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5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698254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565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14756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147565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701905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701905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3843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6" y="1535113"/>
            <a:ext cx="352839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656" y="2174875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8064" y="1535113"/>
            <a:ext cx="353873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8064" y="2174875"/>
            <a:ext cx="353873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6" y="1600200"/>
            <a:ext cx="72111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71C9D-79F2-4AB8-91B9-8E052A968B06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47565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276872"/>
            <a:ext cx="14756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581128"/>
            <a:ext cx="147565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Fermentation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9.3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Fermentation and 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Aerobic and anaerobic pathways have different advantages and disadvantages.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Which type of respiration do you think would be most beneficial to an athlete in a particular sport?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Need Anaerobic Respiration?</a:t>
            </a:r>
            <a:endParaRPr lang="en-GB" dirty="0"/>
          </a:p>
        </p:txBody>
      </p:sp>
      <p:sp>
        <p:nvSpPr>
          <p:cNvPr id="26626" name="AutoShape 2" descr="data:image/jpeg;base64,/9j/4AAQSkZJRgABAQAAAQABAAD/2wCEAAkGBxITEhUUEhQVFBQUFBUUFRUVFRQUFRUUFBQWFhQUFBUYHCggGBolHBUUITEhJSkrLi4uFx8zODMsNygtLiwBCgoKDg0OGhAQGywkHCQsLCwsLCwsLCwsLCwsLCwsLCwsLSwsLCwsLCwsLCwsLCwsLCwsLCwsLCwsLCwsLCwsLP/AABEIAKgBKwMBIgACEQEDEQH/xAAbAAACAgMBAAAAAAAAAAAAAAADBAIFAAEGB//EAEEQAAIBAgQDBgMFBgMIAwAAAAECAAMRBBIhMQVBUQYTImFxgTKRoSNCUrHBFGJy0eHwM4LxBxUWNHOTorJEU5L/xAAaAQADAQEBAQAAAAAAAAAAAAABAgMABAUG/8QALxEAAgICAQICCQQDAQAAAAAAAAECEQMhEgQxBUETIjJRYXGBofCRscHRFCRCFf/aAAwDAQACEQMRAD8A8qAhAJq0kDLEEjDMAmyISmsAxpac01OMoswLBYeOgApSYpQ4WbyzNhUQJWRtCNNFYEFizrB2jLLICnrHsnRlOlDd1JU1hMsVsdRFXSBMcYQRpwpgYvaM4PAu+uiqN2ba/QdTJ4fDZmA2HM9BzlrUxC/CBZV0A6DTe3neLKddjKNi4wdMCxd29Aqj63mn4cnIv7hT+ojtEgkWA0HL8yDL6lQpkaix5yDySXY6I4oy7nF4nAMgLWuotc2Ol9Bm6XJt6mKFZ6JR4eCfAQLggg6qykWKsp0ZSNwZy/aXgn7O6lTdKlyouSVK2upJ3HiFjv12ubY8l6ZHLiUX6pz7CaAhWpzQWUFSIZZmWFAkiILNQsRNGFdZDLGJsiBN2hkpSRowWMkLTIVqcj3c1o1EBJATeSFVJrCkCtNERkpBMkFmoEVkcsMyzQE1gaJZZIJGO7k+7gsdRFwkNTSEywtFYthqgbIZtKcaCyQSZMzBrTkKiRwLBOIGwor2SZljJEGRNYKAlJrLCtB3hQTYMneDkhCY3kkloydKNU0gbAApJlDHnlsPci/0/OApUWOwvqOYFzyAvufIax+tSuCBz/O9xA4ChnVl8BbKwAdcw8VibcwTkAv5yU2XxRtm6LsptqLnY3uPXnLnC1DbXQD2iDvUWmhrAGoLgXtcAHmwJvyhMHxBSwLLp+HkZFs6VGtDrcWUAlCLruSdNPLf5RbiHElrYcLUXx3L08oIy20N77qdR6kcxOkp4PDOoqKuVQAxXKLErexsRqRc29YnxagMRRBRSuQZ1zGystiSovYX5i36wxe1sSatPRwpSCZZYVKcVcTtOECJhmnkbzCNkWMymLyDwuHEYA3SpwppTKJhmOkRjoTqU5Du4cmRtEKaBd1CLTkxJqs1gpASsgyxpkkCkyCLd3I91HBSkCkagWhhKcKUklWRJiGAOJKlIMZOlFbGcQ6ibJmQFV4YgcaCmrBu8BcmbCkx2jI2TNgTAsIqydjNC9UQYWNskzLHvROhTLCLTjCUrxzCcPqVWy00Z23soJsOp6DzOkZMDEqNONrHzwOovxPSU/hzM5+dNWX6yx7NdlTiKpFWotKmouSroztfYKt/D5lh7HWyTyQim2+weMihjFPhtxmN1DDMDYi9iVJU8xmBGnS3Kejn/ZvhbeGrX9c1Ii//AG4nxjsnVVLUrVFVbKtgr2G9gNG5m4N/I7zz31+CekytvF6zTa+G/wA+55hWw5W+Z2e+xJP67TeBdcwvsNflG+I0yBYg389LdZRVGA2JErR1RnGStPR6NwjiNJ1Kta1tj56Sq4nwzCq/2WVHy6FqhuddECk7EXHynL8MrPm0OttLmwljTx1VFdWZHDiwGXNkJuCwLAZG1Oo/F5RscXYMril3F6oiVQQr1Ys7TuPN5A3IkDOi7JPTDM2VTVUg03cnKmhv4b2Ogfe+0f43+zXArqqFspQ0lUOBbQuQbHNe9iL68jtKWZRdFMeCc1yRxvdw9FJa8Q4WEKlLlGHhLWvcfEDb1HzgBh43O1YOFOmRprN1BCKknkgsehGY0YejrItTjGAqYVGkSkHN3F7DBM2oggYWlvJ3TKVaCWgzCmRIlbJNDHdmArKZbskUxFKK1oZPZVDeM01g8usKrSBewhitWMM0ERHWhHs1TWHWnMQQhNoWxaB5ZoiWVHhFQ2L+AHWxF3IOxy8vcj3lphOD0xqwvb8Rv/4iw+d4jY5zuGwr1LhFLW3IGi/xNsvuRGV4NU5tSX1qo3/oTOoqupsACwXQAaKPQbCL1VUDaK5+4ZYr7ldwfgJdrs690pszU2ViW3CL0JHMiwHXQHpaldVXuqYCJ+BdAfNzux82JMo6nE1pIETbVj/EwAP/AKj5QNLiSjRjqdSYk5t6K48NbL0Kp1gmw6t0lNieMgCw1/WJDjDE/wApJuyygdhg0rUTmpVLEa2ucptyI2M6epiKtWmldHK0ivjpqmdlqB7Er+7vf7wspHMHheFcRzbmdh2bxFU0XSlSzA1ahDlwigEgEDck3BO3OcXV448eS7nF1K4Nd960n806X5sr+J8GbEqz1KYpvmIJ+JXAAyuxUDUg/EByIO15512o7NPR8QFh0OobzRxoRPXxhMVSS4p0TlIslFzTzX3tnXKD6+E+RtN0lFSmyVUW7b02Sm2v74Hgb1Gshj62WJ1px+ZL/Ht88UnF+ap0/p5P5HmvCf8AZ6KlNarVmpBkVhdFbM5F2yAMDk6E2J6Sj45w2pQqGm5zWJAba43vblcEH3ns2LommikoqrsAmygfDplH0HzlDxvhAroWChiF2/EoudDyZdSOoJ9JXpfEZLN6/sv7Fc2KaxqV3Xf5ef6fseRmDcS2xvDzTcqfUHqp2P8AfQxGrStPoFKzncB7szw7vRiCWyhKag3B1Lv4Rp5I2/WW/Znhho1a1S2al3ahb63zk205kBDcecp+zmNWk7q4utRQDrbUNp9C07PjNdKeFTu/hJvuTzsbn5zj6iXrHd0afCviV/FKRJUEWAvYetr/AFvKyrhpaVcQGCnyt+UASJfF7CIZY+uysNGZ3UedZFllqJ3Qg1OBqJG3MA8k0OhYrAPTjZmwkMbDKhVUhqYhlSTKQNAiwYWaNOEBmRkwMe70EReqbxOjV0jNPWZsVIWKSDGPGnAVKMShrFiYRVk0oxmnRjMMQGW06fAcJ7phmGasqhiDa1IkAhR1qC4ueR0AuLxPg+H8RqEX7uxUdah/w/lYt/lA5y5pg01ZmPiubk7mod9fK59zJvQz3pCrVmvy+ZJkamNW9r/y95W8TxlgTeco3E3JPn+Ui3Z0wxo7XEcV5LETVZuc5oY71kmx7nQX9omyygkWeMwjcqoHkRzlHWLKSCb+YjS4au/3T76fnC1OD1AjNcMVF8o3IBF9T0GvsYyi+4HkjHuyuzw9OrK5mP8AeknRDEgC/wCcLgJ/kw951HClZmApnxsQBbqTae68GwK0aC0tDlGp6tclm9ySZ5p2C4L3Nqzgu/JTuoO9+htp5a9dPScDiKbfCbsOTaOPJhz9Z4vXZlJ8I9l+5NKU5c2q8l/f1/gX4/xpcMgJRqmYNZVIGoZFAJPU1F9Bc8pRf8Ykui/s5sxRWJsTTdnqU3V9b2Vqbi4Bvla22tlxLgVfFM/fulOmA60VphmfxMh7yozWBNk+ECwzbm0F/wAE0hcCpVyE3K5hqC2KYrntm/8AlvrfN4EN73JSC6aMFz9r4WC53ohW7UYOqj5qlu7RmLBKpRhTuXNJ8lqtsp+G8d4P3RI7utTqZlDgI6scrWKuADexuNfTrK2p2Co2tTq1Vuczt4SS9kDPlsEu2Tx3UhgzA7wPFex9c1lqUHpKUVFVmDh1FIE0m0vd1ICZrjNTqMrA28QeLp5ezJr5h5zXkcz20wWStUFrZKnh/wCnVQVFHoDcfOcfi1non+0O+dGZcjNRpF1uDlYtUBBI0NrWv5TgcUJ9F0cnLFFs5ZqtFNU8t5avi6joyrqqtt1v4tByiCp4x63+Wsawa+Eg6XN4eprSOjpE9sfrYw5U0A0O3rbWBp4vWArU9RbbKPrr+sEyGNG1FGbTmy3p17yb1pU0qhjCtKKRGSJkxd2kmMGYrkCjWaGQEwdNY5SWOibsGBaRd4zUEUeBsKTIF5HvYKoDBwJoLsJQljQlXSbWWFBoKo1jqpNtTm6RhDMEAKMOtOaDRrBJnZV6n6c/peazItuGIKFLvWOpN0HmRZSfMC5/zCUfFuI3OUHQfU8zGu0eO8YUfCvTa/8ATQe055xzvOacjrxY9WyOIU1NCdOfp0kBgKd/hH1jVKnYSaLLQiktkcmRuWiNPAU/wiOUaQGwA9BaQBhUMfQnOXmyQWEoDxD5fOaUQoFtekE48otGU6kmZhOACp4mYi+tgPzP9Iw3C+6PhX3trL3glEsWA3zf+OVTp7kzpkwyjddZ8xPPJOmerKfGRzPA+ICmQG0naUu6qKCQD0Nr/wCkrK/D6LbjKesjggabZbgjkQRYznk1LaJzaltHQ0Kdtjccrm9vfpDRCnSJ8StY9P8ASUOC7V1W0amlxa+VtL8wDc3nT0vR5epv0aujmnJR7nWlZGVtPjDfepMABcsviXTzIEm3F0sTkqW6hLj5gykvDepj/wAP6U/2MpHH9vv+YU9KK3Xe656m4nBcbwmSzr8Dbc8rc1v+X9Jd9suPU6uMDUmzKKKJexGoeoSLEfvCLLiKdRHpEjxrdfJhqLe4nq9G5Y4qL+qBmhcLOVor8R6WA9Sf5Bo5gt4ShTQoLXuC2e+2a9lC+QUb9XboJrC2zy2V8pj9PHjAZqUdTAVKMsQICtOmtI472yvFOEAjC0pI0YrRrE2EhkjVSnNUkgCtkKFKM93CLTmPGixZI06aRKokJWrSGeM4mUgDrBZBCs0heJQ1iyLH8OYrkjVETNiqOx6iIxaCw20ZUTIZirrYx/hJsWf8K29CefyBHvFcQIVWy0PN2PyGn6GLJ0ikFdITxRLG/XWKotzbkNT6x3Eiyg87W+u0BTpWH5+sjCNs6ckqjoIszLMpiEYTobOZRIhYRTNLMEwGgqGEzwSyNR5rF4nc9lRe91ztZCoAAKh0UgjS3JvkZ0bVCu3jXkeo8jznMcSPdtloqfHSw+GFiVzfaFsoYEEEI1TW/wB7la8WwXGHUgM3M3zuAb0tKxKr4FKqLVUX7Oj8S5zPB6ro25yaZ0LLdWdfiK6Bc2ViDyAF72J52Gw5kCUVPjFJyAyqqkUzm7xcvjcr3gBUlabHSnezMwKkJvGcbWFQimMjHOFcH7QAmmXNM0wftCUAbIbaWqfdtKrHYVEsUOZjlfQAk5/CarM2hZxo7kfagWpgOJz4cUWql3DKTXY6XDBqYzBu9pH2dOoI8uYOoj2G7IYNdURhcf8A2VNjrsW85TdmWdaNmX7LIDTu12KnNsLX7vLkyFiahB8dmnbqg0tPT8KuEsiT938ks7tJlHRo0CneJWqBMxp3bUBg/d2s63HiFv6TMbwlj4BXAdgWAdASctgzCzA6ZluR1HlOWwfEaa4DD03qBBXr4gs7kWCo1RiSbW1fIPeT4xxd6gwtUGzHA1Af+piqTZSf8+GnsqUjnUzyjtJg6lDF1qTsGNNgLqSVsyq4y3A5PqOt995W1HZje9iCAPLznQ9vmtxHFfxqPlSp2+lpz6OP7/v+7Thk/XbPQbuKQ+tTIgHM6nrrzvJ8Oe7Su72+8suGLoT5WmSt0GTqNjprTVMZjFaz2h8HUneo6PL5UWdKlCtS0kKLQztpJSHTsrK9OLroY7WMSqbyZeI6kDXaRRzIuLzJgcbFXFzBOCI0UtNPTleeifAq6rESAcxqskVKwcg8WWGSSRZLNMVohVIZpG0ZR4nmkgxmM4jFVrxnGJeyckFjbmR8Vve8Uw1UKwY3NtRYX1+7p62hqzeG40Pnv7yU2PjVbFqdIlrWsF1P6R0UZrALcEndifpoI4iSmONInlnchFqVpHJHq9ORSlC+5uWhAiaEsGwsWrUbQgTAl5G0gdJstFCzu+zmKFXuCT/gZ2frmpoEp+ZuHJ9jKPtEwXEPkLAFqdRTop8PjpAM1l8DE5G+CjlJqEhgJPsHV+3dCfjpNYdWWzD6ZpDtz4TSbU3Hd5QivezZh4SfHcFwUPhKqSblFB8zJP8A2+L80GlwGMDwyqKS1aTZgzKtvgW2bOAVJz5c5uLgE1Tc2pGW/CuHucr4gZ72JDtmIbvM2Z0Hhar4bkfDSYfZ3uYbsn/y4Y2JNrMrs11Nwl73LgjKFqE5nBW4FlAskxtNjYNdhb4bvvsTbloR6qw3BA4M/UTTlFe/uPFJ9xqvXREJ+6oZja1zuW33Ym+p3JiuP7TYPEU+7rLiaYJDfCVN1IIIKMb2uOvLyg8SAwKsoKsLEE2uD5biVg7M4c/AWpn90gjlvmBPLrL+G9bhwKSyJ79wcmPnR0HDanDQyd2w8FHukR1bKqF87GzL8RNiTfW0XwnZmiaeSniEq2RFT4bqKa4jJ8JP3sQTtygsJwSkniDPmF9SVIN+RXLqPKVHGuDMFqVTUQgAuWIKkEaiw1125z1oeI9JN0pNfNf0I8C8mebdslb9sxDk3z16pv6Owt7AD2E58vOp4iveZs27Em/mdbzl8RQZDY/0PmIZRplMeS1XmSotOk4ZT8BPoPpKHhdAu4Ubk7TucPw/IgXnz9TFembJLVHPYpdZHDmW1fBwKYXWdsZ6OFxthKNSTevDLQga9GJLY1AKj3gwt5FtJtHiMrE6TsxwIVfHUF0Gw/F19p1WJ4DQdcvdgea6ESPZUj9nS3TX15y3vBZKUnZ5jxjhZoVMp1B1U9RK9lnXdv3AFL8Vz8pxZqXhY8XaFa6RQrLJxeKmnAOgfeTYqwDwYMwEx/vYWk8SUXjVFZgsu+H4a6F8xUXtYbtYA/LUfLygMRROYka8o/QULRUka2vf+JmtbqP1vBVq2UHzkplsYvgWtp0lijyq4erVCAgLMdgoLH5CdjwzsdiGANUrRX97xP8A/kH8yIX1EMcbk6ISg+TKN2vGqdBsubKct7ZrHLfpm2vOxocIwWH1f7RhzqEEeybfQxLjfFKGICqWKd02dCNFPhKlCByIP0nH/wClGUqhFsZYpVZzoTSJYtI/TaK4thPTslTKiusHTTrGqu8zJIzlQzei87GULVGqW+EBB6vf9Ft7yz4nwupXKgFGpNlzhr62bNyNwpsAG1scpIYDSr4bj1w6Ak6Pm0ayAsLBiGOjWFhpawY3vytU4sj2Jup3HO997W6+/wCs8LqJZI5nlS+ByT6lR0wvfh3NEsngF1Cg+IE2cHN8RJbUbHNZs2cAF/3lqAVJFyLsLA2sL6HxEgKeugBsylJyvF+IUTWptTqZal9LghS1mujFjoTsAbE57CwLEXHDqT1/GqXBNmpN4HW25ViACL6g8+i2OaUsTWNSf4x4Z+StF6tRCt0U2vqL7frMptbXcdRrKDEJUXM9Ja4sL2Itp7CxMPw3jQC5zuSFKcwT94icbxurRZZ06OiasQbb6Tme2GNOQU7/ABG5Hkpv+YX6y+aqP8S9xqV9tBf3tOJ41WL1WPSyj2Gv1vOvw7Fzz2/Lf9FXk8ikanGsNQB3F/WSWlGaSz6XuKFwmDpocyoik6EhVB+YEcbaBQzZeZQQrAVkgETWHZ5oLKCGssFWSOBdIrXMw3cpcToYsj6x3GJEMmsUY67sxx7ufC+qH5qevpOmr8fw6rmzg9ANSfblPOcPtJuYBXG2G7QcUavUzHQDRR0Erk1m6ovMpCGynBpDC0pE0YWiZImYXt3KetSgEpayxdYNaesVlIoHSpxuko5mw5k7AczNBJ2fZTFYalhy+RDiAzgMwuQbeDLfYbbecjmy+ihyqwpW6RxPEOMvTJpgEgFWIJ1HhAyjy0PvePdmmp4yoqVgVTxXCsQSFUsBm35Dnec1WxQaqWcFWYgMDyOua/vJ8DaorsEBO4vew8jcxZpyi0u5fike10eLYXCp3eGRUA5INz1Y8z5mUnEu1jtexsPLU/PacwlRiAGNzYX6X5m0BiJzQ8PTd5HbJekivZQ7iOKO53+ZuYOnXJlWrSwwikzujhjBeqqJ+lcnssEq6QNQ3jSYbSLV6REamPcaF2EhXLZfC+Q8mtmI5nKNgbA6na1+U2Abyda6oxsDpbXYX8uZ8vX0OlGzl6lv0cuPc5/GJcBqxL/g72pVqVmHLKiFQB6mwvvAYdqoNxT0H3e+qC1gP39P5nppG8b4NWuXbXXf1P8Afpe1oGhUOuw9rn2v1/103osKrZ5eODlHe/1r6bLT/fT5StbDtUXZsz06nIGxuAem9/yimE421BiaBxVAfw50XxE/C91y+JjbppuxYiqVQdwG5C+tuZ/XT3PQOUiwFx4QOhsB76f30gXS40qrX2LY8KgqRbcK7esWs/dPvoxNE2PK5uhPuNj5XawYV3ZqVx3qsGSpY2bdaiPcqwvvqbX6TnKuJHxGxPVgG9tdxLvC9jWOHbF1Uaiir3g7lSa5Tc1RTDKAoGu97A2U6X4svh0FbholmwZH7D/PsWuBovQX7XMEYK7Am5LjPlROgZSjH0MrGF7k7nU+st6+HzU0U47D10pBSKt2QKjqGpmqwUopyudSQbEaRbG8ExNNM7UmyWvnUq65SL5roSLee0PS4HjTb7s9Dp1UEnp/ErQ0IjRe813s60iz0PGpBM8GrXmiY9AsJS1MsKdOVuHOstKLiZGkiTJpK7ELLCtVFpVYmpMwREsQLxZqUdtebFK8UsivvaZmjNfD6RG0wF3CgQirNLtJJFKt6Jg2gmqybxVjHRKSN5pJReZMkZPZ1cEohymkAajLsSPQ2mTIUcz0xdqSls1hm6843RvMmS0VZOUmO0lvI4miZuZM1sF6ETSIl1wqntNTI6QjZ0VKiJDE4QGZMjJIDbK6phbRTFqAmu2a5/y2/UzJkm1sWbuLOZ4slmFtfCPe+v8APX8+VZUqaWvp97zP4fT8+cyZHFxpcUHw2LC78uvLoB9L+k3Ux2bQkkbnzPIeg/vzyZDZXijVOvcg72N7HUG3Xy/vnPcOzvb/AAmJOR/sKp0y1CMhvySpt7Gx9ZkyBqxSdbsatIVRhcVVwdGrmatTQUnpWIs5TvVPdadDYADYATzPjXG700wuGLrg6AyUwSc1WxuatXa9ySQtgB0HLJkWJirTFMOfz1jeDrhjYg+20yZDPUWxobdFsEFpFqMyZJxdqx2qYLLCLiLTJkwxF8RE61SbmQGSJUVllQw+kyZCjNm6uFlRjMHYzJkLWjJ7F1QzV7TJkFaCns1eRyTUyA0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295232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56792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573016"/>
            <a:ext cx="28825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645024"/>
            <a:ext cx="2664296" cy="193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7704" y="587727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bodies cannot supply energy fast enough for all activities.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For short bursts of explosive energy or in the time it takes for your heart and lungs to catch up with the O</a:t>
            </a:r>
            <a:r>
              <a:rPr lang="en-US" baseline="-25000" dirty="0" smtClean="0"/>
              <a:t>2</a:t>
            </a:r>
            <a:r>
              <a:rPr lang="en-US" dirty="0" smtClean="0"/>
              <a:t> demand of your cells anaerobic pathways (fermentation) are crucial.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	Exercise lasting longer than about 90 seconds cellular respiration is the only way to continue generating a supply of energy.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these sports?</a:t>
            </a:r>
            <a:endParaRPr lang="en-GB" dirty="0"/>
          </a:p>
        </p:txBody>
      </p:sp>
      <p:sp>
        <p:nvSpPr>
          <p:cNvPr id="1026" name="AutoShape 2" descr="data:image/jpeg;base64,/9j/4AAQSkZJRgABAQAAAQABAAD/2wCEAAkGBhQSERQUExQVFBUVGB0YGBgYGBwdGBwcGhgYFxoaHBgcGyYeGhkkHRYcHy8gIycpLCwsGB4xNTAqNSYrLCkBCQoKDgwOGg8PGikkHyQvLCwsLCwsLCwpLCwsLCwsLCkwLCwsLCksLCkpLCwsLCwsLCwsLCwsLCwsLCwsLCwsLP/AABEIALIBGgMBIgACEQEDEQH/xAAbAAABBQEBAAAAAAAAAAAAAAAGAAIDBAUBB//EAEMQAAIBAgQDBgQDBgQFAwUAAAECEQADBBIhMQUGQRMiUWFxgTKRofBCsdEHFCNSweEWYnKSM1NzgvEVotIkQ1Sywv/EABkBAAIDAQAAAAAAAAAAAAAAAAIDAAEEBf/EACwRAAICAgIBAwMDBAMAAAAAAAABAhEDIRIxQQQTIjJRYXHw8YGRobEUQuH/2gAMAwEAAhEDEQA/ABqkDTppD3rmEOU8GuTXYqijopAVxbXjVi3gXIkW3I8Qpjw3AirohErU4VatcIvMJWzcIiZCNEesVBctsphpU+DCD8jV1RDk04VLh8GX6qB4s6qPmxE+1GXAuWcPbtC/dy4jMcoyHMgiZ8M2oMzPkKZDDKfRbTAgmkR516Px/lmxcwr3bNtUdEZ1FsRmyqTkgQCTETXnl5baIrXbkM2RlRdAEYiWZisbBtB1Ao36eSZIxbIgKcE8qJcVyqpTNbZvLNsfoCB50O3UKMQRBBg1naopqhpphFSF6aRQkGGjPlfDWDbDABn/ABTuD4QaDxFSWbzIwZSQRsaZjlxdsh6Y0fYrzT9qmLR71lUPetq2aOmYoVHroa1rPN14CHC3Pmp+an+lD/E8S1y6XW1aA6CTmHj3gJ1rRLMmqQ/0/GM7kxiXCVBacxAmd5jWfOuE1rFbN8KWYYZlXLlUM6mNAS0DU7mq17hYHw3bbj1I+hFZ2hMu3RQzVf4LiWS6okkEgEeIqCzgc5gRI8SAPmTWjw7AhHDkLejTKlzUNEiSPQwAd4qQTbVESsIsPwAKrlTbtrc+LORlImYjwHQdPOqmJwFle72SOgnvWkgQIkgqBB3+VVMb+1yEZLOHaI3OYeWsgba7nrUHFcUXt4fLacXXuBiswyypbs9PLc+LqPGNdx6oY4a2S8X5VCp2lpsyRMHeImZ6iKH1tiDqZ6bVq4zmi4ydiYXKAjGZYkAA9710PmDWUtv3rLl4qWgHCUe0cUag7waL7K51Dg/EJj6RQmFiijle8HRkO67R4H+/50WJ7oFgvxHBm3cZT6j0Ov8AWqsUVc1YEAK416H8xQ4Vpc48ZURFjgWPW1czPMRGgn6VtYvnC1+C1m8c0L9INDaoJ1266UWcK4Vg2GjLcPmdf9tMxuTVKijN/wAWrrOHTX78Kj/xOn/4tr7/AO2iyzwqwNBZT/aKmGAt/wAq/wC0fpTvbm/P+CjzRaTU4JSK1kDEtOUHxrh9KcIqFBfyZyeMQO2vT2cwqiRnI3JPRQdNNSfrq82cG7K4HUfw2CqoA0TKsZB4DSfc0T8CsC3hbKeCKD6wCfrVDm3iS28MxdTcLns7VsGGe43wwekbz0ANdDgoQpdhYrci1yxfzYdDOwy/7SR+UVNx+wr4e6SxSEJLqoZgFEmAQQdAdI61icoXHt27yXBlZLgB1kSVQ6HqIP1okDhgQdQQQR5Hf86bCVxJJJSPNhYs/wAG0qYnFvcti5bU3Ozt5TJAgNuAuvp50Q8v4oumJw/ZW7b2SCqWzmE9dTOY5hBPnVDhvJWIt4iyXvDscOx7LKO9lLTkOggGYOp8qM7GDRWZ1RVZzLMAMxPmdzVRu7NGWcapb/n+3QzhNh1txcBkEzPUHX5ake1eRcT4F+6Yxu2BfD2DmRdTNpV7RQddFHweZU7TXtAudDQJz/ixhrnbusqFFtWGkZ2kg9TqOkwCNNaHNbjoVjltp+TvE+Nk3EaFFvs2BEgd6bZTuzO2bWKEeIYrtHLDw1+ZrDxfGbuIvDK7W7ckCDofAnTUzGk9a0LcwJABgAx1jr6muc1JLbCyV0PLUprketc9qAQOFdzGmla5UIPLeH1rkGuTSmrIIV0CmzSz/c1RB2U065jmt2wsgK9xSY+Im2VZVncAvliNyD4UwPVTiFlmiEJUg94T8pjQe/jRwew8f1Ezcv32DXTcsiyMzCbgDNlBypkAzasANttdTU/LXEbVzOb19beVTNxGZnJY98W2IlmI3KjQTrJlcbC8TNm2oYfxAw3UkaFcsnrsCZ8ZO9U3xWp2EsWMeLEk6dNTPvWi0ukdLBj9xvk9GjiL4BIUllEhZgHKNF02GkadNqu4fjYvlFcJbc6G7OVSMunaDaZEZ+s67TQ697Soe10kb0PZuzRhNcZBnjMBctEC4pQnUSNCPEHYjzFS8FxvZ3gZ0PdPv/esbhHObIFt31F+wilQjQCJKmVcKWBABA2MMRMREvEMWyXA3Z9naugPaytnEQsgXPxEMYIgEfIkeFO4nGn6aadLYc8QXtLTLoZE+41G3nQQw113ou4bx23cC5XAaBIOhnrodD7UP8aw+S6wiAe8PeizK9mZxcXTRnn1rhFdammKzlElvEOPhZl9CR+VTjil7/m3P95/WqhFNzDx+lXbITZa5miuxXYqEEDXV9vv2rgNSRUsh6zwLF58Labc9mPmBB+orM4jbN3iWGQyFtWHup4O7EIf9qmff1rnIF/Nhsp/A7L7GG//AKNWeYTkuYK91TEdif8ATeBT88tdJO1FjMXlfr/oxOOcfOFudncI7xz5x1iO75evpVvCc52yo741JiT4CsT9o2CD3rZ8FP50NYfgat1g+VE5K6FHoh53tNKhpby1/KnYfm0F8haJ2/SvPr+C7EKrMDmPdB3nfaqv/ponMhKseszr6dPagnkUXTLPZLHEmWe0AKnZv6MOh8xofLahbnvFpesNauAMCVK7yCpB3GoNW05utdmO0tX001bJK/MfpQivC2xmLY23cW4BUgr2caTK/EDM6HepKVxdMJxaMZcDoFMZF2VRG206mfaKs5vUUX3OSlA+N58YEfKJob4jw9rLQ23Q+Pt0NYJJ9lOyoDUlMApBaWUIiuUVcJ5PLAM4LEj4QSAPUjUn0NWeIct2wCuUBwJ7hM/7ZP1pyxSZYGzSBp162VYjf73poHlSnadEOUs9IjxFcIqrKCflvgqsq3H1LHuiCQB0MAak/SKLMTwplUGB6t3dPKDmn1HrXnvDuaslzsrjBgVCBBlyhQJiY+PXUSTM7a1vW8Qc1mxZXLYZcxuF9c5y90KxkQs+Qy+dbIvitDeCQP8AG8EAxYgCWM6RrtPlI60C8QwrWmjWCYVgNI8D4H7FE/HuL9r3Qe5ClumZhMgxvb20O+WTppVTEcxO+UXstxFI7mVVBGkqSigwQI1mKFtcrN2H0uaMbtK/uYoAGwDnxaQvXZQQT6k+1ULKkOduvX9Zrex+LtsT2NoWbR1CyWbpo1xu8wBmJ8pkgRhXRFw/fSondo0zx8VGXn9/0LVuyBrVt+JnILJY9nmDkRmynYuo3zQToCJqnbuVc4PwN8VeCW/V26KPGfHwHU+8Uu7YybqHxR6pwjlLArhrboiXg6BxcdZZpG8N8P8Ap6Vm8yYRSgKx3On+X7/rWlbHYWxaXRFAAG/ufPxrIv4ntbgtjrI+mtRbVHEyScntg6y+1NK1NcBUkHcGPlTSKziiGK7H39mnFa72XlUIOHrFdB8TUNPWZqyD1YHxqRHqJPCrZ4ZcEZlZJE94EGDsYOsVaV9EVvoK/wBneM/iXbc/EoYeqmD/APsPlRjxHhQvIqOSALi3BliZtsGG4Okgf2oH5B4ef3vNOioxPvAA+s+1emGIJO1dDCvguRPlFmPjOWLF9s10MxGg7xAH+2KHMf8Aslw7uXt38TZJ3yOpH/uUt9aM7d7WPET+n9anBp/xe6K2jyXB8lLaxF9Vz4q4oyBiQzIGA7xHdVX3AltBJjx0cXhUt2irGypUTAvKLpI1jKiNBP8AqG9EnE+TLNy+912uRcjMgaFJAiTGp0Hj1NaPD+DWLKgWrKLHXKCf9xkn50HE0rJCP5/f3KNntL9qxfRGLZYKlogqdDqRM69NRFR8QuJhruc29bhUHKoBliF1I3MeswKJEc1Q4/gBdtHfMnfWDrK6gecxEedXkTcaEprkYvEua0At5QIdwp9CrHTz0+hoS5j4mrwB46fL+1YfMXG1RUXDgLDEjSF2I2ESDmJ9QKr4PEM6ywUk9eojoP6nyrmPlVsdNJRLGlS4Z8rKTMAgmPCarl/Kn2r5BDA5SNQRGlLXZnQa8O5s7UXBlW0Lal0IOb4QV7wKgGSVH/cfKpsFzWbqPbYIWQSckARoIyzOeT6ageMeapfa2zEZiGXIREic6MN9B8BE9M4NW8fxi3bt5Vb+JdlNCdFBDMZ2iQF9z4GNPKTZq4pm5xbimGtB0Nvt7u2YOypbM6roO8wO8eYkRQdd4gytIJ1++tQC8PvpW/yrwMX2Ny4JtroJAMmdYkRpET5mOhFNpvZ1fbhix1Eq8O41aPdvs9uTo6rmQCPxIO9v1Wd9q2MXw10Rbkq9q5/w7ikQ2hbQbgwCYInQ+FCfMmHW3jHRAQo6HxIkx5RH1p/BOPXcHcz28rqZzW3BNtpiSVn4oEZt6twiznSwKS5RJeIXGuFkXR1IZQNyRqDPSN5oh4Hxlks3L4RQcMiBM/ek3D2YYKNoIJht9KwuY+YbeNdG/drdjKCDkYsWJjU6ACI8J13rNDObTIrz8MAaFgPwsBo0aEE7UXHj0VCElXJaJ+IcQNxndiJYktoBqTOw0FVMTZAXRmYjXVQJHX8Rgj326VWtk5ysEZdIIIM+YOs+tWrVqTmJhRv59Y9Nj8qtKlbHZvUOUlGPQrfwwelMa3Nd7WR46mt/l3kfEYsB9Lds6hjqSPEAdI6k+1JXZueWKgnIy8VwRCyG279m6BgSCwzAojJ3dQwZiYPQb16Hy9wv92s20nsVuPDXYEjusdSwKqZAEkEdNyKs8K5Zt21S0pPdaS38xBiWjedPYeVE+KTJay+1XJ7RyZZG73oA8LxG49sG8uV5I02IgGR4gE5Z0nLMAGrHBOHgFrpbvPp6KOmu8xPyqDjd9VzEHWDqekCtW+Ft3o2Vraso817p/wDbloodtmaRg8fwoW5IGj6+/X9feskiiTjVvPZJ7vcMgrMx1n5z7UMZxSckakCjpFc7Pz+/nUa3DrIXyj7EVJn8/v50shr8F4CcRbe5ICowVhOokTvBA39NRqKIeWeX8KwuC9bftrTkFHcxlkm2wywGVkgzqJkdKxeS8UQ120pCtdWVnVc6iNRMkEESOoU0/G8aV7CuC6MAyRoWRg0m2zb5QQYPmDFaoqPG6D42rQYm7Yw4lDasCQO5bBuamB3jP1GlDPPPF0UWriOXYkoxnMx0zKfAD4tgBrQjcukmSfn+tRpcI3I+UfWreXlHjRUZcXaDL9mfG8+IuKc2qSJEDRhI23730r0V8RLKOmv0rxfhHEntX7T2lLsHAyDdg3dKjpMHSdJivbbODGhYSRqKfi+UKKlK5cmC3LVi4xvYq6H7W65XKwIKW0YhFCHoAc3iZnrRH+8R1q3dyjpqdIqC7hUPTfwJH5Gn0ukSUnJ2VL2P0iaz+KcZyLAbeASDUfGuX3FsvZa67CP4cgzLAGCSAIBJ18Ky/wDCV64wDNktn4pylvbLv5a+cdKqUW1SJF07LuG4y9vvCWXcpO4/yzs3h0Ox8QSHHo9sOhBVhIPr1oVw3Kt9beUshImCSdRJImBoYiqduxibDG06lUYlleQVHVhI0BJ1ExqTSYc46kh2TjJWuwK47w7Li75QAjOSg6LmAze0ydB5VDYtBAdZJ3/sK9WwvC4tqVtFi51gqoGhOdzO2kaBmkjTcjO49wFGBkQY0bw9/Cs81bFtOjz6kBXXSCQdwYPtXMgrOARPb0gDu6yNNSZnXqD4GsHjWAIymekeAXQCBA9/nRKErtqyrMFYBgdwdjp1j0ooSaYyMnaTBBmykahhpmjYbGQTvp6fSvT+C49ezULEQIjw6Vr2uQOHvYAVcqkEkqxzE7k5pJ0jaSOlD7XQHLaBdAI30mCek+MAelNyGzFO2Y3PvDtr4GqwG81J0+R/M0Jo016PxILdssrGQwIrI5W/ZwLveuMxXwHd06ajWfSKFZElsa5cGY3A+C3MU+S2AAPidvhXw9SfAfSjjA/s+sWlzOO1bqWDR7W1BHzk1rcK/d8JmWEtr2pQLsWIyiYiTp+LzArVvcZ7xR7eZAJz5gLcDqybn0JPSBTVVbEZM059aR53zZwZW7ygB7YI2+JR+GRvHSfTroJ4Yi4uVYPvqDJ3HWQANdq9G5kxVsqW2DDuRGu4WBsNfoDWBwbjq4VieyS6pAGVtBIMgjumOvzqOurCwennki5r+TBbhLXMRbwyiGZlTQRGbUkjyUyfSvacTjLeHRbYIXKAqrHQCB7UC8scbw9ziPaXOytB8xEkd1ssALcZRrqRpBgxRBzFgrHbWkzm294kW3ZlZHywSFIIIbUQW01I3Iq4wbVor1Vpxh9kaPAmza9R086bzJjsoiahW8MHme7auqs5QVTPIic38MtCjXUx+Ui/MHMtq5Lo+YRMAGY/0kTPlS3Fp7M9NrRkcRvF2IO34vfp8vzq7iOY2uXLbOFHZ6AAHYwDMkydN6wU4wl1jAKmJKtE+3lUouUDbToTJNaYZXFBU6fEI8RrQjdTKSDuNKIuHYvPaB0kafLT8orK49bhw38w+oijyK42AuzOzCuR6VGz1ys5Y/I4hrbFHUyrDSD0pWmfLd7TvNcbOdRGbq0kZgdhpAidD0cD604e5pik0MjkcVRGlj1qRLA86X3tUi0IsIOQ8Mv74hP4VYj10X8mNevdrArxflq464m3lVm1g5QTAaRJgaAEzPlXqeGxudfPrW/07+BXkt37mjnqEMVjcoXP/ocNr/8AbAGsnSR19JrSZtQemx9DWByvYNgvgbhOaz3rLk/8S0WJB/1KTlIpse2hy3B/0Cu0+lRteGorN/fgGKncb11WzMAOuo9tT9KKwDRt4tSxQ/FAb1EkGPGI19R407GKpttmiADM+A3PlET7VnkBbiuYlcwB8mAkehKg+wqy+LgGT9nT79KqyNAnieYmRbaDvBmYZl2CgQpPkSG+lZ3HuYAAomJRd9Ncuu9YHMeP7F9hm27p7sSQI0BJ/ERrvE7UO997guXe8WgRvlHTSTGwMf3rBkxvk7HJqjauiWJbeda5lFRZjpqTG5O5pwY1naEWOI+5rT4VhiDnYabCs6xbLsFG5+5olxeLTD2tY0FWkaMELfIDuIYm5cxGUO4tjvFQxCwBA0BjXQR11rQwPBnvuEtEgnViTKgeMf08TVKy05mb4nMny8B7frW1y3xv93dpU9+BIjSCfH1om22Dy+ejdPJKqB2l8kDcAAfWTFatzjVq2oRNh4afWosRjVKEgkk/zD/4ivPOI8XutcZSMpH5ePShSfgZNutlrmvGlbpu2SAxBLZmkEgCMqePQ5iBMeNP4Dx394stYvSwcfxVJO2whhBAIYyAdNKEOMY1kILa5gR8f1iNDrvqNat8E4b2tp3M2yNdTEjKCCNJZdZ89N9a0KL4lXHiegcP4bZxVu4bg7yq1q2AfgBJdLkbEnP1J0URuaV3kHDhJuFiNpLOInSe6sR8/Op+W8fbSxZDOoe4IUEDMcgCZyB07oG0fkdkc1Zc7XbKotsaXe1DRO2mVcgMNqP5aZ8UH7uStNpfqeR808vfuzSuY2yY724PgdBIPQ1h5mgKZKrOUTKjNq0DYTAmPCvWuN2EvJdzqWDiAqglmYyFygfiBBM9MomgH9wSyMtyyzMIJ7TtEYeysunqKkmltD/TwnlTvwM4Xzfi7SPaS6xtuhTK5LZQQR3CT3DrsNNBpVXCYR7jrbtyzsYVQJJP316VscHw+ALn96/eEE6dkQUyno0zcmeook4fzLw7Auww1q7cDQTdkTB1ygPDQPMjXx3oW7V2aPa4Nrg2/wDH9xlrkgpbAvXc775YBRD/AJCe8D6EA9QaHOIYI2nKNqRGo2M9RXoGN4ol/DvibDi4ltSbifDdWNTKnTQa769JoF4txO3iMjLMiRB3jz++tDJNrZy8kZvtEvA8VBZY31H9fvyq1xWyWt6Ayusb+X36ViWLpRgRuPb7FE3aaaj+/wBipDcaMzBQtXZqTGWsrso6HT06VELnmaRRZKLnlXWvgAk6Adf/ABrSDeNS2MC16UQSYnp/XSouyzM/9eQH4WI9QP6Gob3HT0yj5n+1UuIYJku3LeUgq5GT8Q6gAdd9I3q/geE2wilxLEAkNOmm2Xy861uMIK6KPVv2e8YN7A2svZ2olLjADO7KSpaIABIgyc250FW8RxgWXVhqjRmjoCND99K8xwGFy62VYf6AfLw9B8hRfwnD3LuGClCChyR1IOq6b9Y9qbjyqWqJR6Dhr6sAQQVI3G2v9KpcdwDvbD2v+Phz2lrxYfit+jDT1is7hfAcVhlUrDqfitz3l8wevmBWlw3jHaXhaKNbcAnXy6QQDFMkug4Np2D3NHEO0sWMZZMZoDKfA9CejKwj51mcO5ke6hZla2VOUS07Qcwjb+1G17lG0yYhMz5bzZ8umVG0JZNJEkZiJifWhjG8i3LFlitxGVZJJBBid4AP50GWM2tDcTh7m+jO4tz5FppEXBEH8J846Gqac6XbtswAIj/z6/p0qlf5NvPr8Q3ESJ9AwBon5e5FQKGdy2gLW4Ag+cEzFLTnX5CnGHK/AFX7ucksAZ8f7/KoQANgfpRzzNgM163asojqEUifgCtcy3NVIKkJ3wTIJXQTvKOSLRQEoZHVSVJ2/CSYj16+1LnClbZnUWAZYdaeLk+f3oI8a2eOcsGz3rcsvUHcSYGogEe1aXKdq2lu7eZDoAq3GP42IAW2BJzkHffUeNKULCjjkwhwPKNvD4TNdIW+wzFjsmmieBA6+ftXm2PxJuXCWOgOgGoMdf0q7xXmi7iQQzEJMBJmI0gncnQ71klvL30q5uPSRHKUVxJ1I8vlXM9RzXO096UAFfCeKBkAJ7w0+VUOYMODDjcfkayMNjMjA9Doa3sbbDAKXRGYHKrsAx9F+L6USNkZKcNgfxTCW2E3J06gwYmY+x1rb/xNhsQESyptgQCrACAmkCDGWIrDxOHziHkRuDpqNCKq2+HqrZgTO35foKdFpKmZLo2OOcTFgg2ScxH4oyb7qBrHkRvtMmNbhnGkxVg27qlwMrMGMkEMQozKQSBlza/zgHrQlfsTEAEg6+J9/wClNwyFXVPwM4J1IIGxHy6yIqVa0PjTjZ6Xy+15wcQpVGEWrRe3mVkEs7gZgZZmCyDqLdUuYOV7992um+LtzLqGTIIEwohjCgbaeMnrRfwvi2GS3OZLjKvwW3UxAELJIUfOo+IcXs3tbRAy794MRsdRbJHhuRofOj10w4ZMuPcf9L+TyLG4bJmylsybhgBoNzox1G8eHXpVK20iTRTxXgxv31AIUXWyZiI6TOWSdh41V41yY2Ga2nbLcLgkELGxAj4j40MoatG/02aU9T78GNZxLqHVHZVuLluAbMshoPlI+5NdF0LW/jf2fYq2YU2L2sSl5BEmBmDlSN/OpOAcoOl8nEqgNsoezLoZzHusxVj/AAxv5x4bg4SQ/wB3FH5LYScK5ZD4VGxIYu6aAk9wElky/wArQdfkdqo3+HvYhSwIGgbaY9djG4ogxPMLNcvWWQA2oGZT3SYBYCYJykxMQTMbGsjHYvMsHr+dNWtPs4OV8pOX3BzjtrVX8RG0bbeu/wBKysn39miPHWc9thGo1HqPAb0NFfSk5FTFInLefyrQ4HjVtXMzExBGm/yms/LFGHJfLGHxVs3HfMUch7fgRqAf8pGtDji29BVZBg8ZcfEi5hUe+WXI+RVDJqDnzuQgIErDETIqe9yiVvZ8UwZ2AYqp7kka6wM3pAGlHWK4glm3lUIgUfCAAo9hArzDmfmB75GS4xIkFiFiPABQNPUmnyfx29jItL6ugiu4y2gyiABsNgPatjkW8r9qVIK5gPcKSfoRXknYO2r3GbymB9NaOf2b4tbPaINO8HPnIyE6+EChwfWthZMqcaR6rMCqqWZAcAZ9e8RrB3E+35UwYiRVi2Qq+QE/1ra+7EroZbu9DvVgCaHuGcX7a5cUqbd1CSbbblZ7rqRoykRtsav/AL4ehorI1XZduwo6+g3rmHuB9QdtCDuD4Gh/jXFytt2GhUT/AHrH4BzD2Ny3MZLzhXYnYsCFPnL5V96VLLxkohxxck2gz4jw9GUzAMQDGvjHppWTe47btotsqAwXUdBqV0/2/lW5ir4CnWvI+Z+JqL7O7KSBCxqVHh/lJj60v1NuFrsmPujZ5m4kvZx/zEkjyJIH5TQJiuabjBLTQi2gAgWVAMa3NNS5Os9JPnKHFzfbOVAUd0ISTAghdevj61VxXD1fx08N6yxbi9jfc4Muf+o/vALMP41sS9wRldIIBc/80MFUHds0RpIbgbym4ocEqSJ+dVVwP8PswxCZgxA/ERsWPWOg2qZbQFSTV2LySUnaC3Gct2ihyqVMSDJJ08qFMGEzxcLBSDBkASI0LEGOvy32m0vGbwEdo8ev61UySR57e9XKcW9IUjTZLEMIssSsJOITVjpBiTt4gUKYzCQ5lQsnoc2u57w66zHSaKTyxciSUiJMOpgeZ6b6+FLJg8Ojq+IK3XA1XWAdZVhpG06HapdeDdgb+wOYc9wlrqk5oCGS50kt5Ltr1M9d5Qx8KkZQ15rdhXvAmVYr34jckCI66+PSmKKuT8iM8anoemkmoeH4plxK3IB7OTB27yssH2J+VNxNzKKdhLJRMx3MsfHwH06etWtIj+MUi7wjiipeJKyoUgEEakgBQf8AKG366Vu8Hudkbl57mVFttAEyWIIUEZoaWIgRuKDwdFmJmY01B2k765G7s9Jo45Yt2zYfEY0olsA9gsAGTnBYIQczBgVUQY1M6iKUbdoe0rSMX/E94G2wKr2bF1EA6kFZafiIUwOg+tS4fmHtsZh7mJZQlt1LFUgBVbP8KiTqAKwHOnnH1ppcAa1Scvudt44R0lX5PZ+PftFwSNaJvWr9m4croq52SASLhEzEwIy+lc5W43exNwP+5KuHvFgl9GCnIhYIHTc7emteI3LJJmaIMB+0DH4eyLFu4mRRlWUGZR5HSY8waestvZy5em4Rair/AF/8NnnbmprOPu2lK3EQgEZVUzlBMlQMxExPtTLxv3LSX0ttkIDaQdJ103jTw2oPwXDzeuqLjFmuOMx3JzNLGfHUmvbbeEYpAAVQIjwA29KXKSbM+bFxir7ApHHQkgxGumu1ZV7gLFmI2JMajaaJ+JYMZswPXUefiP0rPZP8x+tE4qRhYL5/EVpcs8WXDYjtGJVWXKxnTTUE+mvzNZgGtOZZH3+dZYumWHvOGIV8MWDAxB0nXXWI0Oms9K8+bEVJauuqdmtxxb/lDaDUkx5EsSR4weghmUdTJ8yCaZKUXsJ14JsBh3v3Ft21LO5gD+pPQdSa9X4bysuFw5QENcbvXHjcj8I8FE/c0Fch8dwmGvE4iVLfBc3tjxDHdfXavU7ptuvdIII3B3nbrT8aS+SJRhcP4jlcWmOp+E+Pl61vcRugKEn4iJ9Bv7frQPzCrowiVZDIPWRqDWfgOOk3FbEsTGgJ29/A+damCtBxj+HrfUd7LcQk2by7ofCeq9CNiKwuIccyobrjJdtOLWIUTlk/C48joQfAx0ogwuIW4uhkVmce4bm/iBM7hctxNhetblf9Y3U+OmgJoE+OhqfJUzDPOFq5OWCu3r7dKwcZjcu2wHyrM4lwzsnEEMjAPbb+ZTqp9eh8wahu3ZUnrtWPNNydfYf6fzZ6NhObRfVOzVnZl7wVSQpO8mIEa7npXm3Hla5ibj675Mp00WRB9/Gat8vcRFqc4DKVjKwlZkbrsTAIB8fq3F4ntpd0W3cnQLJUrEAEkmXHjABHmNXSmnDsyvTKFuzGv0G39z51MG8qetqnG396VkbsoYAfCkwqRVFda3Q2Qg1rkT4VNkrkVLIMa2DEhTGuqqfzmnpiWUgq2U+KgA/QU0ikaLky7ZYxvFr1xSrXGCkQcvdJ8swg/WrXJvC7N7FJbusqoATlZgC5GyLrqeunRTWRfuBRJ6Vh468zEgNmz6ZdgPX+9Nxpy2+ifkIuaOApZxJRLnaWxrBHeHgrdD6/SqbXwJnpV/l3hDYq8lhG3BLMTJCqNWM6nWB6sKxOM8NvW7xs3FZCNz0IncHYg1a3sOMrfJjMESzFtcqzkEmJ6kDaek+tXOKcVZzbU6C2gRB03JJ9STr6CoLalQB06U5MGLrqpkEkDN4T19t6oPDmcMnIr9rPoN/Ws/FYiWjwo8t8KwVgHVrpUbwdx5mIPpFD/wDh5WU3mPxliB4DOwAOu8AVIyj2bc/qHVUYaYsgRqY+lGHLHIWIxUO4Nq2erDvn0XoPM/I1b5P5Je663XBSypDAfzxqNP5fPrXq64kIm+1W2mI/5E0CvDP2bWrGIW72jNlGiPBAbaZAE+/6QuNY/EIy5ZLG8wcd4qtofCFEBTIjvakFj/LFWeNcfgQDH31oQ4jzE0kyNev96pSUX0JnOU/qZdxuNJ1PVtPyqv2nmPmf0rDbixLKeimfWtpL6kAg6dNqKDM8jABmkVphu+VKfM1nIJmrQ4by9fxH/CtMwiZ2X2YkAnyFF/ImBwt2yLkZriMVZWgww6wOhUgwfHatTiPF+yBVbmRFlgoAzakkgM0gLJ006xOgrTDCntsujz08vMGK3e4VMEAyZGhGhitTDX3tKq27jwu0sT7a9P8ALt5Vj8Y4zcuXi9rVX175hpPxTA11196pNir5/lHuf0pTbi6iaIvElsPOB458QbqPllQGHiZJnTy0189d6iv8OkMT+Gfn0+poGt3sQjB0uhWGxHT56EeRorwmOutaBvspJ1OUZR5aSdafHLUd9g8VOXxOcLvXrLFkeB/K0kesVvXv2jqqxesbblG39FYf1oL4hx+DC6n8/Ss0SzZn1PQdB+ppSySDnHHBUbHFuIpeuObci3nZ7YIggOqMwj/qZz/3VmG2c0AE5ug1JO2g613PRPyJjovNbJIFxTBnr5eB/SqXznsTHJxlZnY7gz2bNo3EKEzodDuSpI3BgnQ+FZ5Pn7V6JzVh+1sk/iAJ8e8sz7GCPevNs4NFnhxaAbt2TNtTSaj/ACp4rOUPBFdHlFRtcjpSzfetQhITTBc8RXAwpOahDpPhXCa4DFdn0qFlXF4NbnxT7Gqq8GQGQWO/Xx/8VozVPHO4ByLJ9tPnTIyl1ZR3hvNj4C8Hw5V8wKXLbDQiRHfB+KZ2GkazOlnH4przm5cILNr6eQ8qHrWDuBgSsgtmMxv+k1rQx6xTcjVJIj/A4gCtPg+EBm4dl0Hqf7fnWULJPnRWcOlu0s7KNAPqTSJdGj08Llb8GDxbGZmyDYb1d5SC3LqWbnw5i2pEaaxtO9Yt7VmMRJqTC4jIScob1nT0g6USSSorJk5Ts9b4jxhUBVNh4fe1AvFOcHzlRr00q7wvi6XUA0Vo1A0qhxfgymSuk/WhW5Uxvt2rTMO7xgvJnN6H8z+lU2uZtSfvyqIIwlSI1knxO0/fjTlQ9fzpjjRnyKnQ8MKsrjCBEHTzNVgK4faqsWXJNRlTTwwphPhQELnBuNNhbocGFMK87ZfHfTLMz4TRxxq6GVCBJaEOg1zkIxB20BOvkdK87ZdNa6Bookws5RJgaQYE6U2GSlTLVHMVcIYaRIVoPTMA0e0x7U3tzHlXQB9/+a3uTVw370n7w6ou65vhZpEAk6Dy8apVJ0VRvcj8mhgL9/XqqNuNdCRG538h5nSL9omJtaqF7O7upT4GE7MumVvMfWvS7mHVxIYwdOkflNeUftB4Y9u4rEll+HXoTrp4j8o861SSUKSCi3HoDLYj16mpO0NcI+5pyrPrWWwex3aGpcHjjbuK6mCpB+X67e9QlDXOzqrKo9gwOPW9aF1YhxIB1gwFIIG489pma8041w82bzLusyp8QdfmJit7kHiWUXLMM2Yq6Bcob+V4ZjA7sE+IDAAk1T5iwxtO2cC7bdibbbMnimYKM8ecxG9aZtTx2FWjBinBjSUeVPANY2CJXNPmuV3Q1RYppxpKacKosjNsedN7P1qafuaTCoQizRTJ8Kny0xhUIROPGmjykVLr5VG6+lWUWOH4TPcGug1Pt/erfHMV+Add/T+9WuC4LLYuXesT7D7NYFy9LEnc1Zo5cIflkeSm9nUpFNaiM5pYLlzEEhkQ7xMiPntFaAutJR5DLoR99KxcFyzduw1qwzeDBYEjqGMDSN5rRxXKGKwpF1RZY65kk5p6NrCt4xI96L23JWjRjycdFHjeHytbZu6rA94xBgidNyYaP/FZLMJ7u3Sa5d4073G7de0BIDA6N3TIAYaJr0Ajy1kzXLYBIBUwdxqPbyopJ0rLzp6sanoKWSuCnQaWZidFFOQb0qVAWdcVEDrSpVEUx4Oo9KgxKyCDqKVKiiQL/wBmeKcogLsQHygEmMouMAvpGkVs81DPZbP3oUEZtYOQ6idjrvSpVu8MajzVDtVilSrAxZIKQFKlQkL3LonF4f8A6q/nRpzNZX90u90aC2RpsSUBI8yNK7Srbg+iRa6PP1GtPXrSpVjBFbp7DvCu0qhY5etJjrSpUJDvjTG60qVWQQ29jSI1pUqpkI/71He60qVWQKMXpgWjTupt5kUJda5Sox2btEDGuxSpVYkJeV+IXAMouOFEwuYwPaYqvzji3IUF2Op3Y0qVP/6A+QTxHxj/AKafkamw1KlR5PpGX8SwDqKcxpUqy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data:image/jpeg;base64,/9j/4AAQSkZJRgABAQAAAQABAAD/2wCEAAkGBhQSERQUExQVFBUVGB0YGBgYGBwdGBwcGhgYFxoaHBgcGyYeGhkkHRYcHy8gIycpLCwsGB4xNTAqNSYrLCkBCQoKDgwOGg8PGikkHyQvLCwsLCwsLCwpLCwsLCwsLCkwLCwsLCksLCkpLCwsLCwsLCwsLCwsLCwsLCwsLCwsLP/AABEIALIBGgMBIgACEQEDEQH/xAAbAAABBQEBAAAAAAAAAAAAAAAGAAIDBAUBB//EAEMQAAIBAgQDBgQDBgQFAwUAAAECEQADBBIhMQUGQRMiUWFxgTKRofBCsdEHFCNSweEWYnKSM1NzgvEVotIkQ1Sywv/EABkBAAIDAQAAAAAAAAAAAAAAAAIDAAEEBf/EACwRAAICAgIBAwMDBAMAAAAAAAABAhEDIRIxQQQTIjJRYXHw8YGRobEUQuH/2gAMAwEAAhEDEQA/ABqkDTppD3rmEOU8GuTXYqijopAVxbXjVi3gXIkW3I8Qpjw3AirohErU4VatcIvMJWzcIiZCNEesVBctsphpU+DCD8jV1RDk04VLh8GX6qB4s6qPmxE+1GXAuWcPbtC/dy4jMcoyHMgiZ8M2oMzPkKZDDKfRbTAgmkR516Px/lmxcwr3bNtUdEZ1FsRmyqTkgQCTETXnl5baIrXbkM2RlRdAEYiWZisbBtB1Ao36eSZIxbIgKcE8qJcVyqpTNbZvLNsfoCB50O3UKMQRBBg1naopqhpphFSF6aRQkGGjPlfDWDbDABn/ABTuD4QaDxFSWbzIwZSQRsaZjlxdsh6Y0fYrzT9qmLR71lUPetq2aOmYoVHroa1rPN14CHC3Pmp+an+lD/E8S1y6XW1aA6CTmHj3gJ1rRLMmqQ/0/GM7kxiXCVBacxAmd5jWfOuE1rFbN8KWYYZlXLlUM6mNAS0DU7mq17hYHw3bbj1I+hFZ2hMu3RQzVf4LiWS6okkEgEeIqCzgc5gRI8SAPmTWjw7AhHDkLejTKlzUNEiSPQwAd4qQTbVESsIsPwAKrlTbtrc+LORlImYjwHQdPOqmJwFle72SOgnvWkgQIkgqBB3+VVMb+1yEZLOHaI3OYeWsgba7nrUHFcUXt4fLacXXuBiswyypbs9PLc+LqPGNdx6oY4a2S8X5VCp2lpsyRMHeImZ6iKH1tiDqZ6bVq4zmi4ydiYXKAjGZYkAA9710PmDWUtv3rLl4qWgHCUe0cUag7waL7K51Dg/EJj6RQmFiijle8HRkO67R4H+/50WJ7oFgvxHBm3cZT6j0Ov8AWqsUVc1YEAK416H8xQ4Vpc48ZURFjgWPW1czPMRGgn6VtYvnC1+C1m8c0L9INDaoJ1266UWcK4Vg2GjLcPmdf9tMxuTVKijN/wAWrrOHTX78Kj/xOn/4tr7/AO2iyzwqwNBZT/aKmGAt/wAq/wC0fpTvbm/P+CjzRaTU4JSK1kDEtOUHxrh9KcIqFBfyZyeMQO2vT2cwqiRnI3JPRQdNNSfrq82cG7K4HUfw2CqoA0TKsZB4DSfc0T8CsC3hbKeCKD6wCfrVDm3iS28MxdTcLns7VsGGe43wwekbz0ANdDgoQpdhYrci1yxfzYdDOwy/7SR+UVNx+wr4e6SxSEJLqoZgFEmAQQdAdI61icoXHt27yXBlZLgB1kSVQ6HqIP1okDhgQdQQQR5Hf86bCVxJJJSPNhYs/wAG0qYnFvcti5bU3Ozt5TJAgNuAuvp50Q8v4oumJw/ZW7b2SCqWzmE9dTOY5hBPnVDhvJWIt4iyXvDscOx7LKO9lLTkOggGYOp8qM7GDRWZ1RVZzLMAMxPmdzVRu7NGWcapb/n+3QzhNh1txcBkEzPUHX5ake1eRcT4F+6Yxu2BfD2DmRdTNpV7RQddFHweZU7TXtAudDQJz/ixhrnbusqFFtWGkZ2kg9TqOkwCNNaHNbjoVjltp+TvE+Nk3EaFFvs2BEgd6bZTuzO2bWKEeIYrtHLDw1+ZrDxfGbuIvDK7W7ckCDofAnTUzGk9a0LcwJABgAx1jr6muc1JLbCyV0PLUprketc9qAQOFdzGmla5UIPLeH1rkGuTSmrIIV0CmzSz/c1RB2U065jmt2wsgK9xSY+Im2VZVncAvliNyD4UwPVTiFlmiEJUg94T8pjQe/jRwew8f1Ezcv32DXTcsiyMzCbgDNlBypkAzasANttdTU/LXEbVzOb19beVTNxGZnJY98W2IlmI3KjQTrJlcbC8TNm2oYfxAw3UkaFcsnrsCZ8ZO9U3xWp2EsWMeLEk6dNTPvWi0ukdLBj9xvk9GjiL4BIUllEhZgHKNF02GkadNqu4fjYvlFcJbc6G7OVSMunaDaZEZ+s67TQ697Soe10kb0PZuzRhNcZBnjMBctEC4pQnUSNCPEHYjzFS8FxvZ3gZ0PdPv/esbhHObIFt31F+wilQjQCJKmVcKWBABA2MMRMREvEMWyXA3Z9naugPaytnEQsgXPxEMYIgEfIkeFO4nGn6aadLYc8QXtLTLoZE+41G3nQQw113ou4bx23cC5XAaBIOhnrodD7UP8aw+S6wiAe8PeizK9mZxcXTRnn1rhFdammKzlElvEOPhZl9CR+VTjil7/m3P95/WqhFNzDx+lXbITZa5miuxXYqEEDXV9vv2rgNSRUsh6zwLF58Labc9mPmBB+orM4jbN3iWGQyFtWHup4O7EIf9qmff1rnIF/Nhsp/A7L7GG//AKNWeYTkuYK91TEdif8ATeBT88tdJO1FjMXlfr/oxOOcfOFudncI7xz5x1iO75evpVvCc52yo741JiT4CsT9o2CD3rZ8FP50NYfgat1g+VE5K6FHoh53tNKhpby1/KnYfm0F8haJ2/SvPr+C7EKrMDmPdB3nfaqv/ponMhKseszr6dPagnkUXTLPZLHEmWe0AKnZv6MOh8xofLahbnvFpesNauAMCVK7yCpB3GoNW05utdmO0tX001bJK/MfpQivC2xmLY23cW4BUgr2caTK/EDM6HepKVxdMJxaMZcDoFMZF2VRG206mfaKs5vUUX3OSlA+N58YEfKJob4jw9rLQ23Q+Pt0NYJJ9lOyoDUlMApBaWUIiuUVcJ5PLAM4LEj4QSAPUjUn0NWeIct2wCuUBwJ7hM/7ZP1pyxSZYGzSBp162VYjf73poHlSnadEOUs9IjxFcIqrKCflvgqsq3H1LHuiCQB0MAak/SKLMTwplUGB6t3dPKDmn1HrXnvDuaslzsrjBgVCBBlyhQJiY+PXUSTM7a1vW8Qc1mxZXLYZcxuF9c5y90KxkQs+Qy+dbIvitDeCQP8AG8EAxYgCWM6RrtPlI60C8QwrWmjWCYVgNI8D4H7FE/HuL9r3Qe5ClumZhMgxvb20O+WTppVTEcxO+UXstxFI7mVVBGkqSigwQI1mKFtcrN2H0uaMbtK/uYoAGwDnxaQvXZQQT6k+1ULKkOduvX9Zrex+LtsT2NoWbR1CyWbpo1xu8wBmJ8pkgRhXRFw/fSondo0zx8VGXn9/0LVuyBrVt+JnILJY9nmDkRmynYuo3zQToCJqnbuVc4PwN8VeCW/V26KPGfHwHU+8Uu7YybqHxR6pwjlLArhrboiXg6BxcdZZpG8N8P8Ap6Vm8yYRSgKx3On+X7/rWlbHYWxaXRFAAG/ufPxrIv4ntbgtjrI+mtRbVHEyScntg6y+1NK1NcBUkHcGPlTSKziiGK7H39mnFa72XlUIOHrFdB8TUNPWZqyD1YHxqRHqJPCrZ4ZcEZlZJE94EGDsYOsVaV9EVvoK/wBneM/iXbc/EoYeqmD/APsPlRjxHhQvIqOSALi3BliZtsGG4Okgf2oH5B4ef3vNOioxPvAA+s+1emGIJO1dDCvguRPlFmPjOWLF9s10MxGg7xAH+2KHMf8Aslw7uXt38TZJ3yOpH/uUt9aM7d7WPET+n9anBp/xe6K2jyXB8lLaxF9Vz4q4oyBiQzIGA7xHdVX3AltBJjx0cXhUt2irGypUTAvKLpI1jKiNBP8AqG9EnE+TLNy+912uRcjMgaFJAiTGp0Hj1NaPD+DWLKgWrKLHXKCf9xkn50HE0rJCP5/f3KNntL9qxfRGLZYKlogqdDqRM69NRFR8QuJhruc29bhUHKoBliF1I3MeswKJEc1Q4/gBdtHfMnfWDrK6gecxEedXkTcaEprkYvEua0At5QIdwp9CrHTz0+hoS5j4mrwB46fL+1YfMXG1RUXDgLDEjSF2I2ESDmJ9QKr4PEM6ywUk9eojoP6nyrmPlVsdNJRLGlS4Z8rKTMAgmPCarl/Kn2r5BDA5SNQRGlLXZnQa8O5s7UXBlW0Lal0IOb4QV7wKgGSVH/cfKpsFzWbqPbYIWQSckARoIyzOeT6ageMeapfa2zEZiGXIREic6MN9B8BE9M4NW8fxi3bt5Vb+JdlNCdFBDMZ2iQF9z4GNPKTZq4pm5xbimGtB0Nvt7u2YOypbM6roO8wO8eYkRQdd4gytIJ1++tQC8PvpW/yrwMX2Ny4JtroJAMmdYkRpET5mOhFNpvZ1fbhix1Eq8O41aPdvs9uTo6rmQCPxIO9v1Wd9q2MXw10Rbkq9q5/w7ikQ2hbQbgwCYInQ+FCfMmHW3jHRAQo6HxIkx5RH1p/BOPXcHcz28rqZzW3BNtpiSVn4oEZt6twiznSwKS5RJeIXGuFkXR1IZQNyRqDPSN5oh4Hxlks3L4RQcMiBM/ek3D2YYKNoIJht9KwuY+YbeNdG/drdjKCDkYsWJjU6ACI8J13rNDObTIrz8MAaFgPwsBo0aEE7UXHj0VCElXJaJ+IcQNxndiJYktoBqTOw0FVMTZAXRmYjXVQJHX8Rgj326VWtk5ysEZdIIIM+YOs+tWrVqTmJhRv59Y9Nj8qtKlbHZvUOUlGPQrfwwelMa3Nd7WR46mt/l3kfEYsB9Lds6hjqSPEAdI6k+1JXZueWKgnIy8VwRCyG279m6BgSCwzAojJ3dQwZiYPQb16Hy9wv92s20nsVuPDXYEjusdSwKqZAEkEdNyKs8K5Zt21S0pPdaS38xBiWjedPYeVE+KTJay+1XJ7RyZZG73oA8LxG49sG8uV5I02IgGR4gE5Z0nLMAGrHBOHgFrpbvPp6KOmu8xPyqDjd9VzEHWDqekCtW+Ft3o2Vraso817p/wDbloodtmaRg8fwoW5IGj6+/X9feskiiTjVvPZJ7vcMgrMx1n5z7UMZxSckakCjpFc7Pz+/nUa3DrIXyj7EVJn8/v50shr8F4CcRbe5ICowVhOokTvBA39NRqKIeWeX8KwuC9bftrTkFHcxlkm2wywGVkgzqJkdKxeS8UQ120pCtdWVnVc6iNRMkEESOoU0/G8aV7CuC6MAyRoWRg0m2zb5QQYPmDFaoqPG6D42rQYm7Yw4lDasCQO5bBuamB3jP1GlDPPPF0UWriOXYkoxnMx0zKfAD4tgBrQjcukmSfn+tRpcI3I+UfWreXlHjRUZcXaDL9mfG8+IuKc2qSJEDRhI23730r0V8RLKOmv0rxfhHEntX7T2lLsHAyDdg3dKjpMHSdJivbbODGhYSRqKfi+UKKlK5cmC3LVi4xvYq6H7W65XKwIKW0YhFCHoAc3iZnrRH+8R1q3dyjpqdIqC7hUPTfwJH5Gn0ukSUnJ2VL2P0iaz+KcZyLAbeASDUfGuX3FsvZa67CP4cgzLAGCSAIBJ18Ky/wDCV64wDNktn4pylvbLv5a+cdKqUW1SJF07LuG4y9vvCWXcpO4/yzs3h0Ox8QSHHo9sOhBVhIPr1oVw3Kt9beUshImCSdRJImBoYiqduxibDG06lUYlleQVHVhI0BJ1ExqTSYc46kh2TjJWuwK47w7Li75QAjOSg6LmAze0ydB5VDYtBAdZJ3/sK9WwvC4tqVtFi51gqoGhOdzO2kaBmkjTcjO49wFGBkQY0bw9/Cs81bFtOjz6kBXXSCQdwYPtXMgrOARPb0gDu6yNNSZnXqD4GsHjWAIymekeAXQCBA9/nRKErtqyrMFYBgdwdjp1j0ooSaYyMnaTBBmykahhpmjYbGQTvp6fSvT+C49ezULEQIjw6Vr2uQOHvYAVcqkEkqxzE7k5pJ0jaSOlD7XQHLaBdAI30mCek+MAelNyGzFO2Y3PvDtr4GqwG81J0+R/M0Jo016PxILdssrGQwIrI5W/ZwLveuMxXwHd06ajWfSKFZElsa5cGY3A+C3MU+S2AAPidvhXw9SfAfSjjA/s+sWlzOO1bqWDR7W1BHzk1rcK/d8JmWEtr2pQLsWIyiYiTp+LzArVvcZ7xR7eZAJz5gLcDqybn0JPSBTVVbEZM059aR53zZwZW7ygB7YI2+JR+GRvHSfTroJ4Yi4uVYPvqDJ3HWQANdq9G5kxVsqW2DDuRGu4WBsNfoDWBwbjq4VieyS6pAGVtBIMgjumOvzqOurCwennki5r+TBbhLXMRbwyiGZlTQRGbUkjyUyfSvacTjLeHRbYIXKAqrHQCB7UC8scbw9ziPaXOytB8xEkd1ssALcZRrqRpBgxRBzFgrHbWkzm294kW3ZlZHywSFIIIbUQW01I3Iq4wbVor1Vpxh9kaPAmza9R086bzJjsoiahW8MHme7auqs5QVTPIic38MtCjXUx+Ui/MHMtq5Lo+YRMAGY/0kTPlS3Fp7M9NrRkcRvF2IO34vfp8vzq7iOY2uXLbOFHZ6AAHYwDMkydN6wU4wl1jAKmJKtE+3lUouUDbToTJNaYZXFBU6fEI8RrQjdTKSDuNKIuHYvPaB0kafLT8orK49bhw38w+oijyK42AuzOzCuR6VGz1ys5Y/I4hrbFHUyrDSD0pWmfLd7TvNcbOdRGbq0kZgdhpAidD0cD604e5pik0MjkcVRGlj1qRLA86X3tUi0IsIOQ8Mv74hP4VYj10X8mNevdrArxflq464m3lVm1g5QTAaRJgaAEzPlXqeGxudfPrW/07+BXkt37mjnqEMVjcoXP/ocNr/8AbAGsnSR19JrSZtQemx9DWByvYNgvgbhOaz3rLk/8S0WJB/1KTlIpse2hy3B/0Cu0+lRteGorN/fgGKncb11WzMAOuo9tT9KKwDRt4tSxQ/FAb1EkGPGI19R407GKpttmiADM+A3PlET7VnkBbiuYlcwB8mAkehKg+wqy+LgGT9nT79KqyNAnieYmRbaDvBmYZl2CgQpPkSG+lZ3HuYAAomJRd9Ncuu9YHMeP7F9hm27p7sSQI0BJ/ERrvE7UO997guXe8WgRvlHTSTGwMf3rBkxvk7HJqjauiWJbeda5lFRZjpqTG5O5pwY1naEWOI+5rT4VhiDnYabCs6xbLsFG5+5olxeLTD2tY0FWkaMELfIDuIYm5cxGUO4tjvFQxCwBA0BjXQR11rQwPBnvuEtEgnViTKgeMf08TVKy05mb4nMny8B7frW1y3xv93dpU9+BIjSCfH1om22Dy+ejdPJKqB2l8kDcAAfWTFatzjVq2oRNh4afWosRjVKEgkk/zD/4ivPOI8XutcZSMpH5ePShSfgZNutlrmvGlbpu2SAxBLZmkEgCMqePQ5iBMeNP4Dx394stYvSwcfxVJO2whhBAIYyAdNKEOMY1kILa5gR8f1iNDrvqNat8E4b2tp3M2yNdTEjKCCNJZdZ89N9a0KL4lXHiegcP4bZxVu4bg7yq1q2AfgBJdLkbEnP1J0URuaV3kHDhJuFiNpLOInSe6sR8/Op+W8fbSxZDOoe4IUEDMcgCZyB07oG0fkdkc1Zc7XbKotsaXe1DRO2mVcgMNqP5aZ8UH7uStNpfqeR808vfuzSuY2yY724PgdBIPQ1h5mgKZKrOUTKjNq0DYTAmPCvWuN2EvJdzqWDiAqglmYyFygfiBBM9MomgH9wSyMtyyzMIJ7TtEYeysunqKkmltD/TwnlTvwM4Xzfi7SPaS6xtuhTK5LZQQR3CT3DrsNNBpVXCYR7jrbtyzsYVQJJP316VscHw+ALn96/eEE6dkQUyno0zcmeook4fzLw7Auww1q7cDQTdkTB1ygPDQPMjXx3oW7V2aPa4Nrg2/wDH9xlrkgpbAvXc775YBRD/AJCe8D6EA9QaHOIYI2nKNqRGo2M9RXoGN4ol/DvibDi4ltSbifDdWNTKnTQa769JoF4txO3iMjLMiRB3jz++tDJNrZy8kZvtEvA8VBZY31H9fvyq1xWyWt6Ayusb+X36ViWLpRgRuPb7FE3aaaj+/wBipDcaMzBQtXZqTGWsrso6HT06VELnmaRRZKLnlXWvgAk6Adf/ABrSDeNS2MC16UQSYnp/XSouyzM/9eQH4WI9QP6Gob3HT0yj5n+1UuIYJku3LeUgq5GT8Q6gAdd9I3q/geE2wilxLEAkNOmm2Xy861uMIK6KPVv2e8YN7A2svZ2olLjADO7KSpaIABIgyc250FW8RxgWXVhqjRmjoCND99K8xwGFy62VYf6AfLw9B8hRfwnD3LuGClCChyR1IOq6b9Y9qbjyqWqJR6Dhr6sAQQVI3G2v9KpcdwDvbD2v+Phz2lrxYfit+jDT1is7hfAcVhlUrDqfitz3l8wevmBWlw3jHaXhaKNbcAnXy6QQDFMkug4Np2D3NHEO0sWMZZMZoDKfA9CejKwj51mcO5ke6hZla2VOUS07Qcwjb+1G17lG0yYhMz5bzZ8umVG0JZNJEkZiJifWhjG8i3LFlitxGVZJJBBid4AP50GWM2tDcTh7m+jO4tz5FppEXBEH8J846Gqac6XbtswAIj/z6/p0qlf5NvPr8Q3ESJ9AwBon5e5FQKGdy2gLW4Ag+cEzFLTnX5CnGHK/AFX7ucksAZ8f7/KoQANgfpRzzNgM163asojqEUifgCtcy3NVIKkJ3wTIJXQTvKOSLRQEoZHVSVJ2/CSYj16+1LnClbZnUWAZYdaeLk+f3oI8a2eOcsGz3rcsvUHcSYGogEe1aXKdq2lu7eZDoAq3GP42IAW2BJzkHffUeNKULCjjkwhwPKNvD4TNdIW+wzFjsmmieBA6+ftXm2PxJuXCWOgOgGoMdf0q7xXmi7iQQzEJMBJmI0gncnQ71klvL30q5uPSRHKUVxJ1I8vlXM9RzXO096UAFfCeKBkAJ7w0+VUOYMODDjcfkayMNjMjA9Doa3sbbDAKXRGYHKrsAx9F+L6USNkZKcNgfxTCW2E3J06gwYmY+x1rb/xNhsQESyptgQCrACAmkCDGWIrDxOHziHkRuDpqNCKq2+HqrZgTO35foKdFpKmZLo2OOcTFgg2ScxH4oyb7qBrHkRvtMmNbhnGkxVg27qlwMrMGMkEMQozKQSBlza/zgHrQlfsTEAEg6+J9/wClNwyFXVPwM4J1IIGxHy6yIqVa0PjTjZ6Xy+15wcQpVGEWrRe3mVkEs7gZgZZmCyDqLdUuYOV7992um+LtzLqGTIIEwohjCgbaeMnrRfwvi2GS3OZLjKvwW3UxAELJIUfOo+IcXs3tbRAy794MRsdRbJHhuRofOj10w4ZMuPcf9L+TyLG4bJmylsybhgBoNzox1G8eHXpVK20iTRTxXgxv31AIUXWyZiI6TOWSdh41V41yY2Ga2nbLcLgkELGxAj4j40MoatG/02aU9T78GNZxLqHVHZVuLluAbMshoPlI+5NdF0LW/jf2fYq2YU2L2sSl5BEmBmDlSN/OpOAcoOl8nEqgNsoezLoZzHusxVj/AAxv5x4bg4SQ/wB3FH5LYScK5ZD4VGxIYu6aAk9wElky/wArQdfkdqo3+HvYhSwIGgbaY9djG4ogxPMLNcvWWQA2oGZT3SYBYCYJykxMQTMbGsjHYvMsHr+dNWtPs4OV8pOX3BzjtrVX8RG0bbeu/wBKysn39miPHWc9thGo1HqPAb0NFfSk5FTFInLefyrQ4HjVtXMzExBGm/yms/LFGHJfLGHxVs3HfMUch7fgRqAf8pGtDji29BVZBg8ZcfEi5hUe+WXI+RVDJqDnzuQgIErDETIqe9yiVvZ8UwZ2AYqp7kka6wM3pAGlHWK4glm3lUIgUfCAAo9hArzDmfmB75GS4xIkFiFiPABQNPUmnyfx29jItL6ugiu4y2gyiABsNgPatjkW8r9qVIK5gPcKSfoRXknYO2r3GbymB9NaOf2b4tbPaINO8HPnIyE6+EChwfWthZMqcaR6rMCqqWZAcAZ9e8RrB3E+35UwYiRVi2Qq+QE/1ra+7EroZbu9DvVgCaHuGcX7a5cUqbd1CSbbblZ7rqRoykRtsav/AL4ehorI1XZduwo6+g3rmHuB9QdtCDuD4Gh/jXFytt2GhUT/AHrH4BzD2Ny3MZLzhXYnYsCFPnL5V96VLLxkohxxck2gz4jw9GUzAMQDGvjHppWTe47btotsqAwXUdBqV0/2/lW5ir4CnWvI+Z+JqL7O7KSBCxqVHh/lJj60v1NuFrsmPujZ5m4kvZx/zEkjyJIH5TQJiuabjBLTQi2gAgWVAMa3NNS5Os9JPnKHFzfbOVAUd0ISTAghdevj61VxXD1fx08N6yxbi9jfc4Muf+o/vALMP41sS9wRldIIBc/80MFUHds0RpIbgbym4ocEqSJ+dVVwP8PswxCZgxA/ERsWPWOg2qZbQFSTV2LySUnaC3Gct2ihyqVMSDJJ08qFMGEzxcLBSDBkASI0LEGOvy32m0vGbwEdo8ev61UySR57e9XKcW9IUjTZLEMIssSsJOITVjpBiTt4gUKYzCQ5lQsnoc2u57w66zHSaKTyxciSUiJMOpgeZ6b6+FLJg8Ojq+IK3XA1XWAdZVhpG06HapdeDdgb+wOYc9wlrqk5oCGS50kt5Ltr1M9d5Qx8KkZQ15rdhXvAmVYr34jckCI66+PSmKKuT8iM8anoemkmoeH4plxK3IB7OTB27yssH2J+VNxNzKKdhLJRMx3MsfHwH06etWtIj+MUi7wjiipeJKyoUgEEakgBQf8AKG366Vu8Hudkbl57mVFttAEyWIIUEZoaWIgRuKDwdFmJmY01B2k765G7s9Jo45Yt2zYfEY0olsA9gsAGTnBYIQczBgVUQY1M6iKUbdoe0rSMX/E94G2wKr2bF1EA6kFZafiIUwOg+tS4fmHtsZh7mJZQlt1LFUgBVbP8KiTqAKwHOnnH1ppcAa1Scvudt44R0lX5PZ+PftFwSNaJvWr9m4croq52SASLhEzEwIy+lc5W43exNwP+5KuHvFgl9GCnIhYIHTc7emteI3LJJmaIMB+0DH4eyLFu4mRRlWUGZR5HSY8waestvZy5em4Rair/AF/8NnnbmprOPu2lK3EQgEZVUzlBMlQMxExPtTLxv3LSX0ttkIDaQdJ103jTw2oPwXDzeuqLjFmuOMx3JzNLGfHUmvbbeEYpAAVQIjwA29KXKSbM+bFxir7ApHHQkgxGumu1ZV7gLFmI2JMajaaJ+JYMZswPXUefiP0rPZP8x+tE4qRhYL5/EVpcs8WXDYjtGJVWXKxnTTUE+mvzNZgGtOZZH3+dZYumWHvOGIV8MWDAxB0nXXWI0Oms9K8+bEVJauuqdmtxxb/lDaDUkx5EsSR4weghmUdTJ8yCaZKUXsJ14JsBh3v3Ft21LO5gD+pPQdSa9X4bysuFw5QENcbvXHjcj8I8FE/c0Fch8dwmGvE4iVLfBc3tjxDHdfXavU7ptuvdIII3B3nbrT8aS+SJRhcP4jlcWmOp+E+Pl61vcRugKEn4iJ9Bv7frQPzCrowiVZDIPWRqDWfgOOk3FbEsTGgJ29/A+damCtBxj+HrfUd7LcQk2by7ofCeq9CNiKwuIccyobrjJdtOLWIUTlk/C48joQfAx0ogwuIW4uhkVmce4bm/iBM7hctxNhetblf9Y3U+OmgJoE+OhqfJUzDPOFq5OWCu3r7dKwcZjcu2wHyrM4lwzsnEEMjAPbb+ZTqp9eh8wahu3ZUnrtWPNNydfYf6fzZ6NhObRfVOzVnZl7wVSQpO8mIEa7npXm3Hla5ibj675Mp00WRB9/Gat8vcRFqc4DKVjKwlZkbrsTAIB8fq3F4ntpd0W3cnQLJUrEAEkmXHjABHmNXSmnDsyvTKFuzGv0G39z51MG8qetqnG396VkbsoYAfCkwqRVFda3Q2Qg1rkT4VNkrkVLIMa2DEhTGuqqfzmnpiWUgq2U+KgA/QU0ikaLky7ZYxvFr1xSrXGCkQcvdJ8swg/WrXJvC7N7FJbusqoATlZgC5GyLrqeunRTWRfuBRJ6Vh468zEgNmz6ZdgPX+9Nxpy2+ifkIuaOApZxJRLnaWxrBHeHgrdD6/SqbXwJnpV/l3hDYq8lhG3BLMTJCqNWM6nWB6sKxOM8NvW7xs3FZCNz0IncHYg1a3sOMrfJjMESzFtcqzkEmJ6kDaek+tXOKcVZzbU6C2gRB03JJ9STr6CoLalQB06U5MGLrqpkEkDN4T19t6oPDmcMnIr9rPoN/Ws/FYiWjwo8t8KwVgHVrpUbwdx5mIPpFD/wDh5WU3mPxliB4DOwAOu8AVIyj2bc/qHVUYaYsgRqY+lGHLHIWIxUO4Nq2erDvn0XoPM/I1b5P5Je663XBSypDAfzxqNP5fPrXq64kIm+1W2mI/5E0CvDP2bWrGIW72jNlGiPBAbaZAE+/6QuNY/EIy5ZLG8wcd4qtofCFEBTIjvakFj/LFWeNcfgQDH31oQ4jzE0kyNev96pSUX0JnOU/qZdxuNJ1PVtPyqv2nmPmf0rDbixLKeimfWtpL6kAg6dNqKDM8jABmkVphu+VKfM1nIJmrQ4by9fxH/CtMwiZ2X2YkAnyFF/ImBwt2yLkZriMVZWgww6wOhUgwfHatTiPF+yBVbmRFlgoAzakkgM0gLJ006xOgrTDCntsujz08vMGK3e4VMEAyZGhGhitTDX3tKq27jwu0sT7a9P8ALt5Vj8Y4zcuXi9rVX175hpPxTA11196pNir5/lHuf0pTbi6iaIvElsPOB458QbqPllQGHiZJnTy0189d6iv8OkMT+Gfn0+poGt3sQjB0uhWGxHT56EeRorwmOutaBvspJ1OUZR5aSdafHLUd9g8VOXxOcLvXrLFkeB/K0kesVvXv2jqqxesbblG39FYf1oL4hx+DC6n8/Ss0SzZn1PQdB+ppSySDnHHBUbHFuIpeuObci3nZ7YIggOqMwj/qZz/3VmG2c0AE5ug1JO2g613PRPyJjovNbJIFxTBnr5eB/SqXznsTHJxlZnY7gz2bNo3EKEzodDuSpI3BgnQ+FZ5Pn7V6JzVh+1sk/iAJ8e8sz7GCPevNs4NFnhxaAbt2TNtTSaj/ACp4rOUPBFdHlFRtcjpSzfetQhITTBc8RXAwpOahDpPhXCa4DFdn0qFlXF4NbnxT7Gqq8GQGQWO/Xx/8VozVPHO4ByLJ9tPnTIyl1ZR3hvNj4C8Hw5V8wKXLbDQiRHfB+KZ2GkazOlnH4przm5cILNr6eQ8qHrWDuBgSsgtmMxv+k1rQx6xTcjVJIj/A4gCtPg+EBm4dl0Hqf7fnWULJPnRWcOlu0s7KNAPqTSJdGj08Llb8GDxbGZmyDYb1d5SC3LqWbnw5i2pEaaxtO9Yt7VmMRJqTC4jIScob1nT0g6USSSorJk5Ts9b4jxhUBVNh4fe1AvFOcHzlRr00q7wvi6XUA0Vo1A0qhxfgymSuk/WhW5Uxvt2rTMO7xgvJnN6H8z+lU2uZtSfvyqIIwlSI1knxO0/fjTlQ9fzpjjRnyKnQ8MKsrjCBEHTzNVgK4faqsWXJNRlTTwwphPhQELnBuNNhbocGFMK87ZfHfTLMz4TRxxq6GVCBJaEOg1zkIxB20BOvkdK87ZdNa6Bookws5RJgaQYE6U2GSlTLVHMVcIYaRIVoPTMA0e0x7U3tzHlXQB9/+a3uTVw370n7w6ou65vhZpEAk6Dy8apVJ0VRvcj8mhgL9/XqqNuNdCRG538h5nSL9omJtaqF7O7upT4GE7MumVvMfWvS7mHVxIYwdOkflNeUftB4Y9u4rEll+HXoTrp4j8o861SSUKSCi3HoDLYj16mpO0NcI+5pyrPrWWwex3aGpcHjjbuK6mCpB+X67e9QlDXOzqrKo9gwOPW9aF1YhxIB1gwFIIG489pma8041w82bzLusyp8QdfmJit7kHiWUXLMM2Yq6Bcob+V4ZjA7sE+IDAAk1T5iwxtO2cC7bdibbbMnimYKM8ecxG9aZtTx2FWjBinBjSUeVPANY2CJXNPmuV3Q1RYppxpKacKosjNsedN7P1qafuaTCoQizRTJ8Kny0xhUIROPGmjykVLr5VG6+lWUWOH4TPcGug1Pt/erfHMV+Add/T+9WuC4LLYuXesT7D7NYFy9LEnc1Zo5cIflkeSm9nUpFNaiM5pYLlzEEhkQ7xMiPntFaAutJR5DLoR99KxcFyzduw1qwzeDBYEjqGMDSN5rRxXKGKwpF1RZY65kk5p6NrCt4xI96L23JWjRjycdFHjeHytbZu6rA94xBgidNyYaP/FZLMJ7u3Sa5d4073G7de0BIDA6N3TIAYaJr0Ajy1kzXLYBIBUwdxqPbyopJ0rLzp6sanoKWSuCnQaWZidFFOQb0qVAWdcVEDrSpVEUx4Oo9KgxKyCDqKVKiiQL/wBmeKcogLsQHygEmMouMAvpGkVs81DPZbP3oUEZtYOQ6idjrvSpVu8MajzVDtVilSrAxZIKQFKlQkL3LonF4f8A6q/nRpzNZX90u90aC2RpsSUBI8yNK7Srbg+iRa6PP1GtPXrSpVjBFbp7DvCu0qhY5etJjrSpUJDvjTG60qVWQQ29jSI1pUqpkI/71He60qVWQKMXpgWjTupt5kUJda5Sox2btEDGuxSpVYkJeV+IXAMouOFEwuYwPaYqvzji3IUF2Op3Y0qVP/6A+QTxHxj/AKafkamw1KlR5PpGX8SwDqKcxpUqy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275805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2619375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501008"/>
            <a:ext cx="242887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AutoShape 9" descr="https://encrypted-tbn1.gstatic.com/images?q=tbn:ANd9GcR3tXsddThYZQ6HBRINHqEkGAcf5bT2wCfj142Uxno_gEoFYCu4y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501008"/>
            <a:ext cx="25146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501008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1700808"/>
            <a:ext cx="1584176" cy="174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During </a:t>
            </a:r>
            <a:r>
              <a:rPr lang="en-US" b="1" dirty="0" smtClean="0"/>
              <a:t>cellular respiration </a:t>
            </a:r>
            <a:r>
              <a:rPr lang="en-US" dirty="0" smtClean="0"/>
              <a:t>ATP is produced </a:t>
            </a:r>
            <a:r>
              <a:rPr lang="en-US" b="1" dirty="0" smtClean="0"/>
              <a:t>anaerobically</a:t>
            </a:r>
            <a:r>
              <a:rPr lang="en-US" dirty="0" smtClean="0"/>
              <a:t> and </a:t>
            </a:r>
            <a:r>
              <a:rPr lang="en-US" b="1" dirty="0" smtClean="0"/>
              <a:t>aerobically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Krebs cycle </a:t>
            </a:r>
            <a:r>
              <a:rPr lang="en-US" dirty="0" smtClean="0"/>
              <a:t>and the </a:t>
            </a:r>
            <a:r>
              <a:rPr lang="en-US" b="1" dirty="0" smtClean="0"/>
              <a:t>ETC</a:t>
            </a:r>
            <a:r>
              <a:rPr lang="en-US" dirty="0" smtClean="0"/>
              <a:t> require oxygen in order to continue. They are said to be aerobic.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b="1" dirty="0" smtClean="0"/>
              <a:t>Glycolysis</a:t>
            </a:r>
            <a:r>
              <a:rPr lang="en-US" dirty="0" smtClean="0"/>
              <a:t> can continue to produce ATP in the absence of oxygen (</a:t>
            </a:r>
            <a:r>
              <a:rPr lang="en-US" b="1" dirty="0" smtClean="0"/>
              <a:t>anaerobically</a:t>
            </a:r>
            <a:r>
              <a:rPr lang="en-US" dirty="0" smtClean="0"/>
              <a:t>) through the process of </a:t>
            </a:r>
            <a:r>
              <a:rPr lang="en-US" b="1" dirty="0" smtClean="0"/>
              <a:t>Fermentation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The by-product of fermentation is either </a:t>
            </a:r>
            <a:r>
              <a:rPr lang="en-US" b="1" dirty="0" smtClean="0"/>
              <a:t>lactic acid </a:t>
            </a:r>
            <a:r>
              <a:rPr lang="en-US" dirty="0" smtClean="0"/>
              <a:t>or </a:t>
            </a:r>
            <a:r>
              <a:rPr lang="en-US" b="1" dirty="0" smtClean="0"/>
              <a:t>ethyl</a:t>
            </a:r>
            <a:r>
              <a:rPr lang="en-US" dirty="0" smtClean="0"/>
              <a:t> </a:t>
            </a:r>
            <a:r>
              <a:rPr lang="en-US" b="1" dirty="0" smtClean="0"/>
              <a:t>alcohol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8 and 9 Summary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3"/>
            <a:ext cx="7272808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91880" y="134076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6CO</a:t>
            </a:r>
            <a:r>
              <a:rPr lang="en-US" baseline="-25000" dirty="0" smtClean="0"/>
              <a:t>2</a:t>
            </a:r>
            <a:r>
              <a:rPr lang="en-US" dirty="0" smtClean="0"/>
              <a:t> + 6 H</a:t>
            </a:r>
            <a:r>
              <a:rPr lang="en-US" baseline="-25000" dirty="0" smtClean="0"/>
              <a:t>2</a:t>
            </a:r>
            <a:r>
              <a:rPr lang="en-US" dirty="0" smtClean="0"/>
              <a:t>0 &gt;&gt;&gt;&gt;&gt;&gt;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+ 6O</a:t>
            </a:r>
            <a:r>
              <a:rPr lang="en-US" baseline="-25000" dirty="0" smtClean="0"/>
              <a:t>2</a:t>
            </a:r>
          </a:p>
          <a:p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2339752" y="5949280"/>
            <a:ext cx="6480720" cy="718339"/>
            <a:chOff x="2339752" y="5949280"/>
            <a:chExt cx="6480720" cy="718339"/>
          </a:xfrm>
        </p:grpSpPr>
        <p:sp>
          <p:nvSpPr>
            <p:cNvPr id="4" name="TextBox 3"/>
            <p:cNvSpPr txBox="1"/>
            <p:nvPr/>
          </p:nvSpPr>
          <p:spPr>
            <a:xfrm>
              <a:off x="2339752" y="5949280"/>
              <a:ext cx="43924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aseline="-25000" dirty="0" smtClean="0"/>
            </a:p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6</a:t>
              </a:r>
              <a:r>
                <a:rPr lang="en-US" dirty="0" smtClean="0"/>
                <a:t>H</a:t>
              </a:r>
              <a:r>
                <a:rPr lang="en-US" baseline="-25000" dirty="0" smtClean="0"/>
                <a:t>12</a:t>
              </a:r>
              <a:r>
                <a:rPr lang="en-US" dirty="0" smtClean="0"/>
                <a:t>O</a:t>
              </a:r>
              <a:r>
                <a:rPr lang="en-US" baseline="-25000" dirty="0" smtClean="0"/>
                <a:t>6</a:t>
              </a:r>
              <a:r>
                <a:rPr lang="en-US" dirty="0" smtClean="0"/>
                <a:t> + 6O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&gt;&gt;&gt;&gt;&gt;&gt; 6CO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+ 6H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  <a:endParaRPr lang="en-GB" dirty="0"/>
            </a:p>
          </p:txBody>
        </p:sp>
        <p:sp>
          <p:nvSpPr>
            <p:cNvPr id="10" name="Striped Right Arrow 9"/>
            <p:cNvSpPr/>
            <p:nvPr/>
          </p:nvSpPr>
          <p:spPr>
            <a:xfrm>
              <a:off x="6300192" y="6237312"/>
              <a:ext cx="720080" cy="21602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80312" y="6021288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ADP + P</a:t>
              </a:r>
            </a:p>
            <a:p>
              <a:r>
                <a:rPr lang="en-US" dirty="0" smtClean="0"/>
                <a:t>ATP + HEAT</a:t>
              </a:r>
              <a:endParaRPr lang="en-GB" dirty="0"/>
            </a:p>
          </p:txBody>
        </p:sp>
        <p:sp>
          <p:nvSpPr>
            <p:cNvPr id="12" name="Curved Right Arrow 11"/>
            <p:cNvSpPr/>
            <p:nvPr/>
          </p:nvSpPr>
          <p:spPr>
            <a:xfrm>
              <a:off x="7164288" y="6165304"/>
              <a:ext cx="216024" cy="36004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 Summary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0842" b="-40842"/>
          <a:stretch>
            <a:fillRect/>
          </a:stretch>
        </p:blipFill>
        <p:spPr>
          <a:xfrm>
            <a:off x="1547664" y="1268760"/>
            <a:ext cx="7211144" cy="4525963"/>
          </a:xfrm>
        </p:spPr>
      </p:pic>
      <p:sp>
        <p:nvSpPr>
          <p:cNvPr id="6" name="Rectangle 5"/>
          <p:cNvSpPr/>
          <p:nvPr/>
        </p:nvSpPr>
        <p:spPr>
          <a:xfrm>
            <a:off x="3203848" y="3284984"/>
            <a:ext cx="936104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03848" y="33569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Glucose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19168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Glycolysis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191683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Krebs cycle and ETC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47971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Anaerobic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47971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Aerobic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1916832"/>
            <a:ext cx="0" cy="3312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63688" y="5373216"/>
            <a:ext cx="71287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/>
              <a:t>6O</a:t>
            </a:r>
            <a:r>
              <a:rPr lang="en-US" sz="2000" b="1" baseline="-25000" dirty="0"/>
              <a:t>2</a:t>
            </a:r>
            <a:r>
              <a:rPr lang="en-US" sz="2000" b="1" dirty="0"/>
              <a:t> + C</a:t>
            </a:r>
            <a:r>
              <a:rPr lang="en-US" sz="2000" b="1" baseline="-25000" dirty="0"/>
              <a:t>6</a:t>
            </a:r>
            <a:r>
              <a:rPr lang="en-US" sz="2000" b="1" dirty="0"/>
              <a:t>H</a:t>
            </a:r>
            <a:r>
              <a:rPr lang="en-US" sz="2000" b="1" baseline="-25000" dirty="0"/>
              <a:t>12</a:t>
            </a:r>
            <a:r>
              <a:rPr lang="en-US" sz="2000" b="1" dirty="0"/>
              <a:t>O</a:t>
            </a:r>
            <a:r>
              <a:rPr lang="en-US" sz="2000" b="1" baseline="-25000" dirty="0"/>
              <a:t>6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&gt;&gt;&gt;&gt;&gt;&gt;&gt;&gt;&gt;</a:t>
            </a:r>
            <a:r>
              <a:rPr lang="en-US" sz="2000" b="1" dirty="0"/>
              <a:t> 6CO</a:t>
            </a:r>
            <a:r>
              <a:rPr lang="en-US" sz="2000" b="1" baseline="-25000" dirty="0"/>
              <a:t>2</a:t>
            </a:r>
            <a:r>
              <a:rPr lang="en-US" sz="2000" b="1" dirty="0"/>
              <a:t> + 6H</a:t>
            </a:r>
            <a:r>
              <a:rPr lang="en-US" sz="2000" b="1" baseline="-25000" dirty="0"/>
              <a:t>2</a:t>
            </a:r>
            <a:r>
              <a:rPr lang="en-US" sz="2000" b="1" dirty="0"/>
              <a:t>O</a:t>
            </a:r>
          </a:p>
          <a:p>
            <a:pPr algn="ctr">
              <a:buNone/>
            </a:pPr>
            <a:endParaRPr lang="en-US" sz="2000" dirty="0"/>
          </a:p>
          <a:p>
            <a:pPr algn="ctr">
              <a:buNone/>
            </a:pPr>
            <a:r>
              <a:rPr lang="en-US" sz="2000" b="1" dirty="0"/>
              <a:t>Oxygen + Glucose </a:t>
            </a:r>
            <a:r>
              <a:rPr lang="en-US" sz="2000" b="1" dirty="0">
                <a:solidFill>
                  <a:srgbClr val="00B0F0"/>
                </a:solidFill>
              </a:rPr>
              <a:t>&gt;&gt;&gt;</a:t>
            </a:r>
            <a:r>
              <a:rPr lang="en-US" sz="2000" b="1" dirty="0"/>
              <a:t> Carbon Dioxide + Water + Energy</a:t>
            </a:r>
          </a:p>
          <a:p>
            <a:pPr algn="ctr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884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As we have seen </a:t>
            </a:r>
            <a:r>
              <a:rPr lang="en-US" b="1" dirty="0" smtClean="0"/>
              <a:t>autotrophs capture the Suns energy and then store it in the form of sugars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Autotrophs and heterotrophs then release this energy by breaking down the sugars during the process of </a:t>
            </a:r>
            <a:r>
              <a:rPr lang="en-US" b="1" dirty="0" smtClean="0"/>
              <a:t>cellular respiration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	As we have seen in order to do this </a:t>
            </a:r>
            <a:r>
              <a:rPr lang="en-US" b="1" dirty="0" smtClean="0"/>
              <a:t>we need to have</a:t>
            </a:r>
            <a:r>
              <a:rPr lang="en-US" dirty="0" smtClean="0"/>
              <a:t> </a:t>
            </a:r>
            <a:r>
              <a:rPr lang="en-US" b="1" dirty="0" smtClean="0"/>
              <a:t>O</a:t>
            </a:r>
            <a:r>
              <a:rPr lang="en-US" b="1" baseline="-25000" dirty="0" smtClean="0"/>
              <a:t>2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	But when O</a:t>
            </a:r>
            <a:r>
              <a:rPr lang="en-US" baseline="-25000" dirty="0" smtClean="0"/>
              <a:t>2</a:t>
            </a:r>
            <a:r>
              <a:rPr lang="en-US" dirty="0" smtClean="0"/>
              <a:t> is not available or we are working so hard that we cannot provide enough cells need a way to make some energy available.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As we have seen cellular respiration is split into 3 phases; </a:t>
            </a:r>
            <a:r>
              <a:rPr lang="en-US" dirty="0" err="1" smtClean="0"/>
              <a:t>glycolysis</a:t>
            </a:r>
            <a:r>
              <a:rPr lang="en-US" dirty="0" smtClean="0"/>
              <a:t>, Krebs Cycle, electron transport chain (ETC).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	The electron transport chain needs O</a:t>
            </a:r>
            <a:r>
              <a:rPr lang="en-US" baseline="-25000" dirty="0" smtClean="0"/>
              <a:t>2</a:t>
            </a:r>
            <a:r>
              <a:rPr lang="en-US" dirty="0" smtClean="0"/>
              <a:t> or it cannot restore ATP. Although the Krebs Cycle does not directly need O</a:t>
            </a:r>
            <a:r>
              <a:rPr lang="en-US" baseline="-25000" dirty="0" smtClean="0"/>
              <a:t>2</a:t>
            </a:r>
            <a:r>
              <a:rPr lang="en-US" dirty="0" smtClean="0"/>
              <a:t> if the ETC stops the Krebs cycle cannot continue. </a:t>
            </a:r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r>
              <a:rPr lang="en-US" dirty="0" smtClean="0"/>
              <a:t>	This means that in anaerobic conditions (without O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b="1" dirty="0" err="1" smtClean="0"/>
              <a:t>glycolysis</a:t>
            </a:r>
            <a:r>
              <a:rPr lang="en-US" dirty="0" smtClean="0"/>
              <a:t> is the only phase that can continue.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NAD+ and NADH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600200"/>
            <a:ext cx="74168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During Glycolysis high energy electron carriers are filled with H</a:t>
            </a:r>
            <a:r>
              <a:rPr lang="en-US" baseline="30000" dirty="0" smtClean="0"/>
              <a:t>+</a:t>
            </a:r>
            <a:r>
              <a:rPr lang="en-US" dirty="0" smtClean="0"/>
              <a:t> ions.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/>
              <a:t>	After a few seconds of </a:t>
            </a:r>
            <a:r>
              <a:rPr lang="en-US" dirty="0" err="1" smtClean="0"/>
              <a:t>glycolysis</a:t>
            </a:r>
            <a:r>
              <a:rPr lang="en-US" dirty="0" smtClean="0"/>
              <a:t> all the NAD</a:t>
            </a:r>
            <a:r>
              <a:rPr lang="en-US" baseline="30000" dirty="0" smtClean="0"/>
              <a:t>+</a:t>
            </a:r>
            <a:r>
              <a:rPr lang="en-US" dirty="0" smtClean="0"/>
              <a:t> will be used up and </a:t>
            </a:r>
            <a:r>
              <a:rPr lang="en-US" dirty="0" err="1" smtClean="0"/>
              <a:t>glycolysis</a:t>
            </a:r>
            <a:r>
              <a:rPr lang="en-US" dirty="0" smtClean="0"/>
              <a:t> will not be able to continue.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/>
              <a:t>	In order to continue producing ATP the cell must perform </a:t>
            </a:r>
            <a:r>
              <a:rPr lang="en-US" b="1" dirty="0" smtClean="0"/>
              <a:t>fermentation.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9251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	During fermentation NADH passes its high energy electrons back (oxidation reaction) to the end product of </a:t>
            </a:r>
            <a:r>
              <a:rPr lang="en-US" dirty="0" err="1" smtClean="0"/>
              <a:t>glycolysis</a:t>
            </a:r>
            <a:r>
              <a:rPr lang="en-US" dirty="0" smtClean="0"/>
              <a:t> – a molecule called </a:t>
            </a:r>
            <a:r>
              <a:rPr lang="en-US" b="1" dirty="0" err="1" smtClean="0"/>
              <a:t>pyruvate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/>
              <a:t>	This frees up NAD</a:t>
            </a:r>
            <a:r>
              <a:rPr lang="en-US" baseline="30000" dirty="0" smtClean="0"/>
              <a:t>+</a:t>
            </a:r>
            <a:r>
              <a:rPr lang="en-US" dirty="0" smtClean="0"/>
              <a:t> which can go back and accept electrons (reduction reaction) as glucose is broken down during </a:t>
            </a:r>
            <a:r>
              <a:rPr lang="en-US" dirty="0" err="1" smtClean="0"/>
              <a:t>glycolysis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sz="1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/>
              <a:t>	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Advantages of 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	The </a:t>
            </a:r>
            <a:r>
              <a:rPr lang="en-US" b="1" dirty="0"/>
              <a:t>advantage of fermentation is that through glycolysis it can produce ATP very quickly.</a:t>
            </a:r>
          </a:p>
          <a:p>
            <a:pPr>
              <a:buNone/>
            </a:pPr>
            <a:endParaRPr lang="en-US" sz="1700" b="1" dirty="0"/>
          </a:p>
          <a:p>
            <a:pPr>
              <a:buNone/>
            </a:pPr>
            <a:r>
              <a:rPr lang="en-US" b="1" dirty="0"/>
              <a:t>	</a:t>
            </a:r>
            <a:r>
              <a:rPr lang="en-US" dirty="0"/>
              <a:t>The disadvantage is that 1 molecule of glucose yields far less ATP (Net 2 ATP from fermentation versus 36 from aerobic respiration. </a:t>
            </a:r>
          </a:p>
          <a:p>
            <a:pPr>
              <a:buNone/>
            </a:pPr>
            <a:endParaRPr lang="en-US" sz="1700" dirty="0"/>
          </a:p>
          <a:p>
            <a:pPr>
              <a:buNone/>
            </a:pPr>
            <a:r>
              <a:rPr lang="en-US" dirty="0"/>
              <a:t>	Lactic acid build-up can also limit how much fermentation can occur.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Fermentation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141277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Glucose</a:t>
            </a:r>
            <a:endParaRPr lang="en-GB" sz="2800" b="1" dirty="0"/>
          </a:p>
        </p:txBody>
      </p:sp>
      <p:sp>
        <p:nvSpPr>
          <p:cNvPr id="7" name="Down Arrow 6"/>
          <p:cNvSpPr/>
          <p:nvPr/>
        </p:nvSpPr>
        <p:spPr>
          <a:xfrm>
            <a:off x="4716016" y="1988840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139952" y="299695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Pyruvate</a:t>
            </a:r>
            <a:endParaRPr lang="en-GB" sz="28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691680" y="2636912"/>
            <a:ext cx="2376264" cy="1477328"/>
            <a:chOff x="1547664" y="2636912"/>
            <a:chExt cx="2376264" cy="1477328"/>
          </a:xfrm>
        </p:grpSpPr>
        <p:sp>
          <p:nvSpPr>
            <p:cNvPr id="10" name="Left Arrow 9"/>
            <p:cNvSpPr/>
            <p:nvPr/>
          </p:nvSpPr>
          <p:spPr>
            <a:xfrm>
              <a:off x="3059832" y="3140968"/>
              <a:ext cx="864096" cy="28803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47664" y="2636912"/>
              <a:ext cx="194421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If O</a:t>
              </a:r>
              <a:r>
                <a:rPr lang="en-US" b="1" baseline="-25000" dirty="0" smtClean="0"/>
                <a:t>2</a:t>
              </a:r>
              <a:r>
                <a:rPr lang="en-US" b="1" dirty="0" smtClean="0"/>
                <a:t> is available</a:t>
              </a:r>
            </a:p>
            <a:p>
              <a:r>
                <a:rPr lang="en-US" dirty="0" smtClean="0"/>
                <a:t>Enters the Mitochondria:</a:t>
              </a:r>
            </a:p>
            <a:p>
              <a:r>
                <a:rPr lang="en-US" dirty="0" smtClean="0"/>
                <a:t>Krebs Cycle</a:t>
              </a:r>
            </a:p>
            <a:p>
              <a:r>
                <a:rPr lang="en-US" dirty="0" smtClean="0"/>
                <a:t>ETC frees up NAD</a:t>
              </a:r>
              <a:r>
                <a:rPr lang="en-US" baseline="30000" dirty="0" smtClean="0"/>
                <a:t>+</a:t>
              </a:r>
              <a:endParaRPr lang="en-GB" baseline="30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96136" y="2564904"/>
            <a:ext cx="3096344" cy="1477328"/>
            <a:chOff x="5652120" y="2564904"/>
            <a:chExt cx="3096344" cy="1477328"/>
          </a:xfrm>
        </p:grpSpPr>
        <p:sp>
          <p:nvSpPr>
            <p:cNvPr id="11" name="Right Arrow 10"/>
            <p:cNvSpPr/>
            <p:nvPr/>
          </p:nvSpPr>
          <p:spPr>
            <a:xfrm>
              <a:off x="5652120" y="3140968"/>
              <a:ext cx="936104" cy="28803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88224" y="2564904"/>
              <a:ext cx="21602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If O2 is unavailable</a:t>
              </a:r>
            </a:p>
            <a:p>
              <a:r>
                <a:rPr lang="en-US" b="1" dirty="0" smtClean="0"/>
                <a:t>NADH &gt;&gt;&gt;&gt; NAD</a:t>
              </a:r>
              <a:r>
                <a:rPr lang="en-US" b="1" baseline="30000" dirty="0" smtClean="0"/>
                <a:t>+</a:t>
              </a:r>
            </a:p>
            <a:p>
              <a:r>
                <a:rPr lang="en-US" b="1" dirty="0" smtClean="0"/>
                <a:t>Lactic acid </a:t>
              </a:r>
            </a:p>
            <a:p>
              <a:pPr algn="ctr"/>
              <a:r>
                <a:rPr lang="en-US" dirty="0" smtClean="0"/>
                <a:t>or </a:t>
              </a:r>
            </a:p>
            <a:p>
              <a:r>
                <a:rPr lang="en-US" b="1" dirty="0" smtClean="0"/>
                <a:t>Ethyl Alcohol + CO</a:t>
              </a:r>
              <a:r>
                <a:rPr lang="en-US" b="1" baseline="-25000" dirty="0" smtClean="0"/>
                <a:t>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20072" y="1988840"/>
            <a:ext cx="1440160" cy="646331"/>
            <a:chOff x="5076056" y="1988840"/>
            <a:chExt cx="1440160" cy="646331"/>
          </a:xfrm>
        </p:grpSpPr>
        <p:sp>
          <p:nvSpPr>
            <p:cNvPr id="14" name="Curved Right Arrow 13"/>
            <p:cNvSpPr/>
            <p:nvPr/>
          </p:nvSpPr>
          <p:spPr>
            <a:xfrm>
              <a:off x="5076056" y="2132856"/>
              <a:ext cx="432048" cy="432048"/>
            </a:xfrm>
            <a:prstGeom prst="curved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08104" y="1988840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ADP + P</a:t>
              </a:r>
            </a:p>
            <a:p>
              <a:r>
                <a:rPr lang="en-US" dirty="0" smtClean="0"/>
                <a:t>ATP</a:t>
              </a:r>
              <a:endParaRPr lang="en-GB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699792" y="515719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Pyruvic</a:t>
            </a:r>
            <a:r>
              <a:rPr lang="en-US" b="1" dirty="0" smtClean="0"/>
              <a:t> Acid + NADH &gt;&gt;&gt;&gt;&gt;&gt;&gt;&gt;  Lactic acid + NAD</a:t>
            </a:r>
            <a:r>
              <a:rPr lang="en-US" b="1" baseline="30000" dirty="0" smtClean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27784" y="594928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Pyruvic</a:t>
            </a:r>
            <a:r>
              <a:rPr lang="en-US" b="1" dirty="0" smtClean="0"/>
              <a:t> Acid + NADH &gt;&gt;&gt;&gt;&gt;&gt;&gt;&gt; Ethyl Alcohol + NAD</a:t>
            </a:r>
            <a:r>
              <a:rPr lang="en-US" b="1" baseline="30000" dirty="0" smtClean="0"/>
              <a:t>+</a:t>
            </a:r>
            <a:r>
              <a:rPr lang="en-US" b="1" dirty="0" smtClean="0"/>
              <a:t> + CO</a:t>
            </a:r>
            <a:r>
              <a:rPr lang="en-US" b="1" baseline="-25000" dirty="0" smtClean="0"/>
              <a:t>2</a:t>
            </a:r>
            <a:r>
              <a:rPr lang="en-US" b="1" baseline="30000" dirty="0" smtClean="0"/>
              <a:t> </a:t>
            </a:r>
            <a:endParaRPr lang="en-GB" b="1" baseline="30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419872" y="1988840"/>
            <a:ext cx="1152128" cy="646331"/>
            <a:chOff x="3275856" y="1988840"/>
            <a:chExt cx="1152128" cy="646331"/>
          </a:xfrm>
        </p:grpSpPr>
        <p:sp>
          <p:nvSpPr>
            <p:cNvPr id="21" name="Curved Left Arrow 20"/>
            <p:cNvSpPr/>
            <p:nvPr/>
          </p:nvSpPr>
          <p:spPr>
            <a:xfrm>
              <a:off x="3995936" y="2132856"/>
              <a:ext cx="432048" cy="432048"/>
            </a:xfrm>
            <a:prstGeom prst="curvedLef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75856" y="1988840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NAD+</a:t>
              </a:r>
            </a:p>
            <a:p>
              <a:r>
                <a:rPr lang="en-US" dirty="0" smtClean="0"/>
                <a:t>NADH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Lactic Acid Fermentation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Humans are </a:t>
            </a:r>
            <a:r>
              <a:rPr lang="en-US" b="1" dirty="0" smtClean="0"/>
              <a:t>lactic acid fermenters</a:t>
            </a:r>
            <a:r>
              <a:rPr lang="en-US" dirty="0" smtClean="0"/>
              <a:t>. Many important organisms are also Lactic acid fermenters.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Products such as cheese, yogurt, buttermilk and sour cream are produced using lactic acid fermentation.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Alcoholic Fermentation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	</a:t>
            </a:r>
            <a:r>
              <a:rPr lang="en-US" b="1" dirty="0" smtClean="0"/>
              <a:t>Alcoholic fermentation </a:t>
            </a:r>
            <a:r>
              <a:rPr lang="en-US" dirty="0" smtClean="0"/>
              <a:t>is used to produce alcoholic beverages.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	It is also the process that causes bread dough to rise. Yeast cells in the dough run out of air and use fermentation to release energy.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The bubbles that you can see in dough as it ferments are CO</a:t>
            </a:r>
            <a:r>
              <a:rPr lang="en-US" baseline="-25000" dirty="0" smtClean="0"/>
              <a:t>2</a:t>
            </a:r>
            <a:r>
              <a:rPr lang="en-US" dirty="0" smtClean="0"/>
              <a:t>. These make up the spaces in a slice of bread.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lular respira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cellular respiration master</Template>
  <TotalTime>240</TotalTime>
  <Words>228</Words>
  <Application>Microsoft Office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cellular respiration master</vt:lpstr>
      <vt:lpstr>Fermentation</vt:lpstr>
      <vt:lpstr>Fermentation</vt:lpstr>
      <vt:lpstr>Fermentation</vt:lpstr>
      <vt:lpstr>NAD+ and NADH</vt:lpstr>
      <vt:lpstr>Fermentation</vt:lpstr>
      <vt:lpstr>The Advantages of Fermentation</vt:lpstr>
      <vt:lpstr>Fermentation</vt:lpstr>
      <vt:lpstr>Lactic Acid Fermentation</vt:lpstr>
      <vt:lpstr>Alcoholic Fermentation</vt:lpstr>
      <vt:lpstr>Fermentation and Exercise</vt:lpstr>
      <vt:lpstr>Why Do We Need Anaerobic Respiration?</vt:lpstr>
      <vt:lpstr>Energy and Exercise</vt:lpstr>
      <vt:lpstr>What about these sports?</vt:lpstr>
      <vt:lpstr>Conclusions</vt:lpstr>
      <vt:lpstr>Chapter 8 and 9 Summary</vt:lpstr>
      <vt:lpstr>Cellular Respiration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Fermentation</dc:title>
  <dc:creator>Andrew McLean</dc:creator>
  <cp:lastModifiedBy>Andrew McLean</cp:lastModifiedBy>
  <cp:revision>22</cp:revision>
  <dcterms:created xsi:type="dcterms:W3CDTF">2013-11-24T13:42:29Z</dcterms:created>
  <dcterms:modified xsi:type="dcterms:W3CDTF">2013-12-11T01:43:47Z</dcterms:modified>
</cp:coreProperties>
</file>