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87" r:id="rId8"/>
    <p:sldId id="288" r:id="rId9"/>
    <p:sldId id="262" r:id="rId10"/>
    <p:sldId id="285" r:id="rId11"/>
    <p:sldId id="263" r:id="rId12"/>
    <p:sldId id="265" r:id="rId13"/>
    <p:sldId id="264" r:id="rId14"/>
    <p:sldId id="266" r:id="rId15"/>
    <p:sldId id="277" r:id="rId16"/>
    <p:sldId id="268" r:id="rId17"/>
    <p:sldId id="269" r:id="rId18"/>
    <p:sldId id="270" r:id="rId19"/>
    <p:sldId id="271" r:id="rId20"/>
    <p:sldId id="276" r:id="rId21"/>
    <p:sldId id="272" r:id="rId22"/>
    <p:sldId id="274" r:id="rId23"/>
    <p:sldId id="282" r:id="rId24"/>
    <p:sldId id="273" r:id="rId25"/>
    <p:sldId id="278"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82" autoAdjust="0"/>
  </p:normalViewPr>
  <p:slideViewPr>
    <p:cSldViewPr snapToGrid="0">
      <p:cViewPr varScale="1">
        <p:scale>
          <a:sx n="55" d="100"/>
          <a:sy n="55" d="100"/>
        </p:scale>
        <p:origin x="-110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2E2BF-3624-F240-BE3C-C1BEF746CC22}" type="datetimeFigureOut">
              <a:rPr lang="en-US" smtClean="0"/>
              <a:t>5/9/17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8EFEA-C9F0-B54B-9160-930292D1F4E5}" type="slidenum">
              <a:rPr lang="en-US" smtClean="0"/>
              <a:t>‹#›</a:t>
            </a:fld>
            <a:endParaRPr lang="en-US"/>
          </a:p>
        </p:txBody>
      </p:sp>
    </p:spTree>
    <p:extLst>
      <p:ext uri="{BB962C8B-B14F-4D97-AF65-F5344CB8AC3E}">
        <p14:creationId xmlns:p14="http://schemas.microsoft.com/office/powerpoint/2010/main" val="481632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force that attracts a body toward the center of the earth, or toward any other physical body having mass. For most purposes Newton's laws of gravity apply, with minor modifications to take the general theory of relativity into account.</a:t>
            </a:r>
            <a:endParaRPr lang="en-US" dirty="0"/>
          </a:p>
        </p:txBody>
      </p:sp>
      <p:sp>
        <p:nvSpPr>
          <p:cNvPr id="4" name="Slide Number Placeholder 3"/>
          <p:cNvSpPr>
            <a:spLocks noGrp="1"/>
          </p:cNvSpPr>
          <p:nvPr>
            <p:ph type="sldNum" sz="quarter" idx="10"/>
          </p:nvPr>
        </p:nvSpPr>
        <p:spPr/>
        <p:txBody>
          <a:bodyPr/>
          <a:lstStyle/>
          <a:p>
            <a:fld id="{D7A8EFEA-C9F0-B54B-9160-930292D1F4E5}" type="slidenum">
              <a:rPr lang="en-US" smtClean="0"/>
              <a:t>3</a:t>
            </a:fld>
            <a:endParaRPr lang="en-US"/>
          </a:p>
        </p:txBody>
      </p:sp>
    </p:spTree>
    <p:extLst>
      <p:ext uri="{BB962C8B-B14F-4D97-AF65-F5344CB8AC3E}">
        <p14:creationId xmlns:p14="http://schemas.microsoft.com/office/powerpoint/2010/main" val="266409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shuttle must </a:t>
            </a:r>
            <a:r>
              <a:rPr lang="en-US" dirty="0" err="1" smtClean="0"/>
              <a:t>must</a:t>
            </a:r>
            <a:r>
              <a:rPr lang="en-US" dirty="0" smtClean="0"/>
              <a:t> reach a velocity of about 11.2 km/s</a:t>
            </a:r>
            <a:endParaRPr lang="en-US" dirty="0"/>
          </a:p>
        </p:txBody>
      </p:sp>
      <p:sp>
        <p:nvSpPr>
          <p:cNvPr id="4" name="Slide Number Placeholder 3"/>
          <p:cNvSpPr>
            <a:spLocks noGrp="1"/>
          </p:cNvSpPr>
          <p:nvPr>
            <p:ph type="sldNum" sz="quarter" idx="10"/>
          </p:nvPr>
        </p:nvSpPr>
        <p:spPr/>
        <p:txBody>
          <a:bodyPr/>
          <a:lstStyle/>
          <a:p>
            <a:fld id="{D7A8EFEA-C9F0-B54B-9160-930292D1F4E5}" type="slidenum">
              <a:rPr lang="en-US" smtClean="0"/>
              <a:t>13</a:t>
            </a:fld>
            <a:endParaRPr lang="en-US"/>
          </a:p>
        </p:txBody>
      </p:sp>
    </p:spTree>
    <p:extLst>
      <p:ext uri="{BB962C8B-B14F-4D97-AF65-F5344CB8AC3E}">
        <p14:creationId xmlns:p14="http://schemas.microsoft.com/office/powerpoint/2010/main" val="345028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theory of general relativity predicts that a sufficiently compact mass can deform </a:t>
            </a:r>
            <a:r>
              <a:rPr lang="en-US" sz="1200" b="0" i="0" kern="1200" dirty="0" err="1" smtClean="0">
                <a:solidFill>
                  <a:schemeClr val="tx1"/>
                </a:solidFill>
                <a:effectLst/>
                <a:latin typeface="+mn-lt"/>
                <a:ea typeface="+mn-ea"/>
                <a:cs typeface="+mn-cs"/>
              </a:rPr>
              <a:t>spacetime</a:t>
            </a:r>
            <a:r>
              <a:rPr lang="en-US" sz="1200" b="0" i="0" kern="1200" dirty="0" smtClean="0">
                <a:solidFill>
                  <a:schemeClr val="tx1"/>
                </a:solidFill>
                <a:effectLst/>
                <a:latin typeface="+mn-lt"/>
                <a:ea typeface="+mn-ea"/>
                <a:cs typeface="+mn-cs"/>
              </a:rPr>
              <a:t> to form </a:t>
            </a:r>
            <a:r>
              <a:rPr lang="en-US" sz="1200" b="0" i="0" kern="1200" dirty="0" err="1" smtClean="0">
                <a:solidFill>
                  <a:schemeClr val="tx1"/>
                </a:solidFill>
                <a:effectLst/>
                <a:latin typeface="+mn-lt"/>
                <a:ea typeface="+mn-ea"/>
                <a:cs typeface="+mn-cs"/>
              </a:rPr>
              <a:t>a</a:t>
            </a:r>
            <a:r>
              <a:rPr lang="en-US" sz="1200" b="1" i="0" kern="1200" dirty="0" err="1" smtClean="0">
                <a:solidFill>
                  <a:schemeClr val="tx1"/>
                </a:solidFill>
                <a:effectLst/>
                <a:latin typeface="+mn-lt"/>
                <a:ea typeface="+mn-ea"/>
                <a:cs typeface="+mn-cs"/>
              </a:rPr>
              <a:t>black</a:t>
            </a:r>
            <a:r>
              <a:rPr lang="en-US" sz="1200" b="1" i="0" kern="1200" dirty="0" smtClean="0">
                <a:solidFill>
                  <a:schemeClr val="tx1"/>
                </a:solidFill>
                <a:effectLst/>
                <a:latin typeface="+mn-lt"/>
                <a:ea typeface="+mn-ea"/>
                <a:cs typeface="+mn-cs"/>
              </a:rPr>
              <a:t> hole</a:t>
            </a:r>
            <a:endParaRPr lang="en-US" dirty="0"/>
          </a:p>
        </p:txBody>
      </p:sp>
      <p:sp>
        <p:nvSpPr>
          <p:cNvPr id="4" name="Slide Number Placeholder 3"/>
          <p:cNvSpPr>
            <a:spLocks noGrp="1"/>
          </p:cNvSpPr>
          <p:nvPr>
            <p:ph type="sldNum" sz="quarter" idx="10"/>
          </p:nvPr>
        </p:nvSpPr>
        <p:spPr/>
        <p:txBody>
          <a:bodyPr/>
          <a:lstStyle/>
          <a:p>
            <a:fld id="{D7A8EFEA-C9F0-B54B-9160-930292D1F4E5}" type="slidenum">
              <a:rPr lang="en-US" smtClean="0"/>
              <a:t>14</a:t>
            </a:fld>
            <a:endParaRPr lang="en-US"/>
          </a:p>
        </p:txBody>
      </p:sp>
    </p:spTree>
    <p:extLst>
      <p:ext uri="{BB962C8B-B14F-4D97-AF65-F5344CB8AC3E}">
        <p14:creationId xmlns:p14="http://schemas.microsoft.com/office/powerpoint/2010/main" val="32114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gravitational pull of the sun and moon are combined, you get more extreme high and low tides. This explains high and low tides that happen about every two weeks.</a:t>
            </a:r>
            <a:endParaRPr lang="en-US" dirty="0"/>
          </a:p>
        </p:txBody>
      </p:sp>
      <p:sp>
        <p:nvSpPr>
          <p:cNvPr id="4" name="Slide Number Placeholder 3"/>
          <p:cNvSpPr>
            <a:spLocks noGrp="1"/>
          </p:cNvSpPr>
          <p:nvPr>
            <p:ph type="sldNum" sz="quarter" idx="10"/>
          </p:nvPr>
        </p:nvSpPr>
        <p:spPr/>
        <p:txBody>
          <a:bodyPr/>
          <a:lstStyle/>
          <a:p>
            <a:fld id="{D7A8EFEA-C9F0-B54B-9160-930292D1F4E5}" type="slidenum">
              <a:rPr lang="en-US" smtClean="0"/>
              <a:t>18</a:t>
            </a:fld>
            <a:endParaRPr lang="en-US"/>
          </a:p>
        </p:txBody>
      </p:sp>
    </p:spTree>
    <p:extLst>
      <p:ext uri="{BB962C8B-B14F-4D97-AF65-F5344CB8AC3E}">
        <p14:creationId xmlns:p14="http://schemas.microsoft.com/office/powerpoint/2010/main" val="211238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29–30 days. The moon completes its orbit around the earth in 27.3 days (the sidereal month), but due to the Earth's motion around the sun it has not finished a full (synodic) cycle until it reaches the point in its orbit where the sun is in the same position.</a:t>
            </a:r>
            <a:endParaRPr lang="en-US" dirty="0"/>
          </a:p>
        </p:txBody>
      </p:sp>
      <p:sp>
        <p:nvSpPr>
          <p:cNvPr id="4" name="Slide Number Placeholder 3"/>
          <p:cNvSpPr>
            <a:spLocks noGrp="1"/>
          </p:cNvSpPr>
          <p:nvPr>
            <p:ph type="sldNum" sz="quarter" idx="10"/>
          </p:nvPr>
        </p:nvSpPr>
        <p:spPr/>
        <p:txBody>
          <a:bodyPr/>
          <a:lstStyle/>
          <a:p>
            <a:fld id="{D7A8EFEA-C9F0-B54B-9160-930292D1F4E5}" type="slidenum">
              <a:rPr lang="en-US" smtClean="0"/>
              <a:t>20</a:t>
            </a:fld>
            <a:endParaRPr lang="en-US"/>
          </a:p>
        </p:txBody>
      </p:sp>
    </p:spTree>
    <p:extLst>
      <p:ext uri="{BB962C8B-B14F-4D97-AF65-F5344CB8AC3E}">
        <p14:creationId xmlns:p14="http://schemas.microsoft.com/office/powerpoint/2010/main" val="236525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Yes, the </a:t>
            </a:r>
            <a:r>
              <a:rPr lang="en-US" sz="1200" b="1" i="0" kern="1200" dirty="0" smtClean="0">
                <a:solidFill>
                  <a:schemeClr val="tx1"/>
                </a:solidFill>
                <a:effectLst/>
                <a:latin typeface="+mn-lt"/>
                <a:ea typeface="+mn-ea"/>
                <a:cs typeface="+mn-cs"/>
              </a:rPr>
              <a:t>Sun</a:t>
            </a:r>
            <a:r>
              <a:rPr lang="en-US" sz="1200" b="0" i="0" kern="1200" dirty="0" smtClean="0">
                <a:solidFill>
                  <a:schemeClr val="tx1"/>
                </a:solidFill>
                <a:effectLst/>
                <a:latin typeface="+mn-lt"/>
                <a:ea typeface="+mn-ea"/>
                <a:cs typeface="+mn-cs"/>
              </a:rPr>
              <a:t> - in fact, our whole solar system - </a:t>
            </a:r>
            <a:r>
              <a:rPr lang="en-US" sz="1200" b="1" i="0" kern="1200" dirty="0" smtClean="0">
                <a:solidFill>
                  <a:schemeClr val="tx1"/>
                </a:solidFill>
                <a:effectLst/>
                <a:latin typeface="+mn-lt"/>
                <a:ea typeface="+mn-ea"/>
                <a:cs typeface="+mn-cs"/>
              </a:rPr>
              <a:t>orbits</a:t>
            </a:r>
            <a:r>
              <a:rPr lang="en-US" sz="1200" b="0" i="0" kern="1200" dirty="0" smtClean="0">
                <a:solidFill>
                  <a:schemeClr val="tx1"/>
                </a:solidFill>
                <a:effectLst/>
                <a:latin typeface="+mn-lt"/>
                <a:ea typeface="+mn-ea"/>
                <a:cs typeface="+mn-cs"/>
              </a:rPr>
              <a:t> around the center of the Milky Way Galaxy. We are moving at an average velocity of 828,000 km/hr. But even at that high rate, it still takes us about 230 million years to make one complete </a:t>
            </a:r>
            <a:r>
              <a:rPr lang="en-US" sz="1200" b="1" i="0" kern="1200" dirty="0" smtClean="0">
                <a:solidFill>
                  <a:schemeClr val="tx1"/>
                </a:solidFill>
                <a:effectLst/>
                <a:latin typeface="+mn-lt"/>
                <a:ea typeface="+mn-ea"/>
                <a:cs typeface="+mn-cs"/>
              </a:rPr>
              <a:t>orbit </a:t>
            </a:r>
            <a:r>
              <a:rPr lang="en-US" sz="1200" b="0" i="0" kern="1200" dirty="0" smtClean="0">
                <a:solidFill>
                  <a:schemeClr val="tx1"/>
                </a:solidFill>
                <a:effectLst/>
                <a:latin typeface="+mn-lt"/>
                <a:ea typeface="+mn-ea"/>
                <a:cs typeface="+mn-cs"/>
              </a:rPr>
              <a:t>around the Milky Way! The Milky Way is a spiral galaxy.</a:t>
            </a:r>
            <a:endParaRPr lang="en-US" dirty="0"/>
          </a:p>
        </p:txBody>
      </p:sp>
      <p:sp>
        <p:nvSpPr>
          <p:cNvPr id="4" name="Slide Number Placeholder 3"/>
          <p:cNvSpPr>
            <a:spLocks noGrp="1"/>
          </p:cNvSpPr>
          <p:nvPr>
            <p:ph type="sldNum" sz="quarter" idx="10"/>
          </p:nvPr>
        </p:nvSpPr>
        <p:spPr/>
        <p:txBody>
          <a:bodyPr/>
          <a:lstStyle/>
          <a:p>
            <a:fld id="{D7A8EFEA-C9F0-B54B-9160-930292D1F4E5}" type="slidenum">
              <a:rPr lang="en-US" smtClean="0"/>
              <a:t>26</a:t>
            </a:fld>
            <a:endParaRPr lang="en-US"/>
          </a:p>
        </p:txBody>
      </p:sp>
    </p:spTree>
    <p:extLst>
      <p:ext uri="{BB962C8B-B14F-4D97-AF65-F5344CB8AC3E}">
        <p14:creationId xmlns:p14="http://schemas.microsoft.com/office/powerpoint/2010/main" val="2781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30D11-90BF-4669-BAC6-CC1FE9D35FEE}"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325718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30D11-90BF-4669-BAC6-CC1FE9D35FEE}"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96403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30D11-90BF-4669-BAC6-CC1FE9D35FEE}"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369808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30D11-90BF-4669-BAC6-CC1FE9D35FEE}"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245838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30D11-90BF-4669-BAC6-CC1FE9D35FEE}"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149554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30D11-90BF-4669-BAC6-CC1FE9D35FEE}"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13173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30D11-90BF-4669-BAC6-CC1FE9D35FEE}" type="datetimeFigureOut">
              <a:rPr lang="en-US" smtClean="0"/>
              <a:t>5/9/17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51944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30D11-90BF-4669-BAC6-CC1FE9D35FEE}" type="datetimeFigureOut">
              <a:rPr lang="en-US" smtClean="0"/>
              <a:t>5/9/17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332847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30D11-90BF-4669-BAC6-CC1FE9D35FEE}" type="datetimeFigureOut">
              <a:rPr lang="en-US" smtClean="0"/>
              <a:t>5/9/17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244964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30D11-90BF-4669-BAC6-CC1FE9D35FEE}"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48808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30D11-90BF-4669-BAC6-CC1FE9D35FEE}"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8B6A-662E-413A-8A21-7B56220BDD03}" type="slidenum">
              <a:rPr lang="en-US" smtClean="0"/>
              <a:t>‹#›</a:t>
            </a:fld>
            <a:endParaRPr lang="en-US"/>
          </a:p>
        </p:txBody>
      </p:sp>
    </p:spTree>
    <p:extLst>
      <p:ext uri="{BB962C8B-B14F-4D97-AF65-F5344CB8AC3E}">
        <p14:creationId xmlns:p14="http://schemas.microsoft.com/office/powerpoint/2010/main" val="226802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rgbClr val="FFFFFF">
              <a:alpha val="70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solidFill>
            <a:srgbClr val="FFFFFF">
              <a:alpha val="70000"/>
            </a:srgb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30D11-90BF-4669-BAC6-CC1FE9D35FEE}" type="datetimeFigureOut">
              <a:rPr lang="en-US" smtClean="0"/>
              <a:t>5/9/17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C8B6A-662E-413A-8A21-7B56220BDD03}" type="slidenum">
              <a:rPr lang="en-US" smtClean="0"/>
              <a:t>‹#›</a:t>
            </a:fld>
            <a:endParaRPr lang="en-US"/>
          </a:p>
        </p:txBody>
      </p:sp>
    </p:spTree>
    <p:extLst>
      <p:ext uri="{BB962C8B-B14F-4D97-AF65-F5344CB8AC3E}">
        <p14:creationId xmlns:p14="http://schemas.microsoft.com/office/powerpoint/2010/main" val="3732990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6000" b="1" kern="1200">
          <a:solidFill>
            <a:srgbClr val="0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png"/><Relationship Id="rId5" Type="http://schemas.microsoft.com/office/2007/relationships/hdphoto" Target="../media/hdphoto2.wdp"/><Relationship Id="rId6" Type="http://schemas.openxmlformats.org/officeDocument/2006/relationships/image" Target="../media/image8.png"/><Relationship Id="rId7"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Gravity and Our Solar Syste</a:t>
            </a:r>
            <a:r>
              <a:rPr lang="en-US" dirty="0"/>
              <a:t>m</a:t>
            </a:r>
          </a:p>
        </p:txBody>
      </p:sp>
      <p:sp>
        <p:nvSpPr>
          <p:cNvPr id="3" name="Subtitle 2"/>
          <p:cNvSpPr>
            <a:spLocks noGrp="1"/>
          </p:cNvSpPr>
          <p:nvPr>
            <p:ph type="subTitle" idx="1"/>
          </p:nvPr>
        </p:nvSpPr>
        <p:spPr/>
        <p:txBody>
          <a:bodyPr/>
          <a:lstStyle/>
          <a:p>
            <a:r>
              <a:rPr lang="en-US" dirty="0" smtClean="0"/>
              <a:t>Mr. McLean</a:t>
            </a:r>
            <a:endParaRPr lang="en-US" dirty="0"/>
          </a:p>
        </p:txBody>
      </p:sp>
    </p:spTree>
    <p:extLst>
      <p:ext uri="{BB962C8B-B14F-4D97-AF65-F5344CB8AC3E}">
        <p14:creationId xmlns:p14="http://schemas.microsoft.com/office/powerpoint/2010/main" val="3746763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of Gravity</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389" b="95833" l="0" r="98611">
                        <a14:foregroundMark x1="51389" y1="77778" x2="51389" y2="77778"/>
                        <a14:foregroundMark x1="30556" y1="81944" x2="30556" y2="81944"/>
                        <a14:foregroundMark x1="76389" y1="79167" x2="76389" y2="79167"/>
                        <a14:foregroundMark x1="83333" y1="70833" x2="83333" y2="70833"/>
                        <a14:foregroundMark x1="87500" y1="26389" x2="87500" y2="26389"/>
                        <a14:foregroundMark x1="86111" y1="84722" x2="86111" y2="84722"/>
                      </a14:backgroundRemoval>
                    </a14:imgEffect>
                  </a14:imgLayer>
                </a14:imgProps>
              </a:ext>
            </a:extLst>
          </a:blip>
          <a:stretch>
            <a:fillRect/>
          </a:stretch>
        </p:blipFill>
        <p:spPr>
          <a:xfrm>
            <a:off x="7693891" y="4264892"/>
            <a:ext cx="1611746" cy="1611746"/>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6944" r="98611"/>
                    </a14:imgEffect>
                  </a14:imgLayer>
                </a14:imgProps>
              </a:ext>
            </a:extLst>
          </a:blip>
          <a:stretch>
            <a:fillRect/>
          </a:stretch>
        </p:blipFill>
        <p:spPr>
          <a:xfrm>
            <a:off x="8640617" y="1840345"/>
            <a:ext cx="1046017" cy="1046017"/>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4167" b="98611" l="1389" r="97222"/>
                    </a14:imgEffect>
                  </a14:imgLayer>
                </a14:imgProps>
              </a:ext>
            </a:extLst>
          </a:blip>
          <a:stretch>
            <a:fillRect/>
          </a:stretch>
        </p:blipFill>
        <p:spPr>
          <a:xfrm>
            <a:off x="1066799" y="1632526"/>
            <a:ext cx="4729018" cy="4729018"/>
          </a:xfrm>
          <a:prstGeom prst="rect">
            <a:avLst/>
          </a:prstGeom>
        </p:spPr>
      </p:pic>
      <p:sp>
        <p:nvSpPr>
          <p:cNvPr id="7" name="TextBox 6"/>
          <p:cNvSpPr txBox="1"/>
          <p:nvPr/>
        </p:nvSpPr>
        <p:spPr>
          <a:xfrm>
            <a:off x="3648363" y="5541895"/>
            <a:ext cx="2724728" cy="1107996"/>
          </a:xfrm>
          <a:prstGeom prst="rect">
            <a:avLst/>
          </a:prstGeom>
          <a:solidFill>
            <a:srgbClr val="FFFFFF"/>
          </a:solidFill>
        </p:spPr>
        <p:txBody>
          <a:bodyPr wrap="square" rtlCol="0" anchor="ctr" anchorCtr="0">
            <a:spAutoFit/>
          </a:bodyPr>
          <a:lstStyle/>
          <a:p>
            <a:r>
              <a:rPr lang="en-US" dirty="0" smtClean="0"/>
              <a:t>
</a:t>
            </a:r>
            <a:r>
              <a:rPr lang="en-US" sz="2400" b="1" dirty="0" smtClean="0"/>
              <a:t>Jupiter 24.79 m/s</a:t>
            </a:r>
            <a:r>
              <a:rPr lang="en-US" sz="2400" b="1" baseline="30000" dirty="0" smtClean="0"/>
              <a:t>2</a:t>
            </a:r>
          </a:p>
          <a:p>
            <a:endParaRPr lang="en-US" sz="2400" b="1" dirty="0"/>
          </a:p>
        </p:txBody>
      </p:sp>
      <p:sp>
        <p:nvSpPr>
          <p:cNvPr id="8" name="TextBox 7"/>
          <p:cNvSpPr txBox="1"/>
          <p:nvPr/>
        </p:nvSpPr>
        <p:spPr>
          <a:xfrm>
            <a:off x="8797636" y="5380182"/>
            <a:ext cx="2609273" cy="1015663"/>
          </a:xfrm>
          <a:prstGeom prst="rect">
            <a:avLst/>
          </a:prstGeom>
          <a:solidFill>
            <a:srgbClr val="FFFFFF"/>
          </a:solidFill>
        </p:spPr>
        <p:txBody>
          <a:bodyPr wrap="square" rtlCol="0">
            <a:spAutoFit/>
          </a:bodyPr>
          <a:lstStyle/>
          <a:p>
            <a:endParaRPr lang="en-US" dirty="0" smtClean="0"/>
          </a:p>
          <a:p>
            <a:r>
              <a:rPr lang="en-US" sz="2400" b="1" dirty="0" smtClean="0"/>
              <a:t>Earth 9.807 m/s</a:t>
            </a:r>
            <a:r>
              <a:rPr lang="en-US" sz="2400" b="1" baseline="30000" dirty="0" smtClean="0"/>
              <a:t>2</a:t>
            </a:r>
          </a:p>
          <a:p>
            <a:endParaRPr lang="en-US" dirty="0"/>
          </a:p>
        </p:txBody>
      </p:sp>
      <p:sp>
        <p:nvSpPr>
          <p:cNvPr id="9" name="TextBox 8"/>
          <p:cNvSpPr txBox="1"/>
          <p:nvPr/>
        </p:nvSpPr>
        <p:spPr>
          <a:xfrm>
            <a:off x="9282546" y="2655455"/>
            <a:ext cx="2355272" cy="1015663"/>
          </a:xfrm>
          <a:prstGeom prst="rect">
            <a:avLst/>
          </a:prstGeom>
          <a:solidFill>
            <a:srgbClr val="FFFFFF"/>
          </a:solidFill>
        </p:spPr>
        <p:txBody>
          <a:bodyPr wrap="square" rtlCol="0">
            <a:spAutoFit/>
          </a:bodyPr>
          <a:lstStyle/>
          <a:p>
            <a:endParaRPr lang="en-US" dirty="0" smtClean="0"/>
          </a:p>
          <a:p>
            <a:r>
              <a:rPr lang="en-US" sz="2400" b="1" dirty="0" smtClean="0"/>
              <a:t>Mars 3.711 m/s</a:t>
            </a:r>
            <a:r>
              <a:rPr lang="en-US" sz="2400" b="1" baseline="30000" dirty="0" smtClean="0"/>
              <a:t>2</a:t>
            </a:r>
          </a:p>
          <a:p>
            <a:endParaRPr lang="en-US" dirty="0"/>
          </a:p>
        </p:txBody>
      </p:sp>
    </p:spTree>
    <p:extLst>
      <p:ext uri="{BB962C8B-B14F-4D97-AF65-F5344CB8AC3E}">
        <p14:creationId xmlns:p14="http://schemas.microsoft.com/office/powerpoint/2010/main" val="8434255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Keeps Objects in Orbit.</a:t>
            </a:r>
            <a:endParaRPr lang="en-US" dirty="0"/>
          </a:p>
        </p:txBody>
      </p:sp>
      <p:pic>
        <p:nvPicPr>
          <p:cNvPr id="12290" name="Picture 2" descr="Image result for or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993" y="1866900"/>
            <a:ext cx="4499552" cy="44995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orb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66900"/>
            <a:ext cx="6132108" cy="472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52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2000"/>
                                        <p:tgtEl>
                                          <p:spTgt spid="12290"/>
                                        </p:tgtEl>
                                      </p:cBhvr>
                                    </p:animEffect>
                                    <p:anim calcmode="lin" valueType="num">
                                      <p:cBhvr>
                                        <p:cTn id="16" dur="2000" fill="hold"/>
                                        <p:tgtEl>
                                          <p:spTgt spid="12290"/>
                                        </p:tgtEl>
                                        <p:attrNameLst>
                                          <p:attrName>ppt_w</p:attrName>
                                        </p:attrNameLst>
                                      </p:cBhvr>
                                      <p:tavLst>
                                        <p:tav tm="0" fmla="#ppt_w*sin(2.5*pi*$)">
                                          <p:val>
                                            <p:fltVal val="0"/>
                                          </p:val>
                                        </p:tav>
                                        <p:tav tm="100000">
                                          <p:val>
                                            <p:fltVal val="1"/>
                                          </p:val>
                                        </p:tav>
                                      </p:tavLst>
                                    </p:anim>
                                    <p:anim calcmode="lin" valueType="num">
                                      <p:cBhvr>
                                        <p:cTn id="17"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0" y="365125"/>
            <a:ext cx="10848110" cy="1325563"/>
          </a:xfrm>
        </p:spPr>
        <p:txBody>
          <a:bodyPr>
            <a:normAutofit/>
          </a:bodyPr>
          <a:lstStyle/>
          <a:p>
            <a:r>
              <a:rPr lang="en-US" dirty="0" smtClean="0"/>
              <a:t>Weightlessness?</a:t>
            </a:r>
            <a:endParaRPr lang="en-US" dirty="0"/>
          </a:p>
        </p:txBody>
      </p:sp>
      <p:pic>
        <p:nvPicPr>
          <p:cNvPr id="11268" name="Picture 4" descr="Image result for weightless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0" y="1914380"/>
            <a:ext cx="5596838" cy="447747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One astronaut lifts another with her finger.  See more pictures of weightless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720" y="1914380"/>
            <a:ext cx="5437864" cy="447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069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69182" cy="1325563"/>
          </a:xfrm>
        </p:spPr>
        <p:txBody>
          <a:bodyPr/>
          <a:lstStyle/>
          <a:p>
            <a:r>
              <a:rPr lang="en-US" dirty="0" smtClean="0"/>
              <a:t>Escape Velocity</a:t>
            </a:r>
            <a:endParaRPr lang="en-US" dirty="0"/>
          </a:p>
        </p:txBody>
      </p:sp>
      <p:sp>
        <p:nvSpPr>
          <p:cNvPr id="3" name="Content Placeholder 2"/>
          <p:cNvSpPr>
            <a:spLocks noGrp="1"/>
          </p:cNvSpPr>
          <p:nvPr>
            <p:ph idx="1"/>
          </p:nvPr>
        </p:nvSpPr>
        <p:spPr>
          <a:xfrm>
            <a:off x="838200" y="1825625"/>
            <a:ext cx="6269182" cy="4351338"/>
          </a:xfrm>
        </p:spPr>
        <p:txBody>
          <a:bodyPr>
            <a:normAutofit/>
          </a:bodyPr>
          <a:lstStyle/>
          <a:p>
            <a:pPr marL="0" indent="0">
              <a:buNone/>
            </a:pPr>
            <a:r>
              <a:rPr lang="en-US" sz="3200" dirty="0" smtClean="0"/>
              <a:t>Planets exert a large </a:t>
            </a:r>
            <a:r>
              <a:rPr lang="en-US" sz="3200" dirty="0" smtClean="0">
                <a:solidFill>
                  <a:srgbClr val="FFFF00"/>
                </a:solidFill>
              </a:rPr>
              <a:t>force</a:t>
            </a:r>
            <a:r>
              <a:rPr lang="en-US" sz="3200" dirty="0" smtClean="0"/>
              <a:t> on objects close to them. </a:t>
            </a:r>
          </a:p>
          <a:p>
            <a:pPr marL="0" indent="0">
              <a:buNone/>
            </a:pPr>
            <a:endParaRPr lang="en-US" sz="1400" dirty="0"/>
          </a:p>
          <a:p>
            <a:pPr marL="0" indent="0">
              <a:buNone/>
            </a:pPr>
            <a:r>
              <a:rPr lang="en-US" sz="3200" dirty="0" smtClean="0"/>
              <a:t>The space shuttle needs to overcome this </a:t>
            </a:r>
            <a:r>
              <a:rPr lang="en-US" sz="3200" dirty="0" smtClean="0">
                <a:solidFill>
                  <a:srgbClr val="FFFF00"/>
                </a:solidFill>
              </a:rPr>
              <a:t>force</a:t>
            </a:r>
            <a:r>
              <a:rPr lang="en-US" sz="3200" dirty="0" smtClean="0"/>
              <a:t> in order to escape the Earths gravitational pull. </a:t>
            </a:r>
          </a:p>
          <a:p>
            <a:pPr marL="0" indent="0">
              <a:buNone/>
            </a:pPr>
            <a:endParaRPr lang="en-US" sz="1400" dirty="0"/>
          </a:p>
          <a:p>
            <a:pPr marL="0" indent="0">
              <a:buNone/>
            </a:pPr>
            <a:r>
              <a:rPr lang="en-US" sz="3200" dirty="0" smtClean="0"/>
              <a:t>In order to do this it must accelerate to the </a:t>
            </a:r>
            <a:r>
              <a:rPr lang="en-US" sz="3200" dirty="0" smtClean="0">
                <a:solidFill>
                  <a:srgbClr val="FF0000"/>
                </a:solidFill>
              </a:rPr>
              <a:t>escape velocity </a:t>
            </a:r>
            <a:r>
              <a:rPr lang="en-US" sz="3200" dirty="0" smtClean="0">
                <a:solidFill>
                  <a:schemeClr val="bg1"/>
                </a:solidFill>
              </a:rPr>
              <a:t>(11.2 km/s)</a:t>
            </a:r>
            <a:r>
              <a:rPr lang="en-US" sz="3200" dirty="0" smtClean="0"/>
              <a:t>. </a:t>
            </a:r>
            <a:endParaRPr lang="en-US" sz="3200" dirty="0"/>
          </a:p>
        </p:txBody>
      </p:sp>
      <p:pic>
        <p:nvPicPr>
          <p:cNvPr id="10242" name="Picture 2" descr="Image result for escape velo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102" y="365125"/>
            <a:ext cx="464947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59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365125"/>
            <a:ext cx="10827327" cy="1325563"/>
          </a:xfrm>
        </p:spPr>
        <p:txBody>
          <a:bodyPr/>
          <a:lstStyle/>
          <a:p>
            <a:r>
              <a:rPr lang="en-US" dirty="0" smtClean="0"/>
              <a:t>Black Holes</a:t>
            </a:r>
            <a:endParaRPr lang="en-US" dirty="0"/>
          </a:p>
        </p:txBody>
      </p:sp>
      <p:sp>
        <p:nvSpPr>
          <p:cNvPr id="3" name="Content Placeholder 2"/>
          <p:cNvSpPr>
            <a:spLocks noGrp="1"/>
          </p:cNvSpPr>
          <p:nvPr>
            <p:ph idx="1"/>
          </p:nvPr>
        </p:nvSpPr>
        <p:spPr>
          <a:xfrm>
            <a:off x="526473" y="1825625"/>
            <a:ext cx="5985163" cy="4351338"/>
          </a:xfrm>
        </p:spPr>
        <p:txBody>
          <a:bodyPr/>
          <a:lstStyle/>
          <a:p>
            <a:pPr marL="0" indent="0">
              <a:buNone/>
            </a:pPr>
            <a:r>
              <a:rPr lang="en-US" sz="3200" dirty="0"/>
              <a:t>A </a:t>
            </a:r>
            <a:r>
              <a:rPr lang="en-US" sz="3200" b="1" dirty="0"/>
              <a:t>black hole</a:t>
            </a:r>
            <a:r>
              <a:rPr lang="en-US" sz="3200" dirty="0"/>
              <a:t> is a region of </a:t>
            </a:r>
            <a:r>
              <a:rPr lang="en-US" sz="3200" dirty="0" smtClean="0"/>
              <a:t>space-time </a:t>
            </a:r>
            <a:r>
              <a:rPr lang="en-US" sz="3200" dirty="0"/>
              <a:t>exhibiting such strong gravitational effects that </a:t>
            </a:r>
            <a:r>
              <a:rPr lang="en-US" sz="3200" dirty="0" smtClean="0"/>
              <a:t>nothing can </a:t>
            </a:r>
            <a:r>
              <a:rPr lang="en-US" sz="3200" dirty="0"/>
              <a:t>escape from inside it</a:t>
            </a:r>
            <a:r>
              <a:rPr lang="en-US" sz="3200" dirty="0" smtClean="0"/>
              <a:t>.</a:t>
            </a:r>
          </a:p>
          <a:p>
            <a:pPr marL="0" indent="0">
              <a:buNone/>
            </a:pPr>
            <a:endParaRPr lang="en-US" sz="3200" dirty="0"/>
          </a:p>
          <a:p>
            <a:pPr marL="0" indent="0">
              <a:buNone/>
            </a:pPr>
            <a:r>
              <a:rPr lang="en-US" sz="3200" dirty="0" smtClean="0"/>
              <a:t>Not </a:t>
            </a:r>
            <a:r>
              <a:rPr lang="en-US" sz="3200" dirty="0"/>
              <a:t>even particles and electromagnetic radiation such as </a:t>
            </a:r>
            <a:r>
              <a:rPr lang="en-US" sz="3200" dirty="0" smtClean="0"/>
              <a:t>light will be immune to its effects. </a:t>
            </a:r>
          </a:p>
          <a:p>
            <a:pPr marL="0" indent="0">
              <a:buNone/>
            </a:pPr>
            <a:endParaRPr lang="en-US" dirty="0"/>
          </a:p>
          <a:p>
            <a:pPr marL="0" indent="0">
              <a:buNone/>
            </a:pPr>
            <a:endParaRPr lang="en-US" dirty="0"/>
          </a:p>
        </p:txBody>
      </p:sp>
      <p:pic>
        <p:nvPicPr>
          <p:cNvPr id="4098"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618" y="1825625"/>
            <a:ext cx="533400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621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gravity fo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57055" y="230188"/>
            <a:ext cx="6414654" cy="8651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tx1"/>
                </a:solidFill>
              </a:ln>
            </a:endParaRPr>
          </a:p>
        </p:txBody>
      </p:sp>
      <p:sp>
        <p:nvSpPr>
          <p:cNvPr id="5" name="Title 1"/>
          <p:cNvSpPr txBox="1">
            <a:spLocks/>
          </p:cNvSpPr>
          <p:nvPr/>
        </p:nvSpPr>
        <p:spPr>
          <a:xfrm>
            <a:off x="422564" y="45963"/>
            <a:ext cx="7197436" cy="1092426"/>
          </a:xfrm>
          <a:prstGeom prst="rect">
            <a:avLst/>
          </a:prstGeom>
          <a:solidFill>
            <a:srgbClr val="000000">
              <a:alpha val="70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smtClean="0"/>
              <a:t>Gravity and the Tides</a:t>
            </a:r>
            <a:endParaRPr lang="en-US" dirty="0"/>
          </a:p>
        </p:txBody>
      </p:sp>
    </p:spTree>
    <p:extLst>
      <p:ext uri="{BB962C8B-B14F-4D97-AF65-F5344CB8AC3E}">
        <p14:creationId xmlns:p14="http://schemas.microsoft.com/office/powerpoint/2010/main" val="317920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and Tides</a:t>
            </a:r>
            <a:endParaRPr lang="en-US" dirty="0"/>
          </a:p>
        </p:txBody>
      </p:sp>
      <p:pic>
        <p:nvPicPr>
          <p:cNvPr id="8" name="Content Placeholder 7" descr="earth-tides-1.gif"/>
          <p:cNvPicPr>
            <a:picLocks noGrp="1" noChangeAspect="1"/>
          </p:cNvPicPr>
          <p:nvPr>
            <p:ph idx="1"/>
          </p:nvPr>
        </p:nvPicPr>
        <p:blipFill>
          <a:blip r:embed="rId2">
            <a:extLst>
              <a:ext uri="{28A0092B-C50C-407E-A947-70E740481C1C}">
                <a14:useLocalDpi xmlns:a14="http://schemas.microsoft.com/office/drawing/2010/main" val="0"/>
              </a:ext>
            </a:extLst>
          </a:blip>
          <a:srcRect t="14220" b="14220"/>
          <a:stretch>
            <a:fillRect/>
          </a:stretch>
        </p:blipFill>
        <p:spPr/>
      </p:pic>
    </p:spTree>
    <p:extLst>
      <p:ext uri="{BB962C8B-B14F-4D97-AF65-F5344CB8AC3E}">
        <p14:creationId xmlns:p14="http://schemas.microsoft.com/office/powerpoint/2010/main" val="4117482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rth-tides-2.gif"/>
          <p:cNvPicPr>
            <a:picLocks noGrp="1" noChangeAspect="1"/>
          </p:cNvPicPr>
          <p:nvPr>
            <p:ph idx="1"/>
          </p:nvPr>
        </p:nvPicPr>
        <p:blipFill>
          <a:blip r:embed="rId2">
            <a:extLst>
              <a:ext uri="{28A0092B-C50C-407E-A947-70E740481C1C}">
                <a14:useLocalDpi xmlns:a14="http://schemas.microsoft.com/office/drawing/2010/main" val="0"/>
              </a:ext>
            </a:extLst>
          </a:blip>
          <a:srcRect l="-45345" r="-45345"/>
          <a:stretch>
            <a:fillRect/>
          </a:stretch>
        </p:blipFill>
        <p:spPr>
          <a:xfrm>
            <a:off x="0" y="0"/>
            <a:ext cx="12192000" cy="6858000"/>
          </a:xfrm>
        </p:spPr>
      </p:pic>
      <p:sp>
        <p:nvSpPr>
          <p:cNvPr id="5" name="Rectangle 4"/>
          <p:cNvSpPr/>
          <p:nvPr/>
        </p:nvSpPr>
        <p:spPr>
          <a:xfrm>
            <a:off x="-1" y="0"/>
            <a:ext cx="2973131" cy="6858000"/>
          </a:xfrm>
          <a:prstGeom prst="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1525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81" y="365125"/>
            <a:ext cx="11358513" cy="1325563"/>
          </a:xfrm>
        </p:spPr>
        <p:txBody>
          <a:bodyPr>
            <a:normAutofit fontScale="90000"/>
          </a:bodyPr>
          <a:lstStyle/>
          <a:p>
            <a:r>
              <a:rPr lang="en-US" dirty="0" smtClean="0"/>
              <a:t>Spring tides: Extreme high and low tides</a:t>
            </a:r>
            <a:endParaRPr lang="en-US" dirty="0"/>
          </a:p>
        </p:txBody>
      </p:sp>
      <p:pic>
        <p:nvPicPr>
          <p:cNvPr id="4" name="Content Placeholder 3" descr="tides-02.png"/>
          <p:cNvPicPr>
            <a:picLocks noGrp="1" noChangeAspect="1"/>
          </p:cNvPicPr>
          <p:nvPr>
            <p:ph idx="1"/>
          </p:nvPr>
        </p:nvPicPr>
        <p:blipFill>
          <a:blip r:embed="rId3">
            <a:extLst>
              <a:ext uri="{28A0092B-C50C-407E-A947-70E740481C1C}">
                <a14:useLocalDpi xmlns:a14="http://schemas.microsoft.com/office/drawing/2010/main" val="0"/>
              </a:ext>
            </a:extLst>
          </a:blip>
          <a:srcRect t="10930" b="10930"/>
          <a:stretch>
            <a:fillRect/>
          </a:stretch>
        </p:blipFill>
        <p:spPr/>
      </p:pic>
    </p:spTree>
    <p:extLst>
      <p:ext uri="{BB962C8B-B14F-4D97-AF65-F5344CB8AC3E}">
        <p14:creationId xmlns:p14="http://schemas.microsoft.com/office/powerpoint/2010/main" val="30935514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09" y="281997"/>
            <a:ext cx="11427556" cy="1325563"/>
          </a:xfrm>
        </p:spPr>
        <p:txBody>
          <a:bodyPr>
            <a:noAutofit/>
          </a:bodyPr>
          <a:lstStyle/>
          <a:p>
            <a:r>
              <a:rPr lang="en-US" sz="4400" dirty="0" smtClean="0"/>
              <a:t>Neap tides: Least difference between high and low</a:t>
            </a:r>
            <a:endParaRPr lang="en-US" sz="4400" dirty="0"/>
          </a:p>
        </p:txBody>
      </p:sp>
      <p:pic>
        <p:nvPicPr>
          <p:cNvPr id="4" name="Content Placeholder 3"/>
          <p:cNvPicPr>
            <a:picLocks noGrp="1" noChangeAspect="1"/>
          </p:cNvPicPr>
          <p:nvPr>
            <p:ph idx="1"/>
          </p:nvPr>
        </p:nvPicPr>
        <p:blipFill rotWithShape="1">
          <a:blip r:embed="rId2"/>
          <a:srcRect l="-223" r="-161"/>
          <a:stretch/>
        </p:blipFill>
        <p:spPr>
          <a:xfrm>
            <a:off x="348809" y="1797916"/>
            <a:ext cx="11427556" cy="4907684"/>
          </a:xfrm>
        </p:spPr>
      </p:pic>
    </p:spTree>
    <p:extLst>
      <p:ext uri="{BB962C8B-B14F-4D97-AF65-F5344CB8AC3E}">
        <p14:creationId xmlns:p14="http://schemas.microsoft.com/office/powerpoint/2010/main" val="17417946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Gravity?</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solidFill>
                  <a:srgbClr val="FFFF00"/>
                </a:solidFill>
              </a:rPr>
              <a:t>Gravity</a:t>
            </a:r>
            <a:r>
              <a:rPr lang="en-US" sz="4400" dirty="0" smtClean="0"/>
              <a:t> is a force exerted by masses.</a:t>
            </a:r>
          </a:p>
          <a:p>
            <a:pPr marL="0" indent="0">
              <a:buNone/>
            </a:pPr>
            <a:endParaRPr lang="en-US" sz="1600" dirty="0"/>
          </a:p>
          <a:p>
            <a:pPr marL="0" indent="0">
              <a:buNone/>
            </a:pPr>
            <a:r>
              <a:rPr lang="en-US" sz="4400" dirty="0" smtClean="0"/>
              <a:t>When you drop an object it </a:t>
            </a:r>
            <a:r>
              <a:rPr lang="en-US" sz="4400" dirty="0" smtClean="0">
                <a:solidFill>
                  <a:srgbClr val="FF6600"/>
                </a:solidFill>
              </a:rPr>
              <a:t>accelerates</a:t>
            </a:r>
            <a:r>
              <a:rPr lang="en-US" sz="4400" dirty="0" smtClean="0"/>
              <a:t> towards the ground. </a:t>
            </a:r>
          </a:p>
          <a:p>
            <a:pPr marL="0" indent="0">
              <a:buNone/>
            </a:pPr>
            <a:endParaRPr lang="en-US" sz="1600" dirty="0"/>
          </a:p>
          <a:p>
            <a:pPr marL="0" indent="0">
              <a:buNone/>
            </a:pPr>
            <a:r>
              <a:rPr lang="en-US" sz="4400" dirty="0" smtClean="0"/>
              <a:t>Because it accelerates there must be a </a:t>
            </a:r>
            <a:r>
              <a:rPr lang="en-US" sz="4400" dirty="0" smtClean="0">
                <a:solidFill>
                  <a:srgbClr val="CCFFCC"/>
                </a:solidFill>
              </a:rPr>
              <a:t>net force </a:t>
            </a:r>
            <a:r>
              <a:rPr lang="en-US" sz="4400" dirty="0" smtClean="0"/>
              <a:t>acting on it. </a:t>
            </a:r>
            <a:endParaRPr lang="en-US" sz="4400" dirty="0"/>
          </a:p>
        </p:txBody>
      </p:sp>
    </p:spTree>
    <p:extLst>
      <p:ext uri="{BB962C8B-B14F-4D97-AF65-F5344CB8AC3E}">
        <p14:creationId xmlns:p14="http://schemas.microsoft.com/office/powerpoint/2010/main" val="495366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Full Moon’s</a:t>
            </a:r>
            <a:endParaRPr lang="en-US" dirty="0"/>
          </a:p>
        </p:txBody>
      </p:sp>
      <p:sp>
        <p:nvSpPr>
          <p:cNvPr id="3" name="Content Placeholder 2"/>
          <p:cNvSpPr>
            <a:spLocks noGrp="1"/>
          </p:cNvSpPr>
          <p:nvPr>
            <p:ph idx="1"/>
          </p:nvPr>
        </p:nvSpPr>
        <p:spPr>
          <a:xfrm>
            <a:off x="838200" y="1825625"/>
            <a:ext cx="5232662" cy="4351338"/>
          </a:xfrm>
        </p:spPr>
        <p:txBody>
          <a:bodyPr>
            <a:normAutofit fontScale="92500"/>
          </a:bodyPr>
          <a:lstStyle/>
          <a:p>
            <a:pPr marL="0" indent="0">
              <a:buNone/>
            </a:pPr>
            <a:r>
              <a:rPr lang="en-US" dirty="0" smtClean="0"/>
              <a:t>It takes 27 days, 11 hours, 43 mins, and 11.6 seconds for the Moon to orbit the Earth. </a:t>
            </a:r>
          </a:p>
          <a:p>
            <a:pPr marL="0" indent="0">
              <a:buNone/>
            </a:pPr>
            <a:endParaRPr lang="en-US" dirty="0"/>
          </a:p>
          <a:p>
            <a:pPr marL="0" indent="0">
              <a:buNone/>
            </a:pPr>
            <a:r>
              <a:rPr lang="en-US" dirty="0" smtClean="0"/>
              <a:t>As it does so light from the Sun will hit the Moon at different angles. </a:t>
            </a:r>
          </a:p>
          <a:p>
            <a:pPr marL="0" indent="0">
              <a:buNone/>
            </a:pPr>
            <a:endParaRPr lang="en-US" dirty="0"/>
          </a:p>
          <a:p>
            <a:pPr marL="0" indent="0">
              <a:buNone/>
            </a:pPr>
            <a:r>
              <a:rPr lang="en-US" dirty="0" smtClean="0"/>
              <a:t>The Moon will appear to wax (grow bigger) and wane (grow smaller). </a:t>
            </a:r>
            <a:endParaRPr lang="en-US" dirty="0"/>
          </a:p>
        </p:txBody>
      </p:sp>
      <p:pic>
        <p:nvPicPr>
          <p:cNvPr id="2050" name="Picture 2" descr="Image result for how long does the Earth take to orbit the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825625"/>
            <a:ext cx="5133975"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2613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Eclipses</a:t>
            </a:r>
            <a:endParaRPr lang="en-US" dirty="0"/>
          </a:p>
        </p:txBody>
      </p:sp>
      <p:sp>
        <p:nvSpPr>
          <p:cNvPr id="3" name="Content Placeholder 2"/>
          <p:cNvSpPr>
            <a:spLocks noGrp="1"/>
          </p:cNvSpPr>
          <p:nvPr>
            <p:ph idx="1"/>
          </p:nvPr>
        </p:nvSpPr>
        <p:spPr>
          <a:xfrm>
            <a:off x="838200" y="1825625"/>
            <a:ext cx="4327689" cy="4351338"/>
          </a:xfrm>
        </p:spPr>
        <p:txBody>
          <a:bodyPr>
            <a:normAutofit/>
          </a:bodyPr>
          <a:lstStyle/>
          <a:p>
            <a:pPr marL="0" indent="0">
              <a:buNone/>
            </a:pPr>
            <a:r>
              <a:rPr lang="en-US" dirty="0"/>
              <a:t>A total solar eclipse is a cosmic coincidence with stunning visual effects for viewers on Earth. </a:t>
            </a:r>
            <a:endParaRPr lang="en-US" dirty="0" smtClean="0"/>
          </a:p>
          <a:p>
            <a:pPr marL="0" indent="0">
              <a:buNone/>
            </a:pPr>
            <a:endParaRPr lang="en-US" sz="1200" dirty="0"/>
          </a:p>
          <a:p>
            <a:pPr marL="0" indent="0">
              <a:buNone/>
            </a:pPr>
            <a:r>
              <a:rPr lang="en-US" dirty="0" smtClean="0"/>
              <a:t>When </a:t>
            </a:r>
            <a:r>
              <a:rPr lang="en-US" dirty="0"/>
              <a:t>the moon passes in front of the sun and blocks it completely, it casts a shadow onto our planet that plunges areas into a </a:t>
            </a:r>
            <a:r>
              <a:rPr lang="en-US" dirty="0" smtClean="0"/>
              <a:t>darkness.</a:t>
            </a:r>
            <a:endParaRPr lang="en-US" dirty="0"/>
          </a:p>
        </p:txBody>
      </p:sp>
      <p:pic>
        <p:nvPicPr>
          <p:cNvPr id="1026" name="Picture 2" descr="Image result for eclip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6144" y="1825625"/>
            <a:ext cx="2187019" cy="2153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24117" r="14118"/>
          <a:stretch/>
        </p:blipFill>
        <p:spPr>
          <a:xfrm>
            <a:off x="5326144" y="4114248"/>
            <a:ext cx="2187019" cy="2153686"/>
          </a:xfrm>
          <a:prstGeom prst="rect">
            <a:avLst/>
          </a:prstGeom>
        </p:spPr>
      </p:pic>
      <p:pic>
        <p:nvPicPr>
          <p:cNvPr id="1030" name="Picture 6" descr="http://www.crystalinks.com/lunareclips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418" y="1826825"/>
            <a:ext cx="3853900" cy="444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46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descr="Sola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71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681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7818" y="1893455"/>
            <a:ext cx="6673273" cy="424872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Umbra</a:t>
            </a:r>
            <a:endParaRPr lang="en-US" dirty="0"/>
          </a:p>
        </p:txBody>
      </p:sp>
      <p:sp>
        <p:nvSpPr>
          <p:cNvPr id="3" name="Content Placeholder 2"/>
          <p:cNvSpPr>
            <a:spLocks noGrp="1"/>
          </p:cNvSpPr>
          <p:nvPr>
            <p:ph idx="1"/>
          </p:nvPr>
        </p:nvSpPr>
        <p:spPr>
          <a:xfrm>
            <a:off x="838200" y="1825625"/>
            <a:ext cx="4380345" cy="4351338"/>
          </a:xfrm>
        </p:spPr>
        <p:txBody>
          <a:bodyPr>
            <a:normAutofit/>
          </a:bodyPr>
          <a:lstStyle/>
          <a:p>
            <a:pPr marL="0" indent="0">
              <a:buNone/>
            </a:pPr>
            <a:r>
              <a:rPr lang="en-US" sz="3200" dirty="0" smtClean="0">
                <a:solidFill>
                  <a:srgbClr val="FF0000"/>
                </a:solidFill>
              </a:rPr>
              <a:t>Umbra</a:t>
            </a:r>
            <a:r>
              <a:rPr lang="en-US" sz="3200" dirty="0" smtClean="0"/>
              <a:t> - The darkest shadow cast by the Moon where the light from the Sun will be completely blocked. </a:t>
            </a:r>
          </a:p>
          <a:p>
            <a:pPr marL="0" indent="0">
              <a:buNone/>
            </a:pPr>
            <a:endParaRPr lang="en-US" sz="3200" dirty="0"/>
          </a:p>
          <a:p>
            <a:pPr marL="0" indent="0">
              <a:buNone/>
            </a:pPr>
            <a:r>
              <a:rPr lang="en-US" sz="3200" dirty="0" smtClean="0">
                <a:solidFill>
                  <a:srgbClr val="FF0000"/>
                </a:solidFill>
              </a:rPr>
              <a:t>Penumbra</a:t>
            </a:r>
            <a:r>
              <a:rPr lang="en-US" sz="3200" dirty="0" smtClean="0"/>
              <a:t> – The lighter but larger shadow cast by the Moon.  </a:t>
            </a:r>
            <a:endParaRPr lang="en-US" sz="3200" dirty="0"/>
          </a:p>
        </p:txBody>
      </p:sp>
      <p:pic>
        <p:nvPicPr>
          <p:cNvPr id="4" name="Picture 3"/>
          <p:cNvPicPr>
            <a:picLocks noChangeAspect="1"/>
          </p:cNvPicPr>
          <p:nvPr/>
        </p:nvPicPr>
        <p:blipFill>
          <a:blip r:embed="rId2"/>
          <a:stretch>
            <a:fillRect/>
          </a:stretch>
        </p:blipFill>
        <p:spPr>
          <a:xfrm>
            <a:off x="5519882" y="2141682"/>
            <a:ext cx="6343649" cy="3631045"/>
          </a:xfrm>
          <a:prstGeom prst="rect">
            <a:avLst/>
          </a:prstGeom>
        </p:spPr>
      </p:pic>
    </p:spTree>
    <p:extLst>
      <p:ext uri="{BB962C8B-B14F-4D97-AF65-F5344CB8AC3E}">
        <p14:creationId xmlns:p14="http://schemas.microsoft.com/office/powerpoint/2010/main" val="8306830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17" y="249670"/>
            <a:ext cx="5901965" cy="1325563"/>
          </a:xfrm>
        </p:spPr>
        <p:txBody>
          <a:bodyPr>
            <a:normAutofit fontScale="90000"/>
          </a:bodyPr>
          <a:lstStyle/>
          <a:p>
            <a:r>
              <a:rPr lang="en-US" dirty="0" smtClean="0"/>
              <a:t>The Earth’s Seasons</a:t>
            </a:r>
            <a:endParaRPr lang="en-US" dirty="0"/>
          </a:p>
        </p:txBody>
      </p:sp>
      <p:sp>
        <p:nvSpPr>
          <p:cNvPr id="3" name="Content Placeholder 2"/>
          <p:cNvSpPr>
            <a:spLocks noGrp="1"/>
          </p:cNvSpPr>
          <p:nvPr>
            <p:ph idx="1"/>
          </p:nvPr>
        </p:nvSpPr>
        <p:spPr>
          <a:xfrm>
            <a:off x="838200" y="1662545"/>
            <a:ext cx="5901964" cy="4849091"/>
          </a:xfrm>
        </p:spPr>
        <p:txBody>
          <a:bodyPr>
            <a:normAutofit/>
          </a:bodyPr>
          <a:lstStyle/>
          <a:p>
            <a:pPr marL="0" indent="0">
              <a:buNone/>
            </a:pPr>
            <a:r>
              <a:rPr lang="en-US" sz="3200" dirty="0" smtClean="0"/>
              <a:t>The Earth has distinct seasons. </a:t>
            </a:r>
          </a:p>
          <a:p>
            <a:pPr marL="0" indent="0">
              <a:buNone/>
            </a:pPr>
            <a:endParaRPr lang="en-US" sz="1050" dirty="0"/>
          </a:p>
          <a:p>
            <a:pPr marL="0" indent="0">
              <a:buNone/>
            </a:pPr>
            <a:r>
              <a:rPr lang="en-US" sz="3200" dirty="0" smtClean="0"/>
              <a:t>These are caused by the fact the Earth is tilted by 23.5</a:t>
            </a:r>
            <a:r>
              <a:rPr lang="en-US" sz="3200" baseline="30000" dirty="0" smtClean="0"/>
              <a:t>o</a:t>
            </a:r>
            <a:r>
              <a:rPr lang="en-US" sz="3200" dirty="0" smtClean="0"/>
              <a:t>.</a:t>
            </a:r>
          </a:p>
          <a:p>
            <a:pPr marL="0" indent="0">
              <a:buNone/>
            </a:pPr>
            <a:endParaRPr lang="en-US" sz="1050" dirty="0"/>
          </a:p>
          <a:p>
            <a:pPr marL="0" indent="0">
              <a:buNone/>
            </a:pPr>
            <a:r>
              <a:rPr lang="en-US" sz="3200" dirty="0" smtClean="0"/>
              <a:t>Because of this the overhead Sun appears to change position as the Earth orbits around the Sun over a period of 365 days. </a:t>
            </a:r>
            <a:endParaRPr lang="en-US" sz="3200" dirty="0"/>
          </a:p>
        </p:txBody>
      </p:sp>
      <p:pic>
        <p:nvPicPr>
          <p:cNvPr id="1026" name="Picture 2" descr="Image result for reason for the Earth's season"/>
          <p:cNvPicPr>
            <a:picLocks noChangeAspect="1" noChangeArrowheads="1"/>
          </p:cNvPicPr>
          <p:nvPr/>
        </p:nvPicPr>
        <p:blipFill rotWithShape="1">
          <a:blip r:embed="rId2">
            <a:extLst>
              <a:ext uri="{28A0092B-C50C-407E-A947-70E740481C1C}">
                <a14:useLocalDpi xmlns:a14="http://schemas.microsoft.com/office/drawing/2010/main" val="0"/>
              </a:ext>
            </a:extLst>
          </a:blip>
          <a:srcRect t="1723" b="3131"/>
          <a:stretch/>
        </p:blipFill>
        <p:spPr bwMode="auto">
          <a:xfrm>
            <a:off x="6876887" y="365125"/>
            <a:ext cx="4762500" cy="586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667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13976" t="4445" r="8978" b="7879"/>
          <a:stretch/>
        </p:blipFill>
        <p:spPr>
          <a:xfrm>
            <a:off x="0" y="1"/>
            <a:ext cx="12192000" cy="6858000"/>
          </a:xfrm>
          <a:prstGeom prst="rect">
            <a:avLst/>
          </a:prstGeom>
        </p:spPr>
      </p:pic>
    </p:spTree>
    <p:extLst>
      <p:ext uri="{BB962C8B-B14F-4D97-AF65-F5344CB8AC3E}">
        <p14:creationId xmlns:p14="http://schemas.microsoft.com/office/powerpoint/2010/main" val="10830704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Sun orbit around?</a:t>
            </a:r>
            <a:endParaRPr lang="en-US" dirty="0"/>
          </a:p>
        </p:txBody>
      </p:sp>
      <p:sp>
        <p:nvSpPr>
          <p:cNvPr id="3" name="Content Placeholder 2"/>
          <p:cNvSpPr>
            <a:spLocks noGrp="1"/>
          </p:cNvSpPr>
          <p:nvPr>
            <p:ph idx="1"/>
          </p:nvPr>
        </p:nvSpPr>
        <p:spPr>
          <a:xfrm>
            <a:off x="838200" y="1825625"/>
            <a:ext cx="6175342" cy="4351338"/>
          </a:xfrm>
        </p:spPr>
        <p:txBody>
          <a:bodyPr>
            <a:normAutofit fontScale="92500"/>
          </a:bodyPr>
          <a:lstStyle/>
          <a:p>
            <a:pPr marL="0" indent="0">
              <a:buNone/>
            </a:pPr>
            <a:r>
              <a:rPr lang="en-US" sz="3600" dirty="0" smtClean="0"/>
              <a:t>The Sun </a:t>
            </a:r>
            <a:r>
              <a:rPr lang="en-US" sz="3600" dirty="0" smtClean="0">
                <a:solidFill>
                  <a:srgbClr val="FF0000"/>
                </a:solidFill>
              </a:rPr>
              <a:t>orbits</a:t>
            </a:r>
            <a:r>
              <a:rPr lang="en-US" sz="3600" dirty="0" smtClean="0"/>
              <a:t> around the center of the galaxy. </a:t>
            </a:r>
          </a:p>
          <a:p>
            <a:pPr marL="0" indent="0">
              <a:buNone/>
            </a:pPr>
            <a:endParaRPr lang="en-US" sz="1900" dirty="0"/>
          </a:p>
          <a:p>
            <a:pPr marL="0" indent="0">
              <a:buNone/>
            </a:pPr>
            <a:r>
              <a:rPr lang="en-US" sz="3600" dirty="0" smtClean="0"/>
              <a:t>It takes the Sun around 230 million years to make one complete orbit. </a:t>
            </a:r>
          </a:p>
          <a:p>
            <a:pPr marL="0" indent="0">
              <a:buNone/>
            </a:pPr>
            <a:endParaRPr lang="en-US" sz="1900" dirty="0"/>
          </a:p>
          <a:p>
            <a:pPr marL="0" indent="0">
              <a:buNone/>
            </a:pPr>
            <a:r>
              <a:rPr lang="en-US" sz="3600" dirty="0" smtClean="0"/>
              <a:t>The Milky way is a </a:t>
            </a:r>
            <a:r>
              <a:rPr lang="en-US" sz="3600" dirty="0" smtClean="0">
                <a:solidFill>
                  <a:srgbClr val="FFFF00"/>
                </a:solidFill>
              </a:rPr>
              <a:t>spiral galaxy </a:t>
            </a:r>
            <a:r>
              <a:rPr lang="en-US" sz="3600" dirty="0" smtClean="0"/>
              <a:t>and in the center there is a giant black hole. </a:t>
            </a:r>
          </a:p>
          <a:p>
            <a:pPr marL="0" indent="0">
              <a:buNone/>
            </a:pPr>
            <a:endParaRPr lang="en-US" dirty="0"/>
          </a:p>
          <a:p>
            <a:pPr marL="0" indent="0">
              <a:buNone/>
            </a:pPr>
            <a:endParaRPr lang="en-US" dirty="0"/>
          </a:p>
        </p:txBody>
      </p:sp>
      <p:pic>
        <p:nvPicPr>
          <p:cNvPr id="1026" name="Picture 2" descr="Artists rendition of what we think the Milky Way Galaxy looks like from above. Our sun's location is shown in the figure. (NASA/Adler/U. Chicago/Wesleyan/JPL-Caltech)"/>
          <p:cNvPicPr>
            <a:picLocks noChangeAspect="1" noChangeArrowheads="1"/>
          </p:cNvPicPr>
          <p:nvPr/>
        </p:nvPicPr>
        <p:blipFill rotWithShape="1">
          <a:blip r:embed="rId3">
            <a:extLst>
              <a:ext uri="{28A0092B-C50C-407E-A947-70E740481C1C}">
                <a14:useLocalDpi xmlns:a14="http://schemas.microsoft.com/office/drawing/2010/main" val="0"/>
              </a:ext>
            </a:extLst>
          </a:blip>
          <a:srcRect l="15829" t="10883" r="13073" b="2577"/>
          <a:stretch/>
        </p:blipFill>
        <p:spPr bwMode="auto">
          <a:xfrm>
            <a:off x="7190509" y="1825625"/>
            <a:ext cx="461356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85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89678" cy="1325563"/>
          </a:xfrm>
        </p:spPr>
        <p:txBody>
          <a:bodyPr/>
          <a:lstStyle/>
          <a:p>
            <a:r>
              <a:rPr lang="en-US" dirty="0" smtClean="0"/>
              <a:t>What is Gravity?</a:t>
            </a:r>
            <a:endParaRPr lang="en-US" dirty="0"/>
          </a:p>
        </p:txBody>
      </p:sp>
      <p:sp>
        <p:nvSpPr>
          <p:cNvPr id="3" name="Content Placeholder 2"/>
          <p:cNvSpPr>
            <a:spLocks noGrp="1"/>
          </p:cNvSpPr>
          <p:nvPr>
            <p:ph idx="1"/>
          </p:nvPr>
        </p:nvSpPr>
        <p:spPr>
          <a:xfrm>
            <a:off x="838200" y="1825624"/>
            <a:ext cx="6172200" cy="4639149"/>
          </a:xfrm>
        </p:spPr>
        <p:txBody>
          <a:bodyPr>
            <a:noAutofit/>
          </a:bodyPr>
          <a:lstStyle/>
          <a:p>
            <a:pPr marL="0" indent="0">
              <a:buNone/>
            </a:pPr>
            <a:r>
              <a:rPr lang="en-US" sz="3600" dirty="0" smtClean="0">
                <a:solidFill>
                  <a:srgbClr val="FFFF00"/>
                </a:solidFill>
              </a:rPr>
              <a:t>Gravity</a:t>
            </a:r>
            <a:r>
              <a:rPr lang="en-US" sz="3600" dirty="0" smtClean="0"/>
              <a:t> is the force that attracts a body towards the center of the Earth or to any other physical body with </a:t>
            </a:r>
            <a:r>
              <a:rPr lang="en-US" sz="3600" dirty="0" smtClean="0">
                <a:solidFill>
                  <a:srgbClr val="FFFF00"/>
                </a:solidFill>
              </a:rPr>
              <a:t>mass</a:t>
            </a:r>
            <a:r>
              <a:rPr lang="en-US" sz="3600" dirty="0" smtClean="0"/>
              <a:t>. </a:t>
            </a:r>
          </a:p>
          <a:p>
            <a:pPr marL="0" indent="0">
              <a:buNone/>
            </a:pPr>
            <a:endParaRPr lang="en-US" sz="1800" dirty="0"/>
          </a:p>
          <a:p>
            <a:pPr marL="0" indent="0">
              <a:buNone/>
            </a:pPr>
            <a:r>
              <a:rPr lang="en-US" sz="3600" dirty="0" smtClean="0"/>
              <a:t>Newton described gravity as the attraction between two masses. </a:t>
            </a:r>
            <a:r>
              <a:rPr lang="en-US" sz="3600" dirty="0" smtClean="0">
                <a:solidFill>
                  <a:srgbClr val="FF0000"/>
                </a:solidFill>
              </a:rPr>
              <a:t>Einstein described it as the bending of space and time. </a:t>
            </a:r>
            <a:endParaRPr lang="en-US" sz="3600" dirty="0">
              <a:solidFill>
                <a:srgbClr val="FF0000"/>
              </a:solidFill>
            </a:endParaRPr>
          </a:p>
        </p:txBody>
      </p:sp>
      <p:pic>
        <p:nvPicPr>
          <p:cNvPr id="4" name="Picture 3" descr="Einstein Grav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945" y="1806921"/>
            <a:ext cx="4878933" cy="4643423"/>
          </a:xfrm>
          <a:prstGeom prst="rect">
            <a:avLst/>
          </a:prstGeom>
        </p:spPr>
      </p:pic>
    </p:spTree>
    <p:extLst>
      <p:ext uri="{BB962C8B-B14F-4D97-AF65-F5344CB8AC3E}">
        <p14:creationId xmlns:p14="http://schemas.microsoft.com/office/powerpoint/2010/main" val="21257769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365125"/>
            <a:ext cx="10753436" cy="1325563"/>
          </a:xfrm>
        </p:spPr>
        <p:txBody>
          <a:bodyPr/>
          <a:lstStyle/>
          <a:p>
            <a:r>
              <a:rPr lang="en-US" dirty="0" smtClean="0"/>
              <a:t>Masses Attract Each Other</a:t>
            </a:r>
            <a:endParaRPr lang="en-US" dirty="0"/>
          </a:p>
        </p:txBody>
      </p:sp>
      <p:sp>
        <p:nvSpPr>
          <p:cNvPr id="3" name="Content Placeholder 2"/>
          <p:cNvSpPr>
            <a:spLocks noGrp="1"/>
          </p:cNvSpPr>
          <p:nvPr>
            <p:ph idx="1"/>
          </p:nvPr>
        </p:nvSpPr>
        <p:spPr>
          <a:xfrm>
            <a:off x="600364" y="1825624"/>
            <a:ext cx="11176000" cy="4879975"/>
          </a:xfrm>
        </p:spPr>
        <p:txBody>
          <a:bodyPr>
            <a:noAutofit/>
          </a:bodyPr>
          <a:lstStyle/>
          <a:p>
            <a:pPr marL="0" indent="0">
              <a:buNone/>
            </a:pPr>
            <a:r>
              <a:rPr lang="en-US" sz="4000" dirty="0" smtClean="0"/>
              <a:t>Gravity is considered a universal force. It is present between any two bodies with </a:t>
            </a:r>
            <a:r>
              <a:rPr lang="en-US" sz="4000" dirty="0" smtClean="0">
                <a:solidFill>
                  <a:srgbClr val="FF0000"/>
                </a:solidFill>
              </a:rPr>
              <a:t>mass</a:t>
            </a:r>
            <a:r>
              <a:rPr lang="en-US" sz="4000" dirty="0" smtClean="0"/>
              <a:t>. </a:t>
            </a:r>
          </a:p>
          <a:p>
            <a:pPr marL="0" indent="0">
              <a:buNone/>
            </a:pPr>
            <a:endParaRPr lang="en-US" sz="800" dirty="0"/>
          </a:p>
          <a:p>
            <a:pPr marL="0" indent="0">
              <a:buNone/>
            </a:pPr>
            <a:r>
              <a:rPr lang="en-US" sz="4000" dirty="0" smtClean="0"/>
              <a:t>There is a gravitational </a:t>
            </a:r>
            <a:r>
              <a:rPr lang="en-US" sz="4000" dirty="0" smtClean="0">
                <a:solidFill>
                  <a:srgbClr val="FF0000"/>
                </a:solidFill>
              </a:rPr>
              <a:t>attraction</a:t>
            </a:r>
            <a:r>
              <a:rPr lang="en-US" sz="4000" dirty="0" smtClean="0"/>
              <a:t> between the Earth and the moon, but also between the Sun and the Earth. </a:t>
            </a:r>
          </a:p>
          <a:p>
            <a:pPr marL="0" indent="0">
              <a:buNone/>
            </a:pPr>
            <a:endParaRPr lang="en-US" sz="800" dirty="0"/>
          </a:p>
          <a:p>
            <a:pPr marL="0" indent="0">
              <a:buNone/>
            </a:pPr>
            <a:r>
              <a:rPr lang="en-US" sz="4000" dirty="0" smtClean="0"/>
              <a:t>Even though the Sun is much bigger it is much further away so its pull is about ½ that of the Moon. </a:t>
            </a:r>
            <a:endParaRPr lang="en-US" sz="4000" dirty="0"/>
          </a:p>
        </p:txBody>
      </p:sp>
    </p:spTree>
    <p:extLst>
      <p:ext uri="{BB962C8B-B14F-4D97-AF65-F5344CB8AC3E}">
        <p14:creationId xmlns:p14="http://schemas.microsoft.com/office/powerpoint/2010/main" val="3868575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pulling on what?</a:t>
            </a:r>
            <a:endParaRPr lang="en-US" dirty="0"/>
          </a:p>
        </p:txBody>
      </p:sp>
      <p:pic>
        <p:nvPicPr>
          <p:cNvPr id="819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20582"/>
            <a:ext cx="11021291" cy="445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93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gravity feel like?</a:t>
            </a:r>
            <a:endParaRPr lang="en-US" dirty="0"/>
          </a:p>
        </p:txBody>
      </p:sp>
      <p:sp>
        <p:nvSpPr>
          <p:cNvPr id="3" name="Content Placeholder 2"/>
          <p:cNvSpPr>
            <a:spLocks noGrp="1"/>
          </p:cNvSpPr>
          <p:nvPr>
            <p:ph idx="1"/>
          </p:nvPr>
        </p:nvSpPr>
        <p:spPr>
          <a:xfrm>
            <a:off x="838200" y="1825624"/>
            <a:ext cx="6005945" cy="4570557"/>
          </a:xfrm>
        </p:spPr>
        <p:txBody>
          <a:bodyPr>
            <a:normAutofit/>
          </a:bodyPr>
          <a:lstStyle/>
          <a:p>
            <a:pPr marL="0" indent="0">
              <a:buNone/>
            </a:pPr>
            <a:r>
              <a:rPr lang="en-US" sz="3600" dirty="0" smtClean="0"/>
              <a:t>Since Newton’s 3</a:t>
            </a:r>
            <a:r>
              <a:rPr lang="en-US" sz="3600" baseline="30000" dirty="0" smtClean="0"/>
              <a:t>rd</a:t>
            </a:r>
            <a:r>
              <a:rPr lang="en-US" sz="3600" dirty="0" smtClean="0"/>
              <a:t> law of motion tells us that every action has an equal and opposite reaction what we feel is the opposite force to gravity.</a:t>
            </a:r>
          </a:p>
          <a:p>
            <a:pPr marL="0" indent="0">
              <a:buNone/>
            </a:pPr>
            <a:endParaRPr lang="en-US" sz="1800" dirty="0"/>
          </a:p>
          <a:p>
            <a:pPr marL="0" indent="0">
              <a:buNone/>
            </a:pPr>
            <a:r>
              <a:rPr lang="en-US" sz="3600" dirty="0" smtClean="0"/>
              <a:t>This is known as the support force or normal force. </a:t>
            </a:r>
            <a:endParaRPr lang="en-US" sz="3600" dirty="0"/>
          </a:p>
        </p:txBody>
      </p:sp>
      <p:pic>
        <p:nvPicPr>
          <p:cNvPr id="7170" name="Picture 2" descr="Image result for graVITY falling opposing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058" y="1825624"/>
            <a:ext cx="4781361" cy="457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015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 </a:t>
            </a:r>
            <a:r>
              <a:rPr lang="en-US" smtClean="0"/>
              <a:t>The Basics.</a:t>
            </a:r>
            <a:endParaRPr lang="en-US" dirty="0"/>
          </a:p>
        </p:txBody>
      </p:sp>
      <p:sp>
        <p:nvSpPr>
          <p:cNvPr id="3" name="Content Placeholder 2"/>
          <p:cNvSpPr>
            <a:spLocks noGrp="1"/>
          </p:cNvSpPr>
          <p:nvPr>
            <p:ph idx="1"/>
          </p:nvPr>
        </p:nvSpPr>
        <p:spPr>
          <a:xfrm>
            <a:off x="838200" y="1825625"/>
            <a:ext cx="10515600" cy="4847648"/>
          </a:xfrm>
        </p:spPr>
        <p:txBody>
          <a:bodyPr>
            <a:normAutofit/>
          </a:bodyPr>
          <a:lstStyle/>
          <a:p>
            <a:pPr marL="742950" indent="-742950">
              <a:buFont typeface="+mj-lt"/>
              <a:buAutoNum type="arabicPeriod"/>
            </a:pPr>
            <a:r>
              <a:rPr lang="en-US" sz="4400" dirty="0" smtClean="0"/>
              <a:t>The force of gravity is measured from an objects center of mass.</a:t>
            </a:r>
          </a:p>
          <a:p>
            <a:pPr marL="0" indent="0">
              <a:buNone/>
            </a:pPr>
            <a:endParaRPr lang="en-US" sz="1100" dirty="0" smtClean="0"/>
          </a:p>
          <a:p>
            <a:pPr marL="742950" indent="-742950">
              <a:buFont typeface="+mj-lt"/>
              <a:buAutoNum type="arabicPeriod"/>
            </a:pPr>
            <a:r>
              <a:rPr lang="en-US" sz="4400" dirty="0" smtClean="0"/>
              <a:t>Bigger masses result in greater gravitational pulls. </a:t>
            </a:r>
            <a:endParaRPr lang="en-US" sz="4400" dirty="0"/>
          </a:p>
          <a:p>
            <a:pPr marL="0" indent="0">
              <a:buNone/>
            </a:pPr>
            <a:endParaRPr lang="en-US" sz="1100" dirty="0"/>
          </a:p>
          <a:p>
            <a:pPr marL="742950" indent="-742950">
              <a:buFont typeface="+mj-lt"/>
              <a:buAutoNum type="arabicPeriod"/>
            </a:pPr>
            <a:r>
              <a:rPr lang="en-US" sz="4400" dirty="0" smtClean="0"/>
              <a:t>The force of gravity weakens the further you move away from an object</a:t>
            </a:r>
            <a:r>
              <a:rPr lang="en-US" dirty="0" smtClean="0"/>
              <a:t>.</a:t>
            </a:r>
            <a:endParaRPr lang="en-US" dirty="0"/>
          </a:p>
        </p:txBody>
      </p:sp>
    </p:spTree>
    <p:extLst>
      <p:ext uri="{BB962C8B-B14F-4D97-AF65-F5344CB8AC3E}">
        <p14:creationId xmlns:p14="http://schemas.microsoft.com/office/powerpoint/2010/main" val="36683197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61255" cy="1325563"/>
          </a:xfrm>
        </p:spPr>
        <p:txBody>
          <a:bodyPr/>
          <a:lstStyle/>
          <a:p>
            <a:r>
              <a:rPr lang="en-US" dirty="0" smtClean="0"/>
              <a:t>Center of Mass</a:t>
            </a:r>
            <a:endParaRPr lang="en-US" dirty="0"/>
          </a:p>
        </p:txBody>
      </p:sp>
      <p:sp>
        <p:nvSpPr>
          <p:cNvPr id="3" name="Content Placeholder 2"/>
          <p:cNvSpPr>
            <a:spLocks noGrp="1"/>
          </p:cNvSpPr>
          <p:nvPr>
            <p:ph idx="1"/>
          </p:nvPr>
        </p:nvSpPr>
        <p:spPr>
          <a:xfrm>
            <a:off x="838200" y="1825625"/>
            <a:ext cx="5303982" cy="4593648"/>
          </a:xfrm>
        </p:spPr>
        <p:txBody>
          <a:bodyPr>
            <a:normAutofit/>
          </a:bodyPr>
          <a:lstStyle/>
          <a:p>
            <a:pPr marL="0" indent="0">
              <a:buNone/>
            </a:pPr>
            <a:r>
              <a:rPr lang="en-US" sz="4000" dirty="0" smtClean="0"/>
              <a:t>A </a:t>
            </a:r>
            <a:r>
              <a:rPr lang="en-US" sz="4000" dirty="0"/>
              <a:t>point representing the mean position of the matter in a body or </a:t>
            </a:r>
            <a:r>
              <a:rPr lang="en-US" sz="4000" dirty="0" smtClean="0"/>
              <a:t>system.</a:t>
            </a:r>
            <a:endParaRPr lang="en-US" sz="4000" dirty="0"/>
          </a:p>
        </p:txBody>
      </p:sp>
      <p:sp>
        <p:nvSpPr>
          <p:cNvPr id="5" name="Rectangle 4"/>
          <p:cNvSpPr/>
          <p:nvPr/>
        </p:nvSpPr>
        <p:spPr>
          <a:xfrm>
            <a:off x="6303818" y="1778000"/>
            <a:ext cx="5680364" cy="466436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393873" y="1885372"/>
            <a:ext cx="5405582" cy="4302992"/>
          </a:xfrm>
          <a:prstGeom prst="rect">
            <a:avLst/>
          </a:prstGeom>
        </p:spPr>
      </p:pic>
    </p:spTree>
    <p:extLst>
      <p:ext uri="{BB962C8B-B14F-4D97-AF65-F5344CB8AC3E}">
        <p14:creationId xmlns:p14="http://schemas.microsoft.com/office/powerpoint/2010/main" val="2686446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Weight and Mass</a:t>
            </a:r>
            <a:endParaRPr lang="en-US" dirty="0"/>
          </a:p>
        </p:txBody>
      </p:sp>
      <p:pic>
        <p:nvPicPr>
          <p:cNvPr id="9218" name="Picture 2" descr="Image result for weight vs ma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7428"/>
            <a:ext cx="10515600" cy="473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364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1542</TotalTime>
  <Words>778</Words>
  <Application>Microsoft Macintosh PowerPoint</Application>
  <PresentationFormat>Custom</PresentationFormat>
  <Paragraphs>92</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Gravity and Our Solar System</vt:lpstr>
      <vt:lpstr>What is Gravity?</vt:lpstr>
      <vt:lpstr>What is Gravity?</vt:lpstr>
      <vt:lpstr>Masses Attract Each Other</vt:lpstr>
      <vt:lpstr>What is pulling on what?</vt:lpstr>
      <vt:lpstr>What does gravity feel like?</vt:lpstr>
      <vt:lpstr>Gravity – The Basics.</vt:lpstr>
      <vt:lpstr>Center of Mass</vt:lpstr>
      <vt:lpstr>Review: Weight and Mass</vt:lpstr>
      <vt:lpstr>Force of Gravity</vt:lpstr>
      <vt:lpstr>Gravity Keeps Objects in Orbit.</vt:lpstr>
      <vt:lpstr>Weightlessness?</vt:lpstr>
      <vt:lpstr>Escape Velocity</vt:lpstr>
      <vt:lpstr>Black Holes</vt:lpstr>
      <vt:lpstr>PowerPoint Presentation</vt:lpstr>
      <vt:lpstr>Gravity and Tides</vt:lpstr>
      <vt:lpstr>PowerPoint Presentation</vt:lpstr>
      <vt:lpstr>Spring tides: Extreme high and low tides</vt:lpstr>
      <vt:lpstr>Neap tides: Least difference between high and low</vt:lpstr>
      <vt:lpstr>New and Full Moon’s</vt:lpstr>
      <vt:lpstr>Eclipses</vt:lpstr>
      <vt:lpstr>PowerPoint Presentation</vt:lpstr>
      <vt:lpstr>Umbra</vt:lpstr>
      <vt:lpstr>The Earth’s Seasons</vt:lpstr>
      <vt:lpstr>PowerPoint Presentation</vt:lpstr>
      <vt:lpstr>What does the Sun orbit around?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McLean</dc:creator>
  <cp:lastModifiedBy>Andrew McLean</cp:lastModifiedBy>
  <cp:revision>43</cp:revision>
  <dcterms:created xsi:type="dcterms:W3CDTF">2016-09-27T17:03:00Z</dcterms:created>
  <dcterms:modified xsi:type="dcterms:W3CDTF">2017-05-09T18:25:52Z</dcterms:modified>
</cp:coreProperties>
</file>