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72" r:id="rId4"/>
    <p:sldId id="273" r:id="rId5"/>
    <p:sldId id="271" r:id="rId6"/>
    <p:sldId id="274" r:id="rId7"/>
    <p:sldId id="259" r:id="rId8"/>
    <p:sldId id="260" r:id="rId9"/>
    <p:sldId id="257" r:id="rId10"/>
    <p:sldId id="267" r:id="rId11"/>
    <p:sldId id="268" r:id="rId12"/>
    <p:sldId id="261" r:id="rId13"/>
    <p:sldId id="262" r:id="rId14"/>
    <p:sldId id="263" r:id="rId15"/>
    <p:sldId id="264" r:id="rId16"/>
    <p:sldId id="265" r:id="rId17"/>
    <p:sldId id="266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0C8E-2987-734B-8456-EAB5529BE5CB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D1214-DB5C-E442-A4DE-7C77A16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727280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72728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7200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7200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73050"/>
            <a:ext cx="3682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14847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7272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C1B3-5B29-47D5-A020-7CBF491EBCA4}" type="datetimeFigureOut">
              <a:rPr lang="en-GB" smtClean="0"/>
              <a:pPr/>
              <a:t>04/05/2014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5476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56992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628800"/>
            <a:ext cx="15476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5085185"/>
            <a:ext cx="154766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628800"/>
            <a:ext cx="7272808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Diversity of Cellular Life,</a:t>
            </a:r>
            <a:br>
              <a:rPr lang="en-US" dirty="0" smtClean="0"/>
            </a:br>
            <a:r>
              <a:rPr lang="en-US" dirty="0" smtClean="0"/>
              <a:t>Homeostasis, and</a:t>
            </a:r>
            <a:br>
              <a:rPr lang="en-US" dirty="0" smtClean="0"/>
            </a:br>
            <a:r>
              <a:rPr lang="en-US" dirty="0" smtClean="0"/>
              <a:t>Cell Communication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7.4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272808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Most cells in our body operate on a </a:t>
            </a:r>
            <a:r>
              <a:rPr lang="en-US" b="1" dirty="0" smtClean="0"/>
              <a:t>negative feedback </a:t>
            </a:r>
            <a:r>
              <a:rPr lang="en-US" dirty="0" smtClean="0"/>
              <a:t>loop.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This is the same way a thermostat will work.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As the temp drops the thermostat triggers the boiler to turn on and the heat rises. Once it rises to a set point the boiler will shut off and the heat will drop again.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8" cy="1008112"/>
          </a:xfrm>
        </p:spPr>
        <p:txBody>
          <a:bodyPr/>
          <a:lstStyle/>
          <a:p>
            <a:r>
              <a:rPr lang="en-US" dirty="0" smtClean="0"/>
              <a:t>Positive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7272808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The less common type of feedback is  </a:t>
            </a:r>
            <a:r>
              <a:rPr lang="en-US" b="1" dirty="0" smtClean="0"/>
              <a:t>positive feedback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Positive feedback goes in one direction away from a set point. 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For example ripening bananas give of a hormone called </a:t>
            </a:r>
            <a:r>
              <a:rPr lang="en-US" b="1" dirty="0" smtClean="0"/>
              <a:t>ethylene</a:t>
            </a:r>
            <a:r>
              <a:rPr lang="en-US" dirty="0" smtClean="0"/>
              <a:t>. This causes neighboring bananas to release their ethylene and soon all the bananas on the tree will be ripe.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5477691"/>
            <a:ext cx="2592288" cy="138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Specialization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The cells of a multi-cellular organism are all </a:t>
            </a:r>
            <a:r>
              <a:rPr lang="en-US" b="1" dirty="0" smtClean="0"/>
              <a:t>specialized</a:t>
            </a:r>
            <a:r>
              <a:rPr lang="en-US" dirty="0" smtClean="0"/>
              <a:t> for particular roles.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For example some aid in movement, some react to the environment and others produce substances needed by the organism.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All cells in a multi-cellular organisms contribute to the </a:t>
            </a:r>
            <a:r>
              <a:rPr lang="en-US" b="1" dirty="0" smtClean="0"/>
              <a:t>homeostasis</a:t>
            </a:r>
            <a:r>
              <a:rPr lang="en-US" dirty="0" smtClean="0"/>
              <a:t> of the organism.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Specialized Plant and Animal Cells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3248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3068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Trachea Epithelium cells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448272" cy="147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Liver Cell</a:t>
            </a:r>
            <a:endParaRPr lang="en-GB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3501008"/>
            <a:ext cx="3888433" cy="242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79712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Leaf Guard Cell</a:t>
            </a:r>
            <a:endParaRPr lang="en-GB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1703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015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Honey Fungus - mycelium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741682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dirty="0" smtClean="0"/>
              <a:t>Cell</a:t>
            </a:r>
            <a:r>
              <a:rPr lang="en-US" sz="3500" dirty="0" smtClean="0"/>
              <a:t> &gt;&gt;&gt; </a:t>
            </a:r>
            <a:r>
              <a:rPr lang="en-US" sz="3500" b="1" dirty="0" smtClean="0"/>
              <a:t>Tissue</a:t>
            </a:r>
            <a:r>
              <a:rPr lang="en-US" sz="3500" dirty="0" smtClean="0"/>
              <a:t>&gt;&gt;&gt; </a:t>
            </a:r>
            <a:r>
              <a:rPr lang="en-US" sz="3500" b="1" dirty="0" smtClean="0"/>
              <a:t>Organ</a:t>
            </a:r>
            <a:r>
              <a:rPr lang="en-US" sz="3500" dirty="0" smtClean="0"/>
              <a:t>&gt;&gt;&gt; </a:t>
            </a:r>
            <a:r>
              <a:rPr lang="en-US" sz="3500" b="1" dirty="0" smtClean="0"/>
              <a:t>Organ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Many tasks are too complicated to be carried out by just one type of tissue.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For example within a muscle we have muscle tissue but we also have nervous tissue and connective tissue.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91587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upload.wikimedia.org/wikipedia/commons/3/3b/Glatte_Muskelzel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656557" cy="648072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8854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04864"/>
            <a:ext cx="848950" cy="6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Cells in a large organism </a:t>
            </a:r>
            <a:r>
              <a:rPr lang="en-US" b="1" dirty="0" smtClean="0"/>
              <a:t>communicate</a:t>
            </a:r>
            <a:r>
              <a:rPr lang="en-US" dirty="0" smtClean="0"/>
              <a:t> via chemical signals passed from one cell to another.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These signals can change the rate that cells are performing activities and can thus cause dramatic effects in cells.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Via this communication cells can establish homeostasis.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Junctions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272808" cy="4997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Cells within a tissue are connected to one another via </a:t>
            </a:r>
            <a:r>
              <a:rPr lang="en-US" b="1" dirty="0" smtClean="0"/>
              <a:t>cellular junctions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	Some of these junctions hold cells tightly together.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	Others allow small molecules to pass through that carry chemical signals to other adjacent cell.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	The cell receiving this signal must have an appropriate </a:t>
            </a:r>
            <a:r>
              <a:rPr lang="en-US" b="1" dirty="0" smtClean="0"/>
              <a:t>receptor </a:t>
            </a:r>
            <a:r>
              <a:rPr lang="en-US" dirty="0" smtClean="0"/>
              <a:t>that the signaling molecule can bind to (located on the cell membrane or in the cytoplasm.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Junction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444" y="1972469"/>
            <a:ext cx="6858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9492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 Cellular communication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Anchor the cell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Anchor tissue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 Communication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23748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Communication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2337945" cy="17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to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2687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distance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distance</a:t>
            </a:r>
            <a:endParaRPr lang="en-GB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distance</a:t>
            </a:r>
            <a:endParaRPr lang="en-GB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33316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63888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Hormones – Affect many cells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680520" cy="1143000"/>
          </a:xfrm>
        </p:spPr>
        <p:txBody>
          <a:bodyPr/>
          <a:lstStyle/>
          <a:p>
            <a:r>
              <a:rPr lang="en-US" dirty="0" smtClean="0"/>
              <a:t>Life on Earth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Life on Earth extends to many varied and challenging environments. Habitats range from deep with the soil to deep under the sea.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All living things are made from cells and share the same basic chemistry.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We can even see many organisms sharing the same organelles.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All organisms need a method of maintaining their bodies at relatively stable conditions.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9160" y="5561856"/>
            <a:ext cx="1954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2520280" cy="15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Domains and 6 Kingdoms of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7272808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Life on earth can be classified in many complex systems but the most common way is to use </a:t>
            </a:r>
            <a:r>
              <a:rPr lang="en-US" b="1" dirty="0" smtClean="0"/>
              <a:t>3 Domains sub-divided into 6 broad kingdoms </a:t>
            </a:r>
            <a:r>
              <a:rPr lang="en-US" dirty="0" smtClean="0"/>
              <a:t>of organism.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b="1" dirty="0" smtClean="0"/>
              <a:t>3 domains </a:t>
            </a:r>
            <a:r>
              <a:rPr lang="en-US" dirty="0" smtClean="0"/>
              <a:t>we refer to are; </a:t>
            </a:r>
            <a:r>
              <a:rPr lang="en-US" b="1" dirty="0" smtClean="0"/>
              <a:t>Bacteria, </a:t>
            </a:r>
            <a:r>
              <a:rPr lang="en-US" b="1" dirty="0" err="1" smtClean="0"/>
              <a:t>archaea</a:t>
            </a:r>
            <a:r>
              <a:rPr lang="en-US" b="1" dirty="0" smtClean="0"/>
              <a:t>,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 err="1" smtClean="0"/>
              <a:t>eukariota</a:t>
            </a:r>
            <a:r>
              <a:rPr lang="en-US" b="1" dirty="0" smtClean="0"/>
              <a:t> 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dirty="0" smtClean="0"/>
              <a:t>	The 6 Kingdoms are; </a:t>
            </a:r>
            <a:r>
              <a:rPr lang="en-US" b="1" dirty="0" smtClean="0"/>
              <a:t>Animals, plants, fungi, </a:t>
            </a:r>
            <a:r>
              <a:rPr lang="en-US" b="1" dirty="0" err="1" smtClean="0"/>
              <a:t>protists</a:t>
            </a:r>
            <a:r>
              <a:rPr lang="en-US" b="1" dirty="0" smtClean="0"/>
              <a:t>, </a:t>
            </a:r>
            <a:r>
              <a:rPr lang="en-US" b="1" dirty="0" err="1" smtClean="0"/>
              <a:t>eubacteria</a:t>
            </a:r>
            <a:r>
              <a:rPr lang="en-US" b="1" dirty="0" smtClean="0"/>
              <a:t>, and </a:t>
            </a:r>
            <a:r>
              <a:rPr lang="en-US" b="1" dirty="0" err="1" smtClean="0"/>
              <a:t>archaebacteria</a:t>
            </a:r>
            <a:r>
              <a:rPr lang="en-US" b="1" dirty="0" smtClean="0"/>
              <a:t>.  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Domains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7137268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Kingdoms of Life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7272338" cy="42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Organisms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722209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as an Organism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Individual cells need to maintain their homeostasis. 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dirty="0" smtClean="0"/>
              <a:t>	Unicellular organisms dominate life on Earth in terms of their sheer numbers.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Unicellular organisms need to grow, respond to their environment, transform energy and reproduce.</a:t>
            </a:r>
            <a:endParaRPr lang="en-GB" b="1" dirty="0"/>
          </a:p>
        </p:txBody>
      </p:sp>
      <p:sp>
        <p:nvSpPr>
          <p:cNvPr id="20482" name="AutoShape 2" descr="data:image/jpeg;base64,/9j/4AAQSkZJRgABAQAAAQABAAD/2wCEAAkGBxQSEhQUExQVFBUXGBwaGBgYGBwcHBoaHBgcHxgaHR0cHSggGB0lHBwYITEhJSkrLi4uFx8zODMsNygtLiwBCgoKDg0OGxAQGzQkICYsLCwsLCwsLCwsLCwsLCwsNCwsLCwsLDQsLCwsLCwsNCwsLCwsLCwsLCwsLCwsLCwsLP/AABEIAMEBBQMBIgACEQEDEQH/xAAbAAABBQEBAAAAAAAAAAAAAAACAAEDBAUGB//EADsQAAIBAwMCBAQFBAIBAgcAAAECEQADIQQSMQVBEyJRYTJxgfAGQpGhwRQjsdHh8VIzYgcVJHKCksL/xAAaAQACAwEBAAAAAAAAAAAAAAABAgADBAUG/8QAKREAAgICAgICAQMFAQAAAAAAAAECEQMhEjEEQRMiUWGBwTJCkbHwFP/aAAwDAQACEQMRAD8AziaEtNOTRmuHdnrKBX0pB+2KRplNSwUSqTE0SNzio0GKMCjZOKHM80wPrFLbSFCwUEGP70YFRTmI/wC6ljFGwBadNxxWrb6ZImDxWf05wufeuosa9GUDg1f8VxtFcpJHO39KVOaqsBXW39KGEfvXNazT7T7VmT4umNGVlUD7ikKa4meP90MRxTWNQYaktBFPNSw0Oxow9RlqJaFkoctS3RQMIp4qWSh91JXoAKcD6UUxWgmbimBzQMKcUQULxKFnpRQsPSpZOIo96ROKBWNO5qWRoEmg3U5M0G6KlgoYv70qWaVByBRPzj3otlP7HFIGe1KaLBFv3plSj3U4+/5pgAgUZWikelICoRgXMf6rQ6d0K9dEjFY1+5F1PnXaaHUXwqW7Vsm6GMsY27ew55zj5VfDx/kWjPlzcFZj67od6zllkeoqtYWZgV6Ci3A7LecsuAEa2BAAzDA+fmY9qqHoav8A3NKVPqk/4pHinF0laKY+Sq+xwF4QD7cCtPpHnVZAzg1udb6OrLJBS4OZGDmsDp906e7tIgT3++9b/FacaKsz5fZHUdO05Hl3SO01V6xo5n1FRtfO7cpMTha3Onqt1fMQfSs3kYOQ8J8dnC3/AEqArFdN+IekFcj6wK511rGvw+zXGVq0V5z6UTEU5Xv+9NE0w4K0YNDFSLUog1MT6UZpj/mg0QEGkcfWijFCKKIMWxUY/wB1I3alPEZo0AiJNAxOc1I1CVMUKIBNMWotlMAKlAIyxqMnNTOKiK5x95oUBgFvamqRYH3FKmoUt7qYH0p9tOB2iqrLxCmWRRbTT8dqibIMjURahC/f0piKKAzP6xYLLI5FdF0H8SDaLbjxCsfEIAKmR5hnPE/Ks/b/AM/zWL1KybLF0+FviXsfY1u8TMoPjLpmLysTlH6s9J0esbU22c3JdbjnaNywgIhRPBExn1NUEuNbu2Ws27zWTC7VDW8idwfYZJ8xlmB/LETWV+G+th5t7FIuAbG+EKYJAYyCvpPynvW3o9UbAlS6N599pdpUkk+bvIYDlTCnBmui4pM5UoSbUTf1OpZbq2oLhYad8lZk5UiWIgRzzQdW1KlG8W1beFDKW8hbdPE+YRFZmmi86K6i0tsBy+8bmtlYBZj8XmPbj2mrOlt6HXJd09i8XYjZMGVA9yIYEie0g0jgKp8XTAu9L8S2LtiSpHwkZA/4ptB0/wAOHFwgTlf49s1U0aXrC3EA2FQSrAxmceUjgBWEd9oE1pXNXuQHZ/cgHPlB3fP/AHScWalmRYS41wEMsDtNcdr7QDsPQ13PTSxtS48OcDd2rG6l0kGTMk8ke1c7ycbjK4mvx8tnJslCUrcHRCQaoajRshiKouuzWpIz1P8AqakH6UQWltopjEIFGppnX+KFajZEHOO9ICaB2ohgUbIMWoz7VCW+/vmo/GJNTkCiTn+aZs0C3Dx86YZqWQItQx981IiTgEEjtUNwEZiKhKExqINk0R9KhmpYGiRYPc09Q/OlUsU0uadQaF6JaRF7EaRNKkwxzioQJuKjFWtEimCwLdwO0DMmMnGa6LT9Nt3EVtlsow5TcpU5GT2Mg8+1SpelZVPIo9nLU7oCIORWxe6KJ8lxf/teQ3ywMnmi0nSUM7r0RO4KkkAc8mfbimi+T0K5xq2cZd0n9OSSni2GPmESV/8AdHGK6fpNzKNpyAmwp50HLGclT7CBiP1ra1HQrFslW1aKT8IK5Mz75GORWUv4GdG32rwViNx248p7lGEx71vjlyRjTRkaxOXJP+C/0vSIHY3bdsllyC4IwPyknEMCe+DVn8MdD/pSTZ1DHTu4ZzsLXeQyrIPlBJYE7eO9Zuo6LeKo03LsN5gIQ4B8ykRkHsee9He6trNNeCrdDqdqqnlIXgBBBgTkbszBiteKTnGzn+VHHCao2us6prd1L3hu+6VaOVyDAXzbu/MRn1odL1US4uWnC4jxCPhE8T8z7xFY/wCNOpW7F57viPbABBMYYnyjYGElhOYMRVdeo2zaUJfezcLKyu1thuF0+VgxniSMESAQcijGn9WJkbSTR3z37d/T7kl0IkFMHiR6EYiqC61Lh2C2+MEkRGJ5PP0rL6b1ayFuBCWdfK4JjO2AxIwomc+1TdI602+2ltrRUkFifiP5WC5g8HOOBzSSw3oZZnFpomu6EpdXaSAcn7NSnTSREP8AStX8R6i34LFvIQRkduSPmYHHuK5fpvVrQY+Z24IIwCDweMAkEZ7/AFrO/FlXZd/7aexupabMC0TkT+ufrU7dBtOAc227g810Fhrd0i4XIJQeQkQAZg+tUup2N7bEuqrASZ5jsaofjLqi5eVq+jmeqfhq7aG5RvX1A/jmsU2ifykfQ16No7t+ANyXRIDQYgH58x6VidU1D2b6oVC+Ju27jlmBwFEEHEnMVTkxTg/qrLsXk3/UcftiaZ66jR6jTX2K3dqTAl4XLdljJMRwcT+vP9S0fhXXt5O0kCeY5B+cUlSXaqzTDLGTaRTYjvUTrmRRuIpgYqFglSkQdpgUJpG5xz9/5pkiGZ+HNaLd24zSWWcH/Hzrc6T1u3qi39sp6zPP+Kyb1pWnsTiRin0TeFb2LiTPz9/enfGimKkn3osXVgmPvNA4ofE9frTF6rossSrFKot1KpTFNRh+9OoppPsKms2y3wgk/wCPn6VVpGhsjKZqO9bLjYO/PsK6HpnSBuHiebG4LPlgYycd8cxkVoWdPEtcS2qbxt2OpHhxBLbVPHJ9u9XQxydMonninRz3S0KHed/lWZUqCvaSWztiQYnnitGxas7otm4pvIz+HudA7lYZ1J5+E+WJ4iBxZ1xS3qAtwI1oqVFwuvlYMAu2MmIypiN00HVNJbRrdx0ysQOzErtYhGgLHO4cH6V0McHGNHOy5lOXIa5o7rEwm4A7SYa2fgkSX+PkZgTUunvFmNlptAqVa4qlPMCp2A3FI3SZG3mCcVFrb12yXTewSQynsrBoAcETyJnA83PFEiXG3L4hY4JCKAV8pyNxZWU4kc+w4pElF2kNJylFKyzqhcW7N02XDsEtMVKsdwACsWuQScmRPFVNarWrNxr10K6ALbXeS+HOxSYEjByIWDNZV1vDAl8Ludkc53FW2bZXaHG2YGMnFXV8ibDf2yAB4yhlVsAeZ4//AFBGIIHeruSitmepS66/U2bGrLFh/cJA3DyFQAPj3EsI7YOf3odRb0u+1Kwz+dGAZyrR5u5ER7cH3FY+ntswuMyh0dSRsDMCxbzbVZjAYZIiOJqb+ouWlt3wphWEbbYPY9gIiB+UxIqJ2POPftj9Y/DVrUovmu3VO0MFZiduVDHcp2GMzHas3pX4ftadCAzm6olA5Ej/AMQIGPKeCMHb8q32v+I1t99xLTsFAtpndcyCfQTg9xI9azruqMPca20IuwI+FISIyFJ3DEg8yCDRhLh2JPHzdpGfq9d4dq6+1RczMgZEmCw/LK5GfynArtumaUW9NINtGC70uGJkIJnsVJn9a5XWoWS5Ni6wESQcbWSCd8xuBBBkSJ79z1PRdJOjsWLzNucNctbyygx8YESO+OIkxitSnyiYckeMtMvaPrd5rajUbG8u5pEuAxO0cjbM4MfCO+KPSr4do7VhGaAMkIT+ZiMrHxfWptf0NLSIEW21yJYGSwP5BM7Qqqcz24rEu6ohn2sw58sk+aFlSIxEgH0+XDJLorV1aN7p6WNpLFicEuDEqIjccj5fOqvVdbYV2aTzJEkz/rOPTE1gXL15Cu3bcj8yy3xEDdHcAxn5fKuu6jorDWEe4AGADeXEzypH+QaDxoHyvoi0Gotk22VvDQr8HijeLkZhSSTMj4YOK3OsWDdQkncokiFB5EESZwR3HqYivO+i+TVG/tTyljb8gwSM+gDET/nOK7DovVPFe47XF2KpHhqCvmjzTMyP1ArPlx6o1YMq0DpSiuwC7iM7t29gM7cKMHHJ5n2p/wAUdA/qD49ggsfiQ+UyPnH71h9f1Lm/buaQPBY72B2hGmWIJUBwV3Yk8CIipk6rc23BbBS4r4dz5CW+LETHaY7g1ly47jVGvDkblae/9mFrem37Yl7TqPWMfqMVniIrs+kdau7/AA7rJckecdszxWF+JumeBcO34Tn5VhlcaOnCTepGKTP6ULNFR3H96jL0UPYn5+8VCz8UXiTFRG57T6URWWA9IvP39xVc3PT96bdUJZMW+lNUJae/70qakKb124AJ/T5nitfo2ge4pIVtizuKxg7TB9zPpmKwOpqfDJUElYaB32kHH6GtD8N683FKIzKXbbIbyONgKhlmT5t2Vzz6GpgxRmrY+fI4qkdFdcrbHhsyam2A5XadjJKkhVgCPimOCBODUmo6f/bItagys7gACAjEzj2OADgVEt+4wFoObbEhlJQlmlR4nkMlTBOQfyzGareBdXUb1Ba4AF3sAjeFtweIIHERM+k1vh1RyssXyUtl29YKLvdFKEMDCwDuEkAjAmP3prShwvhqSHMEM0ttnaWgsQRIk4zM84qo2ubey7rb232kO42KhypMYVjCxMcA/M3zq4u27ItobQD7u6+ogplQSZloGaZxaiRTUp3RnprrFyyWa2bTqrnYNy7jbcrgRJJPbjBxS6fpv6grdY3VRl2rbENDYUsXG0qxk4+zPrLSKzXIUAAEqLUx2A9T5omJHNVer9a8jC3vNwqCskpsZWBBEZ9D60eNq0VyklLbJhpwkBrZuLtO9pdyPK0uSQIUncNgyN3GatdMAuW7aMgQJBUuzKOZjc43KQCDB9RHNV+ga5yLb3hdLkAHcpUDcPNEL5l3DDYnn5s2tuJ49xli0JXaDuaVgLlskyDEgDzUHqy1XonTpzMhdVP9vLbWuK0AyTC4MgSNszUfTVTDBbx2rugjYAY+EzCLjPw+hqnpPxOXuEm3eSFUyxKgoFbcIAKSBPME8A1a0+obYrFbRVjBuIWaApGcE5z5iSfkAMCOguVtqi7b2brrhW2R4YZ0KEkeciNsn4gQcSZzVhw/itbKLtVNyXShYsTtDyzTtggnsTIFYz9R1BuB1W4pELO5FUbzCSryGDbD9IzjFTRdbuacXSSwYXG3bk3b42ncAo8hkqoU8yaaLT6Ek2mk2b/UtAGdbrG4TaGVRgocRJDIN3iAqYiOxrJ11q5b0pdTY2ITc8W2CbrAsMEzJISBA7gDFZ66/wDu6ggs+/YQCG2gTzOT8O47QVBgjFdHo7gWYVbiEEsoUnyFBwpB3AmKZSqvwVvHGSba2VtT0nT6ixZuprnNxnDlnCMcTulVgyADicRmq3XtAdBft3bhW8jbzbLLtBcjyqc4M9zyB7Vn9N0du3qG2o1htgKF7pZexaVn8wJEN7wcVtpZe6oTUpptm8m0ighQJ2kRJ3MRmIjPrmrm6fZmxwlVpUih1PV//T2rgKi7AJVHBGciYYiN8DbnIq7oLuq1C2ze2qGIbdAB4wPMDI4wJzVXpPTtPZL3baszXbkogB8o4JlhAJMnGIOOK2batdaCCg/Kik5IPck5Ix8yajk0qHWC3bIdVoLYDbn82GMHZDbRG0GcmOQvE1B0dhaHlYrcKnDhW3T5tpMDaeP1qDqKeETukBTKloHlOYz8v2966S/pLC6JbhSYQPz+YiTnjn51PRTNcZaMuz10amECKJjcpjB48wORyeDPlHrVi505+bLIwE7xyCcA59ef3rivw5pXKPdtb7j722lV/tBsQJMGYYy4n2rvdDqLa2wyKVJlmtKPMXUjdMzt3AxBE47RVGXGmtF+DK1tnN65gyu1tCLqlRIwJ+wan63o3uaO1eed6qNx+da+v1k2Gu6a2ocxuEEjIBz5ckA1UXqb2GRbzrDsALZAk8yFA5GM+lY8kPrxo6EMjb5WeeX04yIFRsOPv/uvVNRpNJe8QPaCYwyiJME/KeP2rhOo9AKAlH3ofhrLKk6ZqhPkc+xzmgYT9/7orqkYI9qbiigtgkQQacgUPb60BP8AioiNoYPFKmLUqlAtHUN2+/pVHVpdS34drzWd4uG1MQ4/Mvr8jwcir7USiarhkcHo0TxqapmbpurMnlFt1QsWZfDbkoFmSOfKDI7k1q9K618VtPIXBVTdGePQwwj55n0otO0HNQ/j24FsB0JBAnFbsObmzNlxqEbNy8TcU2muDdINsAElAWUnYWMjYQTjsTUF0W/Fm6l+4QDaJZG/ub1AB4kABuzcgRWJ/wDD3Xf1SO10+ZPhJ7Yg/MZpr3VdRYdg9ptRbMAQ4jaOBATdxu5k55rQ5RTq/wDJi4uS5JaOi6e+1At3erW2AV9oKkbWSDM/EDHz+VR6bVWyuxGD3VdUUhcEmGuTgiAxIG7nsMg1zV/8QOxBtrcUh2ZVazuhGQAqWgZktkei45q7pup3oIWz4as7Md7SJIgER5gwGAe3YCp8ij2yfDKb+qLXUut+ElxNQyryNiXBO4YABUhhnuBifaq/RuoPqGS6GES022Ch43CWduCJI7ExVdtJbLFmRGcznaI94Hb/ADVDXdJj+5ZYoy52gxPrHoap+aE9Gn4JRV2dZc0paFMoNxM3CYJgcCIgmMKBgj1qjf0V4XAEf42LkpAAgRBB5LTxjk981H+HbDX1snw23K0brhIBY/mXsxEfICumbT2rZs7yW85AZBhTwWJn9v0ox5J1FCTUKVsyen6a7c0117rm8/mt7VKrcFuCCoJOMzyY8sYmp7unNy4oVUdSzhgQU3GFOwuv5hJyCSIaRWmtpLR8xYlmkTBJAGSNoiJif3rObXLt/wDTUCVlWSQ7RiQzkJldvJ+KRTxbbKWlFWV9To7hz4qyAW2ltxST5du+Ny9jHMDGamvan+lZb9v4bjW0d4ZwzvCggz2YgfTvVzVFQ0qiAkLA2kgFd20ttJUKAW5ggZg1B1rqVi29sBi6l1Vx5rnA8m0yYGYOOw4irYpvsrnkUbJNcyljti54I+HcqtuZogFQMwQQDmQAOajvalHba3mueZAmQELMCuAwKmNpkGImhXTWED3VdWa6xwxKiASFaSCWYciDPtis1Wti4h27TuO7kgMpbIBychTOcNziror0ZpyaVr36ILjXtO7IEuMobYu1Zxux/wC4kCBjGD8639NodU2ot2HdtMlxCSC6F2gCQIJiDkd+ay9YLu0C2XuMgBYB4ad2HAGMtg4IKkwBUL2NXr1TUPdAu21GONo/MABEGY5njmrG37RnbfUS9138Iouqt6dT4rXZIuXWLNbgEtiQsQAeJ4qp13qFzT2blh2t6m0uWdC6+G6j4Qo3SAeJgf5qlp+o/wBNrE1F3e8Eq6zkqRBPPGeOTium134h0aqF0yL5mBZdkEYMFpHmknkTxFSipv8AJU/DX4wTS6PYloogLEsx2xkS0tgR7+nrUus6vcLLdUpdMAuiAQF7wxgjtmcxVW90xHTxBtSwxVShM5Zsd/KMHBEVGemlV3NDgQvmUgTHIC5LcE7hjOKSRfiT6NNyNt/bci1uVw2FKsMCWIgKPKaiudJvNYKq+55UBmUtAnzMCCwyu6SMDFWumjeXLAuHABtHw4U+hKmCSD8Q9FmKyteGhPDvGy1qF25YsCxBUmNts7eZzkd81Svs7NM+MF0aWi6W1q1eRXJQXPEBjLKUzMn1gYjiuKta827ly0slCcgk4I9J9ccYxXe9F6ktsgXTaIIKkhwYIgSsqAZAExjA+Zg61+HVuJeNlg7KQRjzER5pkwTycRWPysdu+zZ4+SKSXR571CCxqjcPsat30IMRn3qpdb9ay6NjbsE/9UAoy9BNMK2NcalSDD3pUyoSzq90U4f7++abbNMfb5ViOkSbql8rrtcSpqtbNETzTwk1tCtJqmXtIlqyhW0oWfSqDzNODRGmlNydsVQSVIHxDQqxpnxSLd5o9gC5q9oUAMu2wSBuwQM8ZmGziaDQWyGJI3MFnaBJjvgZJ+QxxWpZLAqLdtntOfM7MCYYnG2ONpHlyccrFX48TltGfNmUfqDavtY1FthbuhSCTdMuELCSsAHYxhcwOOIqPXO2r1VzTo3mW34jSQF3EDdAQkHzAGTMxUumtkB0suBkbbhV94MSdyz8UNHlEzxURs3B4R22y/mU3GQLcLOQwJB8wJHOPKSRXQU/TOZKFv8AQu6S2LSOm5gzSU7wRErGRBPtzR/1QKgTa8yw3kDSQZgbx2+ziqdmbjGC6ECTgMkGZxEDIOSIyDya4n8QdVYHyqeRJIjtgCOBk+9VKdS2aXGPF/j8HZWdbetam6Wt7bbEHDEqoiI2rjgnvFU9R1m5YvBfCstbO5gdkblGSAOQwEkQfeMVynQurX7d25dfcyOIAY+9WOsXG1awBtYHch42n2/WrlmgmVrx1LHdbOhv3jdtsLdwKiiSPOScegJC/wDlIMQfTApdV02ouQqK1wsVJuKrG4hI3KGUn/xI4yAcjvWL0jqR8N7D2Qtzawbzi2XMECN2DukgqIBxiuu6Tq2azptQEt7c3PK0FmBgqyoIQyT5jBwRxijHk92UTq+Nf9/BjaPWmzbDOkMILHaQ/lM8MCSoIy3pHGa3em67fcdBunZuAAI8zEQowTJO4kERE8AVf1aeJd8ywviMxjzKh2tMnaTPA4A8rZ4rA6ozWybrhG2XAD4RIQBgu2WwZhSYY4JMcZKySQZYVp9FywLw1FxsKxEEOoNt4xhiY8pH8VmorHUbLgXbbBdyLZUhSQqMzAxaEyYjEitNeqWjddUBBuuQS7KW3Hm2oMgeYEjsZJ5zVfqfTdRqFYeISBaJbA3s25DLgkoSsMTgZOaL8hJlcvFuqNTR9b06JbVNpNtXVhh8SpkssmY7kzyTWqnWbLsyv4ShthUsfjDfEWPbbAwK8+FhrbW7TL4KO25lWBvunyvhHwSsEAQB9ZrQ1SgmzZtyFiBsBjcYIYhlDOHBMwZWBFGOSMwSxzhRc/EXW7en8C2qMCCVYoQIbdiSORtJkGZAFelabV6S1YVtyAFZnEyfQ/OvI7WmXXp4ju7XVcsIuBlYJtLhmImYJOSecZresfhg3raXLRUEAxbLTEckduCMHijJKCsoXOUqMm5qALm1wHs3H/MMgNiWJBDCex9uK1Pwxr7jai6v9T4irCJ7heAZUt8PMnOPWsZuiam5euIzLbULuYyJwGKELMwSsGBj0rY/CmlEWQrPaYSbm2NruZMvu8wAxx7dhQlFSiOuSkkjP/HHSzYvzB23JYSOD3zXIXa9Q/FX4j80K1ttsgoT5gRGTIgAicx39axdZprV1R4iqAyzbuIVM+aM7fhk8SO1cWSlG9aR2ITtK3s4TdxQl+9W+p9OeySI3A8EelZ1w9qsRG2hPejj9xSoINKmEO2IpyM00c0iPeuedQdRSYd4pAc0i1MiBikDTK1CrGmQo7J9faqWovbbloHgljjvCmPn6/Sry1l/iFIS245tsGH8/tNX4UuSRXk0rOvV7WyHPl9T8Mnygq8DBGTuwNs0P9betA7rW62Vkm4/lbaBAUAlf/ywQRHFZZ6kLlo21tHMNvbCxIYCYPfcCfc1uaeQqBwoWcoJYDgA7sxDHdgc+orowhwf2OZk++oMi6c8QUO1v/URbhG1wYhC4MqVmYPO2RU2pNsXSj+GXtf+kDkkswgEkkAAGIJxKnFYg6euEe44Ypth/wA5WRvGNpMmMx8FTlzafeHKrlRdAkqBAaBmTM8+g9MtSYvHVo1+im2/i7Cz+Ul2Iwu4+TMQOGMSYiuKs9EtWblxoLknG4kyZy0E10XSdZtuMzklWM4LqjAAwxX4WOY4rJvanfcZhME4rBmk1P69UbsUHdy/YjbPMc/ShU80RaaDNVWzQDc06XMOgc8ZHM0HSegKlu54UreW6GWHJ225kqAAQzGPzQR7zFB1C8bdt2UZAH6SAf2Jq/0DXW7gXYAjOp3sR4aoFMrtKsSF8roS0HzDsBWrA5JWjH5Ki2k0XNPrX8QW3/thQ6GJCOSoADQPMfzAAAySDkGuRBv6YlLZnfJZmy6uPKxkqWKk/wA5INdvce26by6vJALSUgySoLDawIEZH5l5zWb1FgGLidzheZMHaJySTzRl5EoyEh40JHP6fX21/pke4L48xuErJVnPwBbnlHPIEjsa7RC7PaAO9iXFkquwNbA2MCcky2zBBgzjFcdqNBaedyKZ57fXHBrMTpLoYS7Chty7gZUgnKkGQc8iKf5YS30B4Jxeto7C65CIdrNbDbrYRxKPb8pBAXgYkmCZE+tHq+lNdWwj+Jddd/mhCFVSwtAknadwgwpMBFMYFczpjqLQgXluCCPNI+LnIzP17e1RHqNyyCHBWeLgYlJ5AZeFz3A759RMbXLTBlx/XejpNCzMjWHS4jISUDmcom3cCIEkyIM4H1N3pmrexdUXwUKM6uN3kYH4ogHJBHJ9KodN6sl+1cLXLqN5lQgXHUBgDC5n4izcnHI4rO671BNG9srdZtwks8MOeYHEYxHAroY2um+zmZcc1HnFXR2HUbVks91XZHyoICgruMzuEhm9mkYH1zuoXiGa5prha6R4kqFEx+VlgAkDsB6Gs7R/iAqXD7fEYAZGCCohsxJBz/3VXojPYS3c8O5cZ5m4NqtvLeYbXxAbbkgHJjFLlTxBwy+XS0Y3XuqX2vC7ltwBbYfzAcgAyM/4qDTdSvlNqoVk7nJJyc5yYWZyBHFdr1Dpti8ZTbbuSQSuELDJwTgkQT7zXNa/QXrXxqY/8uR/xXNlnjJuNHRh47ik7KNvrN6Qr5HY0r7Amf17VC5z/NDumkpekNbqmw2X2p6ike9KpTAd0nyp1XmgVqJWrnI6w70yih3U80yAG2O1LFINUbGmRGS/L9agfTm+21Rx+h+dExPwjvV7T33s2WuW03EGJP3/AIrX4+NydozZciitmlptIyWVVhPnxG47QMkmCAQ2RBMZ4mpjaIeyBe8JSHAHmE+SMwsCOwYj4e9NfLadbNxnUBxLCd2WHA9gf4qDVatrl1lAuC3ukM2R7kCTIOfSK3y5GBuL/cNi3lNzbO6ed0cwnJwOQCTnNUdTqFsqznYwzAZcCeYA4/4qxrAEBJ47Dt/quZ1Lm6xk+QHjGayTys2QxRSSADvdH5ktk8Tk/Idh7VYCgY/b7NMzRjgfpTA1mu2XpUhN86YikW9aBnioEeQfcRBHYyDI98Vy1xTo78DabbHEyDHMSPQ/810u6qXUtF4wE4g8VdinxtFObHyWuyTpu1yCLjNuy8COD3PefXnFXdde3sSPlUNgLaTZbAA7nv8AfzqEk/rSTduxoriqDfH0oFHrSJFMzz9/f70thYxP3+tDegqQRIPIPH+vWiJED1zUTsOPTmiJ2ZjdKVZNp7ls9wpMfpNB1TQlrUO7OUGPStBm5zihnGYq1ZZfkpeKO9E34Y1Nm6i71L3E8jcSBGCO/tz2qfqfWLti8LQuMA6mBMjI/tvxi4pGT6D3rnbnTtrl7TlD6A1K9ouP7hJPIPcEdwa2T8pSVMyRwV6pnW2euoHuI90boRtyR2iUJAJbhlIDZBkd6s//ADPbcuIzLdTdMMANttlBCgYmJ55g5rzzUaa7mLgbM+YZmI574obr3iwZ4JC7ZHO0AjPvFUSxwmmNznF3s6brvSQhL2s2/Qdv9isIiOKs9I/ERTyOPL70WsVZDJx6ff3iqVGUdMtbjNcolRjT1G0k4pVZRU2d3OacGmilOa5B2xpo9/1ph3pRFPYB5orf1xQKcU4pwAaJt10R2Nb+q6qiE22tk4lTGP8AuuMOpNm6SeK6TVOFs+MTuIEgY+/Sut41cLOf5FuLSNfpty24c/20ZSoCMJIPc063PDZrkkAzIED9q5j8NX1uO10u3A8uYHeAe9S9b6gXJCmRRz5eOkVeNiuPJj9b6g199q4UDNUnxgf90rSQOZNM5/6rmydnQjEcmKbtTN9KF296iGE1Cz+1C1yfSg8T7+lEAQNCfWh380AbsaIGwiajbtn7/mmc0JphLHc9/v8A4piRQlvX79aDmgBsN39D86F+aZ3EVDuooRju80LPQMf80g3yphGxmf8Abiot+KZjmgBic0yQjYzHP394od1MT3qLfE06RW5A6m0GPNSK/ljGKi3ilup+yu0tjs9PUBf7mlU4i8j0grQ7aYtFLd9a4qO8ERn7+/8AqmY/Oh3H9qRJFMiBAU9ADilupkKV9boxcEd/Ws19PdUbQWjj1EVsTzSn3q6GWUOhJY4vsp6Lci7Qo+fpVq1ZjJkmnY0nMff3FSU3LsKikOpoTg0i31oDz9aBBFqjYZpyaBjx9zRRAWoSsR/xTs/6etA5x60yFbIyfpTCKTfLt6UP3/zTCMd6rtUjNQlhnmfv9aiYrBLUJ+/1+/1pmbnvQimQjYDmmbiIpzjGKFmoiWCR71GR/nNO0+vNR3G59KdCMO5wP0FV7zdqNjgxz7/L9qiuPnI59qdIrb0MQIoGekB3kUJ59aaitseKFjj1/wCqZ2+eaHfP+6ZIRg8/Z/ilQg0qYQ9IufzSXhvmaVKuF7PRCHJ+v+KZeBSpUUFjpx9KEU1KmFXQk/3/AIpJ3+VKlTk9An7/AHpHt8h/NKlR9iiTt8qC7z9f5pUqP9wALnI+Y/zUb9/kKVKrGKgH7fOoG4H33pUqCFYDc/f/AJGhPalSq1CMbsfnQv3pUqAGNZ7ffcVG3P1pUqIjAahb+TSpUwpC3B++5oH4+v8AqlSpolMugX+EfP8Aiqb80qVWIVkg/wD5NR3P4FKlTISQFygPI+VKlViKZditd/vtSpUqjF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940" y="5540971"/>
            <a:ext cx="1781060" cy="13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cells of multicellular organisms work together to maintain </a:t>
            </a:r>
            <a:r>
              <a:rPr lang="en-US" b="1" dirty="0" smtClean="0"/>
              <a:t>homeostasis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cells of multicellular organisms become </a:t>
            </a:r>
            <a:r>
              <a:rPr lang="en-US" b="1" dirty="0" smtClean="0"/>
              <a:t>specialized</a:t>
            </a:r>
            <a:r>
              <a:rPr lang="en-US" dirty="0" smtClean="0"/>
              <a:t> for particular tasks and </a:t>
            </a:r>
            <a:r>
              <a:rPr lang="en-US" b="1" dirty="0" smtClean="0"/>
              <a:t>communicate</a:t>
            </a:r>
            <a:r>
              <a:rPr lang="en-US" dirty="0" smtClean="0"/>
              <a:t> with one another to maintain homeostasis.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From the Greek word </a:t>
            </a:r>
            <a:r>
              <a:rPr lang="en-US" i="1" dirty="0" err="1" smtClean="0"/>
              <a:t>Hómoios</a:t>
            </a:r>
            <a:r>
              <a:rPr lang="en-US" dirty="0" smtClean="0"/>
              <a:t> – similar, and the word </a:t>
            </a:r>
            <a:r>
              <a:rPr lang="en-GB" i="1" dirty="0" err="1" smtClean="0"/>
              <a:t>stásis</a:t>
            </a:r>
            <a:r>
              <a:rPr lang="en-GB" i="1" dirty="0" smtClean="0"/>
              <a:t> – </a:t>
            </a:r>
            <a:r>
              <a:rPr lang="en-GB" dirty="0" smtClean="0"/>
              <a:t>standing still, Homeostasis means the property of a system to </a:t>
            </a:r>
            <a:r>
              <a:rPr lang="en-GB" b="1" dirty="0" smtClean="0"/>
              <a:t>regulate its internal environment and remain stable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85184"/>
            <a:ext cx="300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105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Cells</vt:lpstr>
      <vt:lpstr>Diversity of Cellular Life, Homeostasis, and Cell Communication</vt:lpstr>
      <vt:lpstr>Life on Earth</vt:lpstr>
      <vt:lpstr>3 Domains and 6 Kingdoms of Life</vt:lpstr>
      <vt:lpstr>3 Domains</vt:lpstr>
      <vt:lpstr>6 Kingdoms of Life</vt:lpstr>
      <vt:lpstr>Characteristics of Organisms</vt:lpstr>
      <vt:lpstr>The Cell as an Organism</vt:lpstr>
      <vt:lpstr>Multicellular Life</vt:lpstr>
      <vt:lpstr>Homeostasis</vt:lpstr>
      <vt:lpstr>Feedback Loops</vt:lpstr>
      <vt:lpstr>Positive Feedback</vt:lpstr>
      <vt:lpstr>Cell Specialization</vt:lpstr>
      <vt:lpstr>Specialized Plant and Animal Cells</vt:lpstr>
      <vt:lpstr>Levels of organization</vt:lpstr>
      <vt:lpstr>Cellular Communication</vt:lpstr>
      <vt:lpstr>Cellular Junctions</vt:lpstr>
      <vt:lpstr>Types of Junction</vt:lpstr>
      <vt:lpstr>Types of Cell Communication</vt:lpstr>
      <vt:lpstr>Cell Communication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Andrew McLean</dc:creator>
  <cp:lastModifiedBy>Andrew McLean</cp:lastModifiedBy>
  <cp:revision>27</cp:revision>
  <cp:lastPrinted>2013-11-13T11:53:36Z</cp:lastPrinted>
  <dcterms:created xsi:type="dcterms:W3CDTF">2013-10-14T12:48:25Z</dcterms:created>
  <dcterms:modified xsi:type="dcterms:W3CDTF">2014-05-04T17:57:29Z</dcterms:modified>
</cp:coreProperties>
</file>