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1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E34D1-E012-47AD-9F24-EB60FEE91A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48D63-99C3-4861-B0EF-E35E042AD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5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15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5356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553569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3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39113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4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78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4056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6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1887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9385" y="1600200"/>
            <a:ext cx="3741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7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4259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3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4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0CB59-6562-054A-930E-F624DEA85897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12B9-BDCB-BA42-BD91-EDA2F4F9661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94960" y="0"/>
            <a:ext cx="1151547" cy="15099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999974" y="5159881"/>
            <a:ext cx="1146533" cy="14286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999974" y="1771546"/>
            <a:ext cx="1149040" cy="1612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999974" y="3659016"/>
            <a:ext cx="1149040" cy="126179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99974" y="1509936"/>
            <a:ext cx="11440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Mendel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994960" y="3397406"/>
            <a:ext cx="1154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Watson</a:t>
            </a:r>
            <a:endParaRPr lang="en-US" sz="11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999974" y="4898271"/>
            <a:ext cx="115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Crick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999974" y="6588519"/>
            <a:ext cx="1152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Franklin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9950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Genetics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of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Mendel studied 7 different traits in pea plants.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crossed plants with each of the 7 different characteristics and studied their offspring.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resulting offspring from parent with different traits are known as </a:t>
            </a:r>
            <a:r>
              <a:rPr lang="en-US" b="1" dirty="0" smtClean="0"/>
              <a:t>hybrids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Fertilization</a:t>
            </a:r>
            <a:endParaRPr lang="en-US" dirty="0"/>
          </a:p>
        </p:txBody>
      </p:sp>
      <p:pic>
        <p:nvPicPr>
          <p:cNvPr id="1026" name="Picture 2" descr="http://www.biotechlearn.org.nz/var/biotechlearn/storage/images/themes/mendel_and_inheritance/images/cross_pollination_of_pea_plants/457240-1-eng-AU/cross_pollination_of_pea_plants_oversiz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56" y="1600200"/>
            <a:ext cx="679368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and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doing genetic crosses we call each original pair of plants the P or parental generation.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Their offspring are called the F</a:t>
            </a:r>
            <a:r>
              <a:rPr lang="en-US" baseline="-25000" dirty="0" smtClean="0"/>
              <a:t>1</a:t>
            </a:r>
            <a:r>
              <a:rPr lang="en-US" dirty="0" smtClean="0"/>
              <a:t> or first filial generation (</a:t>
            </a:r>
            <a:r>
              <a:rPr lang="en-US" i="1" dirty="0" err="1" smtClean="0"/>
              <a:t>filius</a:t>
            </a:r>
            <a:r>
              <a:rPr lang="en-US" dirty="0" smtClean="0"/>
              <a:t> and </a:t>
            </a:r>
            <a:r>
              <a:rPr lang="en-US" i="1" dirty="0" err="1" smtClean="0"/>
              <a:t>fila</a:t>
            </a:r>
            <a:r>
              <a:rPr lang="en-US" dirty="0" smtClean="0"/>
              <a:t> are Latin for son and daughter).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Mendel’s surprise all of his hybrid plants had the characteristics of only one of the parents.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concluded that: </a:t>
            </a:r>
            <a:r>
              <a:rPr lang="en-US" b="1" dirty="0" smtClean="0"/>
              <a:t>An individuals characteristics are determined by factors that are passed from one parental generation to the next.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55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and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9377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Today scientists term the factors that are passed from one parent to offspring </a:t>
            </a:r>
            <a:r>
              <a:rPr lang="en-US" b="1" dirty="0" smtClean="0"/>
              <a:t>genes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Each of the traits that Mendel studied was controlled by one gene that occurred in two contrasting varieties.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These variations produced different expressions or forms of each trait.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For example the gene for plant height occurred in two forms. One produced tall plants and the other produced short plants. The different forms of each gene are called </a:t>
            </a:r>
            <a:r>
              <a:rPr lang="en-US" b="1" dirty="0" smtClean="0"/>
              <a:t>alleles</a:t>
            </a:r>
            <a:r>
              <a:rPr lang="en-US" dirty="0" smtClean="0"/>
              <a:t> (</a:t>
            </a:r>
            <a:r>
              <a:rPr lang="en-US" i="1" dirty="0" smtClean="0"/>
              <a:t>uh LEELZ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and Recessive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50657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Mendel’s second conclusion was the </a:t>
            </a:r>
            <a:r>
              <a:rPr lang="en-US" sz="3400" b="1" dirty="0" smtClean="0"/>
              <a:t>principle of dominance</a:t>
            </a:r>
            <a:r>
              <a:rPr lang="en-US" sz="3400" dirty="0" smtClean="0"/>
              <a:t>.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3400" dirty="0" smtClean="0"/>
              <a:t>This principle states that some alleles are </a:t>
            </a:r>
            <a:r>
              <a:rPr lang="en-US" sz="3400" b="1" dirty="0" smtClean="0"/>
              <a:t>dominant</a:t>
            </a:r>
            <a:r>
              <a:rPr lang="en-US" sz="3400" dirty="0" smtClean="0"/>
              <a:t> and some are </a:t>
            </a:r>
            <a:r>
              <a:rPr lang="en-US" sz="3400" b="1" dirty="0" smtClean="0"/>
              <a:t>recessive</a:t>
            </a:r>
            <a:r>
              <a:rPr lang="en-US" sz="3400" dirty="0" smtClean="0"/>
              <a:t>.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3400" dirty="0" smtClean="0"/>
              <a:t>An organisms with at least one dominant allele for a particular form of a trait will exhibit that form of the trait.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3400" dirty="0" smtClean="0"/>
              <a:t>An organism with a recessive allele for a particular trait will not exhibit that trait if the dominant form is present.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400" dirty="0" smtClean="0"/>
              <a:t>In Mendel’s experiments the allele for tall plants was dominant to the allele for short plants and the allele for yellow seeds was dominant over the recessive allele for green seeds.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132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Mendel didn’t stop after the F</a:t>
            </a:r>
            <a:r>
              <a:rPr lang="en-US" baseline="-25000" dirty="0" smtClean="0"/>
              <a:t>1</a:t>
            </a:r>
            <a:r>
              <a:rPr lang="en-US" dirty="0" smtClean="0"/>
              <a:t> generation. He wanted to know if the recessive alleles were still present or had they simply disappeared.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answer this he allowed the F</a:t>
            </a:r>
            <a:r>
              <a:rPr lang="en-US" baseline="-25000" dirty="0" smtClean="0"/>
              <a:t>1</a:t>
            </a:r>
            <a:r>
              <a:rPr lang="en-US" dirty="0" smtClean="0"/>
              <a:t> generation to self-pollinate. Effectively crossing the F</a:t>
            </a:r>
            <a:r>
              <a:rPr lang="en-US" baseline="-25000" dirty="0" smtClean="0"/>
              <a:t>1</a:t>
            </a:r>
            <a:r>
              <a:rPr lang="en-US" dirty="0" smtClean="0"/>
              <a:t> with itself.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next generation are known as the F</a:t>
            </a:r>
            <a:r>
              <a:rPr lang="en-US" baseline="-25000" dirty="0" smtClean="0"/>
              <a:t>2</a:t>
            </a:r>
            <a:r>
              <a:rPr lang="en-US" dirty="0" smtClean="0"/>
              <a:t> generation (</a:t>
            </a:r>
            <a:r>
              <a:rPr lang="en-US" i="1" dirty="0" smtClean="0"/>
              <a:t>second filial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</a:t>
            </a:r>
            <a:r>
              <a:rPr lang="en-US" baseline="-25000" dirty="0" smtClean="0"/>
              <a:t>1</a:t>
            </a:r>
            <a:r>
              <a:rPr lang="en-US" dirty="0" smtClean="0"/>
              <a:t>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Mendel compared the F</a:t>
            </a:r>
            <a:r>
              <a:rPr lang="en-US" baseline="-25000" dirty="0" smtClean="0"/>
              <a:t>2</a:t>
            </a:r>
            <a:r>
              <a:rPr lang="en-US" dirty="0" smtClean="0"/>
              <a:t> plants he made a remarkable discovery.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traits controlled by recessive alleles had reappeared in the F</a:t>
            </a:r>
            <a:r>
              <a:rPr lang="en-US" baseline="-25000" dirty="0" smtClean="0"/>
              <a:t>2</a:t>
            </a:r>
            <a:r>
              <a:rPr lang="en-US" dirty="0" smtClean="0"/>
              <a:t> generation.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Roughly ¼ of the F</a:t>
            </a:r>
            <a:r>
              <a:rPr lang="en-US" baseline="-25000" dirty="0" smtClean="0"/>
              <a:t>2</a:t>
            </a:r>
            <a:r>
              <a:rPr lang="en-US" dirty="0" smtClean="0"/>
              <a:t> plants showed traits controlled by recessive alleles.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did the recessive alleles disappear in the F</a:t>
            </a:r>
            <a:r>
              <a:rPr lang="en-US" baseline="-25000" dirty="0" smtClean="0"/>
              <a:t>1</a:t>
            </a:r>
            <a:r>
              <a:rPr lang="en-US" dirty="0" smtClean="0"/>
              <a:t> generation only to reappear in the F</a:t>
            </a:r>
            <a:r>
              <a:rPr lang="en-US" baseline="-25000" dirty="0" smtClean="0"/>
              <a:t>2 </a:t>
            </a:r>
            <a:r>
              <a:rPr lang="en-US" dirty="0" smtClean="0"/>
              <a:t>generation?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F</a:t>
            </a:r>
            <a:r>
              <a:rPr lang="en-US" baseline="-25000" dirty="0" smtClean="0"/>
              <a:t>1</a:t>
            </a:r>
            <a:r>
              <a:rPr lang="en-US" dirty="0" smtClean="0"/>
              <a:t>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Mendel assumed that the dominant alleles masked the recessive alleles.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answering the question as to why the recessive alleles reappeared in the F</a:t>
            </a:r>
            <a:r>
              <a:rPr lang="en-US" baseline="-25000" dirty="0" smtClean="0"/>
              <a:t>2</a:t>
            </a:r>
            <a:r>
              <a:rPr lang="en-US" dirty="0" smtClean="0"/>
              <a:t> generation, Mendel suggested that the dominant and recessive alleles must have </a:t>
            </a:r>
            <a:r>
              <a:rPr lang="en-US" b="1" dirty="0" smtClean="0"/>
              <a:t>segregated</a:t>
            </a:r>
            <a:r>
              <a:rPr lang="en-US" dirty="0" smtClean="0"/>
              <a:t> during the formation of sex cells.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Sex cells (sperm and eggs) are known as </a:t>
            </a:r>
            <a:r>
              <a:rPr lang="en-US" b="1" dirty="0" smtClean="0"/>
              <a:t>gametes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Formation of Gametes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</a:t>
            </a:r>
            <a:r>
              <a:rPr lang="en-US" baseline="-25000" dirty="0" smtClean="0"/>
              <a:t>1</a:t>
            </a:r>
            <a:r>
              <a:rPr lang="en-US" dirty="0" smtClean="0"/>
              <a:t> plants would have inherited the allele for tallness from one parent and the allele for shortness from the other.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Because the allele for tallness is dominant over the allele for shortness all of the F</a:t>
            </a:r>
            <a:r>
              <a:rPr lang="en-US" baseline="-25000" dirty="0" smtClean="0"/>
              <a:t>1 </a:t>
            </a:r>
            <a:r>
              <a:rPr lang="en-US" dirty="0" smtClean="0"/>
              <a:t>generation would have been tall.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During the formation of gametes the alleles for each gene segregate from each other so that each gamete carries only one type of allele for each gene.</a:t>
            </a:r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dirty="0" smtClean="0"/>
              <a:t>Thus each plant would produce two types of gamete; those with the tall allele and those with the short allele.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</a:t>
            </a:r>
            <a:endParaRPr lang="en-US" dirty="0"/>
          </a:p>
        </p:txBody>
      </p:sp>
      <p:pic>
        <p:nvPicPr>
          <p:cNvPr id="3074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887" y="1220201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944" y="1583332"/>
            <a:ext cx="360695" cy="55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7778" y="2385955"/>
            <a:ext cx="45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4944" y="2306968"/>
            <a:ext cx="38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7934" y="3059772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63674" y="3056041"/>
            <a:ext cx="2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89750" y="3015679"/>
            <a:ext cx="33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7246" y="3063344"/>
            <a:ext cx="33832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2"/>
            <a:endCxn id="6" idx="0"/>
          </p:cNvCxnSpPr>
          <p:nvPr/>
        </p:nvCxnSpPr>
        <p:spPr>
          <a:xfrm>
            <a:off x="2405889" y="2755287"/>
            <a:ext cx="679205" cy="304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7" idx="0"/>
          </p:cNvCxnSpPr>
          <p:nvPr/>
        </p:nvCxnSpPr>
        <p:spPr>
          <a:xfrm flipH="1">
            <a:off x="1787118" y="2755287"/>
            <a:ext cx="618771" cy="3007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8" idx="0"/>
          </p:cNvCxnSpPr>
          <p:nvPr/>
        </p:nvCxnSpPr>
        <p:spPr>
          <a:xfrm flipH="1">
            <a:off x="4958914" y="2676300"/>
            <a:ext cx="819070" cy="339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2"/>
            <a:endCxn id="9" idx="0"/>
          </p:cNvCxnSpPr>
          <p:nvPr/>
        </p:nvCxnSpPr>
        <p:spPr>
          <a:xfrm>
            <a:off x="5777984" y="2676300"/>
            <a:ext cx="748426" cy="3870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5" name="TextBox 3074"/>
          <p:cNvSpPr txBox="1"/>
          <p:nvPr/>
        </p:nvSpPr>
        <p:spPr>
          <a:xfrm>
            <a:off x="1617394" y="3557200"/>
            <a:ext cx="47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30876" y="3552253"/>
            <a:ext cx="47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36481" y="3569677"/>
            <a:ext cx="47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340004" y="3572461"/>
            <a:ext cx="47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Tt</a:t>
            </a:r>
            <a:endParaRPr lang="en-US" dirty="0"/>
          </a:p>
        </p:txBody>
      </p:sp>
      <p:sp>
        <p:nvSpPr>
          <p:cNvPr id="3077" name="TextBox 3076"/>
          <p:cNvSpPr txBox="1"/>
          <p:nvPr/>
        </p:nvSpPr>
        <p:spPr>
          <a:xfrm>
            <a:off x="2075948" y="4006189"/>
            <a:ext cx="32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55004" y="3921585"/>
            <a:ext cx="32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078" name="TextBox 3077"/>
          <p:cNvSpPr txBox="1"/>
          <p:nvPr/>
        </p:nvSpPr>
        <p:spPr>
          <a:xfrm>
            <a:off x="2498306" y="4011056"/>
            <a:ext cx="348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870650" y="3939009"/>
            <a:ext cx="348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082" name="TextBox 3081"/>
          <p:cNvSpPr txBox="1"/>
          <p:nvPr/>
        </p:nvSpPr>
        <p:spPr>
          <a:xfrm>
            <a:off x="6518882" y="5689355"/>
            <a:ext cx="34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cxnSp>
        <p:nvCxnSpPr>
          <p:cNvPr id="3100" name="Straight Arrow Connector 3099"/>
          <p:cNvCxnSpPr>
            <a:stCxn id="3077" idx="2"/>
          </p:cNvCxnSpPr>
          <p:nvPr/>
        </p:nvCxnSpPr>
        <p:spPr>
          <a:xfrm flipH="1">
            <a:off x="1663674" y="4375521"/>
            <a:ext cx="577244" cy="13120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3" idx="2"/>
            <a:endCxn id="43" idx="2"/>
          </p:cNvCxnSpPr>
          <p:nvPr/>
        </p:nvCxnSpPr>
        <p:spPr>
          <a:xfrm>
            <a:off x="6044853" y="430834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8" name="Straight Arrow Connector 3107"/>
          <p:cNvCxnSpPr>
            <a:stCxn id="41" idx="2"/>
          </p:cNvCxnSpPr>
          <p:nvPr/>
        </p:nvCxnSpPr>
        <p:spPr>
          <a:xfrm flipH="1">
            <a:off x="1663674" y="4290917"/>
            <a:ext cx="3756300" cy="13966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0" name="Straight Arrow Connector 3109"/>
          <p:cNvCxnSpPr>
            <a:stCxn id="3077" idx="2"/>
          </p:cNvCxnSpPr>
          <p:nvPr/>
        </p:nvCxnSpPr>
        <p:spPr>
          <a:xfrm>
            <a:off x="2240918" y="4375521"/>
            <a:ext cx="844176" cy="12937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2" name="Straight Arrow Connector 3111"/>
          <p:cNvCxnSpPr>
            <a:stCxn id="43" idx="2"/>
          </p:cNvCxnSpPr>
          <p:nvPr/>
        </p:nvCxnSpPr>
        <p:spPr>
          <a:xfrm flipH="1">
            <a:off x="3085094" y="4308341"/>
            <a:ext cx="2959759" cy="13609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6" name="Straight Arrow Connector 3115"/>
          <p:cNvCxnSpPr>
            <a:stCxn id="41" idx="2"/>
          </p:cNvCxnSpPr>
          <p:nvPr/>
        </p:nvCxnSpPr>
        <p:spPr>
          <a:xfrm flipH="1">
            <a:off x="5066372" y="4290917"/>
            <a:ext cx="353602" cy="1398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8" name="Straight Arrow Connector 3117"/>
          <p:cNvCxnSpPr>
            <a:stCxn id="3078" idx="2"/>
          </p:cNvCxnSpPr>
          <p:nvPr/>
        </p:nvCxnSpPr>
        <p:spPr>
          <a:xfrm>
            <a:off x="2672509" y="4380388"/>
            <a:ext cx="2393863" cy="13089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0" name="Straight Arrow Connector 3119"/>
          <p:cNvCxnSpPr>
            <a:stCxn id="43" idx="2"/>
            <a:endCxn id="3082" idx="0"/>
          </p:cNvCxnSpPr>
          <p:nvPr/>
        </p:nvCxnSpPr>
        <p:spPr>
          <a:xfrm>
            <a:off x="6044853" y="4308341"/>
            <a:ext cx="644985" cy="13810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2" name="Straight Arrow Connector 3121"/>
          <p:cNvCxnSpPr>
            <a:stCxn id="3078" idx="2"/>
            <a:endCxn id="3082" idx="0"/>
          </p:cNvCxnSpPr>
          <p:nvPr/>
        </p:nvCxnSpPr>
        <p:spPr>
          <a:xfrm>
            <a:off x="2672509" y="4380388"/>
            <a:ext cx="4017329" cy="13089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8" name="TextBox 3127"/>
          <p:cNvSpPr txBox="1"/>
          <p:nvPr/>
        </p:nvSpPr>
        <p:spPr>
          <a:xfrm>
            <a:off x="1321308" y="5764292"/>
            <a:ext cx="46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29" name="TextBox 3128"/>
          <p:cNvSpPr txBox="1"/>
          <p:nvPr/>
        </p:nvSpPr>
        <p:spPr>
          <a:xfrm>
            <a:off x="1489609" y="5764292"/>
            <a:ext cx="71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30" name="TextBox 3129"/>
          <p:cNvSpPr txBox="1"/>
          <p:nvPr/>
        </p:nvSpPr>
        <p:spPr>
          <a:xfrm>
            <a:off x="2810380" y="5736460"/>
            <a:ext cx="308752" cy="37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31" name="TextBox 3130"/>
          <p:cNvSpPr txBox="1"/>
          <p:nvPr/>
        </p:nvSpPr>
        <p:spPr>
          <a:xfrm>
            <a:off x="3022716" y="5732352"/>
            <a:ext cx="47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32" name="TextBox 3131"/>
          <p:cNvSpPr txBox="1"/>
          <p:nvPr/>
        </p:nvSpPr>
        <p:spPr>
          <a:xfrm>
            <a:off x="4844217" y="5741327"/>
            <a:ext cx="390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33" name="TextBox 3132"/>
          <p:cNvSpPr txBox="1"/>
          <p:nvPr/>
        </p:nvSpPr>
        <p:spPr>
          <a:xfrm>
            <a:off x="5068024" y="5732352"/>
            <a:ext cx="373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34" name="TextBox 3133"/>
          <p:cNvSpPr txBox="1"/>
          <p:nvPr/>
        </p:nvSpPr>
        <p:spPr>
          <a:xfrm>
            <a:off x="6427820" y="5764292"/>
            <a:ext cx="43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135" name="TextBox 3134"/>
          <p:cNvSpPr txBox="1"/>
          <p:nvPr/>
        </p:nvSpPr>
        <p:spPr>
          <a:xfrm>
            <a:off x="6635157" y="5764292"/>
            <a:ext cx="49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pic>
        <p:nvPicPr>
          <p:cNvPr id="128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56" y="3076274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813" y="3085581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662" y="3076274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760" y="3063344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9" y="5704992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607" y="5704992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65" y="5736460"/>
            <a:ext cx="415112" cy="10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4" descr="http://www.tomato-cages.com/images/snow-peas-plant-sup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010" y="6196015"/>
            <a:ext cx="360695" cy="55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21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3075" grpId="0"/>
      <p:bldP spid="37" grpId="0"/>
      <p:bldP spid="38" grpId="0"/>
      <p:bldP spid="39" grpId="0"/>
      <p:bldP spid="3077" grpId="0"/>
      <p:bldP spid="41" grpId="0"/>
      <p:bldP spid="3078" grpId="0"/>
      <p:bldP spid="43" grpId="0"/>
      <p:bldP spid="3128" grpId="0"/>
      <p:bldP spid="3129" grpId="0"/>
      <p:bldP spid="3130" grpId="0"/>
      <p:bldP spid="3131" grpId="0"/>
      <p:bldP spid="3132" grpId="0"/>
      <p:bldP spid="3133" grpId="0"/>
      <p:bldP spid="3134" grpId="0"/>
      <p:bldP spid="3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 and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Most of us are familiar with the concept of </a:t>
            </a:r>
            <a:r>
              <a:rPr lang="en-US" b="1" dirty="0" smtClean="0"/>
              <a:t>inheritance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dirty="0" smtClean="0"/>
              <a:t>People will often write a will dictating where or to whom their money or property will be left.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dirty="0" smtClean="0"/>
              <a:t>However we have all inherited our physical </a:t>
            </a:r>
            <a:r>
              <a:rPr lang="en-US" b="1" dirty="0" smtClean="0"/>
              <a:t>characteristics</a:t>
            </a:r>
            <a:r>
              <a:rPr lang="en-US" dirty="0" smtClean="0"/>
              <a:t> and behaviors from our parents.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b="1" dirty="0" smtClean="0"/>
              <a:t>genes</a:t>
            </a:r>
            <a:r>
              <a:rPr lang="en-US" dirty="0" smtClean="0"/>
              <a:t> determine whether we are short or tall blue eyed or brown.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The delivery of characteristics from parents to offspring is known as </a:t>
            </a:r>
            <a:r>
              <a:rPr lang="en-US" b="1" dirty="0" smtClean="0"/>
              <a:t>heredity</a:t>
            </a:r>
            <a:r>
              <a:rPr lang="en-US" dirty="0" smtClean="0"/>
              <a:t> and the scientific study of heredity is known as </a:t>
            </a:r>
            <a:r>
              <a:rPr lang="en-US" b="1" dirty="0" smtClean="0"/>
              <a:t>genetics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Pea Plant Crosses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9" y="1600199"/>
            <a:ext cx="7658101" cy="3901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15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theory of inheritance must explain the following;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arise from pre-existing things.</a:t>
            </a:r>
          </a:p>
          <a:p>
            <a:r>
              <a:rPr lang="en-US" dirty="0" smtClean="0"/>
              <a:t>Offspring of 2 parents usually resemble the parents</a:t>
            </a:r>
          </a:p>
          <a:p>
            <a:r>
              <a:rPr lang="en-US" dirty="0" smtClean="0"/>
              <a:t>Many traits in the offspring are not exactly like those of either parent.</a:t>
            </a:r>
          </a:p>
          <a:p>
            <a:r>
              <a:rPr lang="en-US" dirty="0" err="1" smtClean="0"/>
              <a:t>Herdity</a:t>
            </a:r>
            <a:r>
              <a:rPr lang="en-US" dirty="0" smtClean="0"/>
              <a:t> – passing on of characteristics from parents to offspring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of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modern study of genetics was founded by an Austrian monk named </a:t>
            </a:r>
            <a:r>
              <a:rPr lang="en-US" dirty="0" err="1" smtClean="0"/>
              <a:t>Gregor</a:t>
            </a:r>
            <a:r>
              <a:rPr lang="en-US" dirty="0" smtClean="0"/>
              <a:t> Mendel in 1822.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becoming a monk Mendel spend several years at the University of Vienna and then the next 14 years teaching at a monastery high school.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addition Mendel was placed in charge of the monastery garden. It was in this simple monastery garden that Mendel changed biology forever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of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Mendel carried out a series of experiments on </a:t>
            </a:r>
            <a:r>
              <a:rPr lang="en-US" b="1" dirty="0" smtClean="0"/>
              <a:t>pea plants </a:t>
            </a:r>
            <a:r>
              <a:rPr lang="en-US" dirty="0" smtClean="0"/>
              <a:t>that taught as a lot about the way genetic information is passed from one generation to the next.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Pea plants are simple organisms that scientists term a “</a:t>
            </a:r>
            <a:r>
              <a:rPr lang="en-US" b="1" dirty="0" smtClean="0"/>
              <a:t>model system</a:t>
            </a:r>
            <a:r>
              <a:rPr lang="en-US" dirty="0" smtClean="0"/>
              <a:t>”. That is they are convenient to study and suggest to us ways that other organisms (including humans) may behave.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experiments carried out by Mendel would have taken 100s of years to perform on larger organisms such as mammals.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Mendel knew that the male part of each flower makes </a:t>
            </a:r>
            <a:r>
              <a:rPr lang="en-US" b="1" dirty="0" smtClean="0"/>
              <a:t>pollen</a:t>
            </a:r>
            <a:r>
              <a:rPr lang="en-US" dirty="0" smtClean="0"/>
              <a:t> which contains the male reproductive cells or </a:t>
            </a:r>
            <a:r>
              <a:rPr lang="en-US" b="1" dirty="0" smtClean="0"/>
              <a:t>gametes</a:t>
            </a:r>
            <a:r>
              <a:rPr lang="en-US" dirty="0" smtClean="0"/>
              <a:t> (sperm).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The female portion of each plant produces the reproductive cells called </a:t>
            </a:r>
            <a:r>
              <a:rPr lang="en-US" b="1" dirty="0" smtClean="0"/>
              <a:t>eggs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During sexual reproduction the male and female cells combine in a process known as </a:t>
            </a:r>
            <a:r>
              <a:rPr lang="en-US" b="1" dirty="0" smtClean="0"/>
              <a:t>fertilization</a:t>
            </a:r>
            <a:r>
              <a:rPr lang="en-US" dirty="0" smtClean="0"/>
              <a:t>, producing a new cell called a </a:t>
            </a:r>
            <a:r>
              <a:rPr lang="en-US" b="1" dirty="0" smtClean="0"/>
              <a:t>zygote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The cell then develops into an </a:t>
            </a:r>
            <a:r>
              <a:rPr lang="en-US" b="1" dirty="0" smtClean="0"/>
              <a:t>embryo</a:t>
            </a:r>
            <a:r>
              <a:rPr lang="en-US" dirty="0" smtClean="0"/>
              <a:t> encased within a seed.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Anatomy</a:t>
            </a:r>
            <a:endParaRPr lang="en-US" dirty="0"/>
          </a:p>
        </p:txBody>
      </p:sp>
      <p:pic>
        <p:nvPicPr>
          <p:cNvPr id="2050" name="Picture 2" descr="http://science7jones.weebly.com/uploads/1/4/2/3/14238929/312538078_orig.jpeg?2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1673960"/>
            <a:ext cx="6854798" cy="432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of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Pea plants are normally </a:t>
            </a:r>
            <a:r>
              <a:rPr lang="en-US" b="1" dirty="0" smtClean="0"/>
              <a:t>self pollinating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This means that a plant joins its own sperm and egg cells together to make an offspring. It has a single parent.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Mendel’s garden had stocks of several “</a:t>
            </a:r>
            <a:r>
              <a:rPr lang="en-US" b="1" dirty="0" smtClean="0"/>
              <a:t>true breeding</a:t>
            </a:r>
            <a:r>
              <a:rPr lang="en-US" dirty="0" smtClean="0"/>
              <a:t>” pea plants. These plants would produce offspring identical to themselves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traits</a:t>
            </a:r>
            <a:r>
              <a:rPr lang="en-US" dirty="0" smtClean="0"/>
              <a:t> of each successive generation would be the same. A trait is a specific characteristic such as seed color or plant height.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dirty="0" smtClean="0"/>
              <a:t>Mendel’s stocks varied from each other. For example one stock produced only tall plants another produced only short plants. One line produced only green seeds another produced only yellow seeds.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of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To find out how these traits were determined Mendel decided to “cross” his stocks of pea plants.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That is he decided to make one plant type reproduce with another plant type.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He did this by cutting the pollen bearing part of the flower off and dusting the female part with pollen from a different plant type.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This process is known as “</a:t>
            </a:r>
            <a:r>
              <a:rPr lang="en-US" b="1" dirty="0" smtClean="0"/>
              <a:t>cross pollination</a:t>
            </a:r>
            <a:r>
              <a:rPr lang="en-US" dirty="0" smtClean="0"/>
              <a:t>” and produces a plant that has two parents.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This process allowed Mendel to produce plants that had traits different from their parents.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1205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Introduction to Genetics</vt:lpstr>
      <vt:lpstr>Heredity and Genetics</vt:lpstr>
      <vt:lpstr>A theory of inheritance must explain the following;</vt:lpstr>
      <vt:lpstr>The Work of Gregor Mendel</vt:lpstr>
      <vt:lpstr>The Work of Gregor Mendel</vt:lpstr>
      <vt:lpstr>The Role of Fertilization</vt:lpstr>
      <vt:lpstr>Plant Anatomy</vt:lpstr>
      <vt:lpstr>The Work of Gregor Mendel</vt:lpstr>
      <vt:lpstr>The Work of Gregor Mendel</vt:lpstr>
      <vt:lpstr>The Work of Gregor Mendel</vt:lpstr>
      <vt:lpstr>Cross Fertilization</vt:lpstr>
      <vt:lpstr>Genes and Alleles</vt:lpstr>
      <vt:lpstr>Genes and Alleles</vt:lpstr>
      <vt:lpstr>Dominant and Recessive Traits</vt:lpstr>
      <vt:lpstr>Segregation</vt:lpstr>
      <vt:lpstr>The F1 Cross</vt:lpstr>
      <vt:lpstr>Exploring the F1 Cross</vt:lpstr>
      <vt:lpstr>The Formation of Gametes</vt:lpstr>
      <vt:lpstr>Segregation</vt:lpstr>
      <vt:lpstr>Mendel’s Pea Plant Crosses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McLean</dc:creator>
  <cp:lastModifiedBy>Andrew McLean</cp:lastModifiedBy>
  <cp:revision>29</cp:revision>
  <cp:lastPrinted>2014-02-10T11:40:46Z</cp:lastPrinted>
  <dcterms:created xsi:type="dcterms:W3CDTF">2013-12-19T19:27:11Z</dcterms:created>
  <dcterms:modified xsi:type="dcterms:W3CDTF">2014-02-10T14:43:09Z</dcterms:modified>
</cp:coreProperties>
</file>