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29"/>
  </p:handout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79" r:id="rId10"/>
    <p:sldId id="280" r:id="rId11"/>
    <p:sldId id="281" r:id="rId12"/>
    <p:sldId id="274" r:id="rId13"/>
    <p:sldId id="275" r:id="rId14"/>
    <p:sldId id="263" r:id="rId15"/>
    <p:sldId id="268" r:id="rId16"/>
    <p:sldId id="267" r:id="rId17"/>
    <p:sldId id="269" r:id="rId18"/>
    <p:sldId id="270" r:id="rId19"/>
    <p:sldId id="264" r:id="rId20"/>
    <p:sldId id="266" r:id="rId21"/>
    <p:sldId id="265" r:id="rId22"/>
    <p:sldId id="273" r:id="rId23"/>
    <p:sldId id="276" r:id="rId24"/>
    <p:sldId id="277" r:id="rId25"/>
    <p:sldId id="278" r:id="rId26"/>
    <p:sldId id="271" r:id="rId27"/>
    <p:sldId id="272" r:id="rId28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5" autoAdjust="0"/>
    <p:restoredTop sz="94726" autoAdjust="0"/>
  </p:normalViewPr>
  <p:slideViewPr>
    <p:cSldViewPr>
      <p:cViewPr varScale="1">
        <p:scale>
          <a:sx n="81" d="100"/>
          <a:sy n="81" d="100"/>
        </p:scale>
        <p:origin x="86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9F7CB-6516-4655-AD9D-BCFC43BBDE2E}" type="datetimeFigureOut">
              <a:rPr lang="en-GB" smtClean="0"/>
              <a:pPr/>
              <a:t>22/05/2014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ECAB3-F8B4-49CA-B21F-B6E1D30AB3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261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700808"/>
            <a:ext cx="7128792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37170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Biology	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Mr</a:t>
            </a:r>
            <a:r>
              <a:rPr lang="en-US" dirty="0" smtClean="0"/>
              <a:t> McLean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158E-6E0B-4751-8AFE-15D24D6E5D3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28" name="AutoShape 4" descr="https://encrypted-tbn0.gstatic.com/images?q=tbn:ANd9GcSnimPViMKRv_IQsZlj5QkDwjoT1qv18jbwYgz257M1fNb1GPOz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https://encrypted-tbn0.gstatic.com/images?q=tbn:ANd9GcSnimPViMKRv_IQsZlj5QkDwjoT1qv18jbwYgz257M1fNb1GPOz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BCB5-7FA0-4902-AEF7-6285F92FB55D}" type="datetimeFigureOut">
              <a:rPr lang="en-GB" smtClean="0"/>
              <a:pPr/>
              <a:t>22/05/2014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158E-6E0B-4751-8AFE-15D24D6E5D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BCB5-7FA0-4902-AEF7-6285F92FB55D}" type="datetimeFigureOut">
              <a:rPr lang="en-GB" smtClean="0"/>
              <a:pPr/>
              <a:t>22/05/2014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158E-6E0B-4751-8AFE-15D24D6E5D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BCB5-7FA0-4902-AEF7-6285F92FB55D}" type="datetimeFigureOut">
              <a:rPr lang="en-GB" smtClean="0"/>
              <a:pPr/>
              <a:t>22/05/2014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158E-6E0B-4751-8AFE-15D24D6E5D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6774-F8C2-4385-BFB5-02EBA8708A13}" type="datetimeFigureOut">
              <a:rPr lang="en-GB" smtClean="0"/>
              <a:pPr/>
              <a:t>22/05/2014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3B06-E906-4437-A567-3C4A1F2C6B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6774-F8C2-4385-BFB5-02EBA8708A13}" type="datetimeFigureOut">
              <a:rPr lang="en-GB" smtClean="0"/>
              <a:pPr/>
              <a:t>22/05/2014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3B06-E906-4437-A567-3C4A1F2C6B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6774-F8C2-4385-BFB5-02EBA8708A13}" type="datetimeFigureOut">
              <a:rPr lang="en-GB" smtClean="0"/>
              <a:pPr/>
              <a:t>22/05/2014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3B06-E906-4437-A567-3C4A1F2C6B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6774-F8C2-4385-BFB5-02EBA8708A13}" type="datetimeFigureOut">
              <a:rPr lang="en-GB" smtClean="0"/>
              <a:pPr/>
              <a:t>22/05/2014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3B06-E906-4437-A567-3C4A1F2C6B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6774-F8C2-4385-BFB5-02EBA8708A13}" type="datetimeFigureOut">
              <a:rPr lang="en-GB" smtClean="0"/>
              <a:pPr/>
              <a:t>22/05/2014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3B06-E906-4437-A567-3C4A1F2C6B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6774-F8C2-4385-BFB5-02EBA8708A13}" type="datetimeFigureOut">
              <a:rPr lang="en-GB" smtClean="0"/>
              <a:pPr/>
              <a:t>22/05/2014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3B06-E906-4437-A567-3C4A1F2C6B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6774-F8C2-4385-BFB5-02EBA8708A13}" type="datetimeFigureOut">
              <a:rPr lang="en-GB" smtClean="0"/>
              <a:pPr/>
              <a:t>22/05/2014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3B06-E906-4437-A567-3C4A1F2C6B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28800"/>
            <a:ext cx="7200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BCB5-7FA0-4902-AEF7-6285F92FB55D}" type="datetimeFigureOut">
              <a:rPr lang="en-GB" smtClean="0"/>
              <a:pPr/>
              <a:t>22/05/2014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158E-6E0B-4751-8AFE-15D24D6E5D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6774-F8C2-4385-BFB5-02EBA8708A13}" type="datetimeFigureOut">
              <a:rPr lang="en-GB" smtClean="0"/>
              <a:pPr/>
              <a:t>22/05/2014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3B06-E906-4437-A567-3C4A1F2C6B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6774-F8C2-4385-BFB5-02EBA8708A13}" type="datetimeFigureOut">
              <a:rPr lang="en-GB" smtClean="0"/>
              <a:pPr/>
              <a:t>22/05/2014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3B06-E906-4437-A567-3C4A1F2C6B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6774-F8C2-4385-BFB5-02EBA8708A13}" type="datetimeFigureOut">
              <a:rPr lang="en-GB" smtClean="0"/>
              <a:pPr/>
              <a:t>22/05/2014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3B06-E906-4437-A567-3C4A1F2C6B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6774-F8C2-4385-BFB5-02EBA8708A13}" type="datetimeFigureOut">
              <a:rPr lang="en-GB" smtClean="0"/>
              <a:pPr/>
              <a:t>22/05/2014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3B06-E906-4437-A567-3C4A1F2C6B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437112"/>
            <a:ext cx="741682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672" y="2852936"/>
            <a:ext cx="741682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BCB5-7FA0-4902-AEF7-6285F92FB55D}" type="datetimeFigureOut">
              <a:rPr lang="en-GB" smtClean="0"/>
              <a:pPr/>
              <a:t>22/05/2014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158E-6E0B-4751-8AFE-15D24D6E5D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1680" y="1600200"/>
            <a:ext cx="31683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8064" y="1600200"/>
            <a:ext cx="35387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BCB5-7FA0-4902-AEF7-6285F92FB55D}" type="datetimeFigureOut">
              <a:rPr lang="en-GB" smtClean="0"/>
              <a:pPr/>
              <a:t>22/05/2014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158E-6E0B-4751-8AFE-15D24D6E5D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1680" y="1535113"/>
            <a:ext cx="31683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91680" y="2204864"/>
            <a:ext cx="316574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4048" y="155679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04048" y="2174875"/>
            <a:ext cx="36827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BCB5-7FA0-4902-AEF7-6285F92FB55D}" type="datetimeFigureOut">
              <a:rPr lang="en-GB" smtClean="0"/>
              <a:pPr/>
              <a:t>22/05/2014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158E-6E0B-4751-8AFE-15D24D6E5D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BCB5-7FA0-4902-AEF7-6285F92FB55D}" type="datetimeFigureOut">
              <a:rPr lang="en-GB" smtClean="0"/>
              <a:pPr/>
              <a:t>22/05/2014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158E-6E0B-4751-8AFE-15D24D6E5D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BCB5-7FA0-4902-AEF7-6285F92FB55D}" type="datetimeFigureOut">
              <a:rPr lang="en-GB" smtClean="0"/>
              <a:pPr/>
              <a:t>22/05/2014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158E-6E0B-4751-8AFE-15D24D6E5D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273050"/>
            <a:ext cx="432048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9672" y="141277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BCB5-7FA0-4902-AEF7-6285F92FB55D}" type="datetimeFigureOut">
              <a:rPr lang="en-GB" smtClean="0"/>
              <a:pPr/>
              <a:t>22/05/2014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158E-6E0B-4751-8AFE-15D24D6E5D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BCB5-7FA0-4902-AEF7-6285F92FB55D}" type="datetimeFigureOut">
              <a:rPr lang="en-GB" smtClean="0"/>
              <a:pPr/>
              <a:t>22/05/2014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158E-6E0B-4751-8AFE-15D24D6E5D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" y="0"/>
            <a:ext cx="1547663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56992"/>
            <a:ext cx="15476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628800"/>
            <a:ext cx="154766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" y="5085185"/>
            <a:ext cx="1547663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344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1680" y="1556792"/>
            <a:ext cx="73448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9BCB5-7FA0-4902-AEF7-6285F92FB55D}" type="datetimeFigureOut">
              <a:rPr lang="en-GB" smtClean="0"/>
              <a:pPr/>
              <a:t>22/05/2014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F158E-6E0B-4751-8AFE-15D24D6E5D3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56774-F8C2-4385-BFB5-02EBA8708A13}" type="datetimeFigureOut">
              <a:rPr lang="en-GB" smtClean="0"/>
              <a:pPr/>
              <a:t>22/05/2014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23B06-E906-4437-A567-3C4A1F2C6B9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130425"/>
            <a:ext cx="7272808" cy="1442591"/>
          </a:xfrm>
        </p:spPr>
        <p:txBody>
          <a:bodyPr/>
          <a:lstStyle/>
          <a:p>
            <a:r>
              <a:rPr lang="en-US" dirty="0" smtClean="0"/>
              <a:t>Cell Structure and Function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Toothbrush Bristle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98" y="1628775"/>
            <a:ext cx="3404529" cy="4525963"/>
          </a:xfrm>
        </p:spPr>
      </p:pic>
    </p:spTree>
    <p:extLst>
      <p:ext uri="{BB962C8B-B14F-4D97-AF65-F5344CB8AC3E}">
        <p14:creationId xmlns:p14="http://schemas.microsoft.com/office/powerpoint/2010/main" val="37889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Magnification of Microscopes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9690" y="1628775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Prefixes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91680" y="1268760"/>
          <a:ext cx="7200775" cy="5253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728192"/>
                <a:gridCol w="3816399"/>
              </a:tblGrid>
              <a:tr h="37084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Metric prefixes in everyday use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Text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Symbol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Factor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1 000 000 000 000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giga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1 000 000 000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mega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1 000 000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kilo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1 000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hecto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(none)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(none)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deci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milli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0.001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micro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0.000 001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nano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0.000 000 001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pico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0.000 000 000 001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/>
          <a:lstStyle/>
          <a:p>
            <a:r>
              <a:rPr lang="en-US" b="1" dirty="0" smtClean="0"/>
              <a:t>Types of Cell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of the Earth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2535907" cy="253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32040" y="1484784"/>
            <a:ext cx="3780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The Earth is about </a:t>
            </a:r>
            <a:r>
              <a:rPr lang="en-US" sz="2400" b="1" dirty="0" smtClean="0"/>
              <a:t>4.55 Billion years old</a:t>
            </a:r>
            <a:r>
              <a:rPr lang="en-US" sz="2400" dirty="0" smtClean="0"/>
              <a:t>. We know this as we have been able to date the age of the solar system through analysis of meteorites.  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4293096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This was an important discovery as it allowed enough evolutionary time (sometimes called </a:t>
            </a:r>
            <a:r>
              <a:rPr lang="en-US" sz="2400" b="1" dirty="0" smtClean="0"/>
              <a:t>deep time</a:t>
            </a:r>
            <a:r>
              <a:rPr lang="en-US" sz="2400" dirty="0" smtClean="0"/>
              <a:t>) for Darwin’s theory of evolution to make sense.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Phylogenic Tree of Life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196752"/>
            <a:ext cx="39243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44008" y="62373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LUCA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Cladograms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060848"/>
            <a:ext cx="4689301" cy="314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63688" y="5661248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Cladograms</a:t>
            </a:r>
            <a:r>
              <a:rPr lang="en-US" sz="2000" dirty="0" smtClean="0"/>
              <a:t> place species in a logical order based on their similarities and represent a hypothesis about their evolutionary relationships to one another.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Cell Types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6624736" cy="546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416824" cy="1143000"/>
          </a:xfrm>
        </p:spPr>
        <p:txBody>
          <a:bodyPr/>
          <a:lstStyle/>
          <a:p>
            <a:r>
              <a:rPr lang="en-US" b="1" dirty="0" smtClean="0"/>
              <a:t>Prokaryotes and Eukaryotes</a:t>
            </a:r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79712" y="2276872"/>
            <a:ext cx="2880320" cy="618083"/>
          </a:xfrm>
        </p:spPr>
        <p:txBody>
          <a:bodyPr/>
          <a:lstStyle/>
          <a:p>
            <a:pPr algn="ctr"/>
            <a:r>
              <a:rPr lang="en-US" dirty="0" smtClean="0"/>
              <a:t>Prokaryotes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16016" y="2276872"/>
            <a:ext cx="3250704" cy="618083"/>
          </a:xfrm>
        </p:spPr>
        <p:txBody>
          <a:bodyPr/>
          <a:lstStyle/>
          <a:p>
            <a:pPr algn="ctr"/>
            <a:r>
              <a:rPr lang="en-US" dirty="0" smtClean="0"/>
              <a:t>Eukaryotes</a:t>
            </a:r>
            <a:endParaRPr lang="en-GB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96952"/>
            <a:ext cx="2448272" cy="260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140968"/>
            <a:ext cx="3600400" cy="344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123728" y="1340768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cells are surrounded by a cell membrane (sometimes called a plasma membrane). There are two different types of cell and they vary in many ways.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0"/>
            <a:ext cx="3096344" cy="635670"/>
          </a:xfrm>
        </p:spPr>
        <p:txBody>
          <a:bodyPr/>
          <a:lstStyle/>
          <a:p>
            <a:pPr algn="ctr"/>
            <a:r>
              <a:rPr lang="en-US" sz="2800" dirty="0" smtClean="0"/>
              <a:t>Eukaryotes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9672" y="548680"/>
            <a:ext cx="3816424" cy="6165304"/>
          </a:xfrm>
        </p:spPr>
        <p:txBody>
          <a:bodyPr>
            <a:normAutofit fontScale="25000" lnSpcReduction="20000"/>
          </a:bodyPr>
          <a:lstStyle/>
          <a:p>
            <a:pPr>
              <a:buFont typeface="Arial" pitchFamily="34" charset="0"/>
              <a:buChar char="•"/>
            </a:pPr>
            <a:endParaRPr lang="en-US" sz="6400" dirty="0" smtClean="0"/>
          </a:p>
          <a:p>
            <a:pPr>
              <a:buFont typeface="Arial" pitchFamily="34" charset="0"/>
              <a:buChar char="•"/>
            </a:pPr>
            <a:r>
              <a:rPr lang="en-US" sz="7200" dirty="0" smtClean="0"/>
              <a:t> Usually bigger and more complex than prokaryotic cells</a:t>
            </a:r>
          </a:p>
          <a:p>
            <a:pPr>
              <a:buFont typeface="Arial" pitchFamily="34" charset="0"/>
              <a:buChar char="•"/>
            </a:pPr>
            <a:endParaRPr lang="en-US" sz="4800" dirty="0" smtClean="0"/>
          </a:p>
          <a:p>
            <a:pPr>
              <a:buFont typeface="Arial" pitchFamily="34" charset="0"/>
              <a:buChar char="•"/>
            </a:pPr>
            <a:r>
              <a:rPr lang="en-US" sz="7200" dirty="0" smtClean="0"/>
              <a:t> Contain many </a:t>
            </a:r>
            <a:r>
              <a:rPr lang="en-US" sz="7200" b="1" dirty="0" smtClean="0"/>
              <a:t>internal membranes</a:t>
            </a:r>
          </a:p>
          <a:p>
            <a:pPr>
              <a:buFont typeface="Arial" pitchFamily="34" charset="0"/>
              <a:buChar char="•"/>
            </a:pPr>
            <a:endParaRPr lang="en-US" sz="4800" dirty="0" smtClean="0"/>
          </a:p>
          <a:p>
            <a:pPr>
              <a:buFont typeface="Arial" pitchFamily="34" charset="0"/>
              <a:buChar char="•"/>
            </a:pPr>
            <a:r>
              <a:rPr lang="en-US" sz="6400" dirty="0" smtClean="0"/>
              <a:t> </a:t>
            </a:r>
            <a:r>
              <a:rPr lang="en-US" sz="7200" dirty="0" smtClean="0"/>
              <a:t>Many are highly specialized with diverse metabolisms (</a:t>
            </a:r>
            <a:r>
              <a:rPr lang="en-US" sz="7200" b="1" dirty="0" err="1" smtClean="0"/>
              <a:t>autotrophs</a:t>
            </a:r>
            <a:r>
              <a:rPr lang="en-US" sz="7200" dirty="0" smtClean="0"/>
              <a:t> – food producers)</a:t>
            </a:r>
            <a:endParaRPr lang="en-US" sz="6400" dirty="0" smtClean="0"/>
          </a:p>
          <a:p>
            <a:pPr>
              <a:buFont typeface="Arial" pitchFamily="34" charset="0"/>
              <a:buChar char="•"/>
            </a:pPr>
            <a:endParaRPr lang="en-US" sz="4800" dirty="0" smtClean="0"/>
          </a:p>
          <a:p>
            <a:pPr>
              <a:buFont typeface="Arial" pitchFamily="34" charset="0"/>
              <a:buChar char="•"/>
            </a:pPr>
            <a:r>
              <a:rPr lang="en-US" sz="7200" dirty="0" smtClean="0"/>
              <a:t> </a:t>
            </a:r>
            <a:r>
              <a:rPr lang="en-US" sz="7200" b="1" dirty="0" smtClean="0"/>
              <a:t>Nucleus</a:t>
            </a:r>
            <a:r>
              <a:rPr lang="en-US" sz="7200" dirty="0" smtClean="0"/>
              <a:t> separates the genetic material from the rest of the cell</a:t>
            </a:r>
          </a:p>
          <a:p>
            <a:pPr>
              <a:buFont typeface="Arial" pitchFamily="34" charset="0"/>
              <a:buChar char="•"/>
            </a:pPr>
            <a:endParaRPr lang="en-US" sz="4800" dirty="0" smtClean="0"/>
          </a:p>
          <a:p>
            <a:pPr>
              <a:buFont typeface="Arial" pitchFamily="34" charset="0"/>
              <a:buChar char="•"/>
            </a:pPr>
            <a:r>
              <a:rPr lang="en-US" sz="7200" dirty="0" smtClean="0"/>
              <a:t> Most eukaryotes contain many membrane bound </a:t>
            </a:r>
            <a:r>
              <a:rPr lang="en-US" sz="7200" b="1" dirty="0" smtClean="0"/>
              <a:t>organelles</a:t>
            </a:r>
          </a:p>
          <a:p>
            <a:pPr>
              <a:buFont typeface="Arial" pitchFamily="34" charset="0"/>
              <a:buChar char="•"/>
            </a:pPr>
            <a:endParaRPr lang="en-US" sz="4800" dirty="0" smtClean="0"/>
          </a:p>
          <a:p>
            <a:pPr>
              <a:buFont typeface="Arial" pitchFamily="34" charset="0"/>
              <a:buChar char="•"/>
            </a:pPr>
            <a:r>
              <a:rPr lang="en-US" sz="6400" dirty="0" smtClean="0"/>
              <a:t> </a:t>
            </a:r>
            <a:r>
              <a:rPr lang="en-US" sz="7200" dirty="0" smtClean="0"/>
              <a:t>Some form unicellular organisms but many make up large complex multi-cell organisms e.g. humans</a:t>
            </a:r>
            <a:endParaRPr lang="en-US" sz="6400" dirty="0" smtClean="0"/>
          </a:p>
          <a:p>
            <a:pPr>
              <a:buFont typeface="Arial" pitchFamily="34" charset="0"/>
              <a:buChar char="•"/>
            </a:pPr>
            <a:endParaRPr lang="en-US" sz="4800" dirty="0" smtClean="0"/>
          </a:p>
          <a:p>
            <a:pPr>
              <a:buFont typeface="Arial" pitchFamily="34" charset="0"/>
              <a:buChar char="•"/>
            </a:pPr>
            <a:r>
              <a:rPr lang="en-US" sz="6400" dirty="0" smtClean="0"/>
              <a:t> </a:t>
            </a:r>
            <a:r>
              <a:rPr lang="en-US" sz="7200" b="1" dirty="0" smtClean="0"/>
              <a:t>DNA</a:t>
            </a:r>
            <a:r>
              <a:rPr lang="en-US" sz="7200" dirty="0" smtClean="0"/>
              <a:t> separated into many </a:t>
            </a:r>
            <a:r>
              <a:rPr lang="en-US" sz="7200" b="1" dirty="0" smtClean="0"/>
              <a:t>chromosomes</a:t>
            </a:r>
            <a:endParaRPr lang="en-US" sz="6400" b="1" dirty="0" smtClean="0"/>
          </a:p>
          <a:p>
            <a:pPr>
              <a:buFont typeface="Arial" pitchFamily="34" charset="0"/>
              <a:buChar char="•"/>
            </a:pPr>
            <a:endParaRPr lang="en-US" sz="4800" dirty="0" smtClean="0"/>
          </a:p>
          <a:p>
            <a:pPr>
              <a:buFont typeface="Arial" pitchFamily="34" charset="0"/>
              <a:buChar char="•"/>
            </a:pPr>
            <a:r>
              <a:rPr lang="en-US" sz="6400" dirty="0" smtClean="0"/>
              <a:t> </a:t>
            </a:r>
            <a:r>
              <a:rPr lang="en-US" sz="7200" dirty="0" smtClean="0"/>
              <a:t>DNA contains </a:t>
            </a:r>
            <a:r>
              <a:rPr lang="en-US" sz="7200" b="1" dirty="0" err="1" smtClean="0"/>
              <a:t>introns</a:t>
            </a:r>
            <a:r>
              <a:rPr lang="en-US" sz="7200" dirty="0" smtClean="0"/>
              <a:t> – non-coding DNA</a:t>
            </a:r>
            <a:endParaRPr lang="en-US" sz="6400" dirty="0" smtClean="0"/>
          </a:p>
          <a:p>
            <a:pPr>
              <a:buFont typeface="Arial" pitchFamily="34" charset="0"/>
              <a:buChar char="•"/>
            </a:pPr>
            <a:endParaRPr lang="en-US" sz="4800" dirty="0" smtClean="0"/>
          </a:p>
          <a:p>
            <a:endParaRPr lang="en-US" sz="6400" dirty="0" smtClean="0"/>
          </a:p>
          <a:p>
            <a:pPr>
              <a:buFont typeface="Arial" pitchFamily="34" charset="0"/>
              <a:buChar char="•"/>
            </a:pPr>
            <a:endParaRPr lang="en-GB" sz="800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620688"/>
            <a:ext cx="3240360" cy="384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80112" y="479715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Cytoskeleton </a:t>
            </a:r>
            <a:r>
              <a:rPr lang="en-US" dirty="0" smtClean="0"/>
              <a:t>- gives structure to the inside of the Eukaryotic cells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7.1 Life is Cellular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</p:spPr>
        <p:txBody>
          <a:bodyPr/>
          <a:lstStyle/>
          <a:p>
            <a:r>
              <a:rPr lang="en-US" b="1" dirty="0" smtClean="0"/>
              <a:t>Cell Theory </a:t>
            </a:r>
            <a:r>
              <a:rPr lang="en-US" dirty="0" smtClean="0"/>
              <a:t>– one of the unifying theories of science</a:t>
            </a:r>
          </a:p>
          <a:p>
            <a:pPr lvl="2"/>
            <a:endParaRPr lang="en-US" dirty="0" smtClean="0"/>
          </a:p>
          <a:p>
            <a:pPr lvl="2"/>
            <a:r>
              <a:rPr lang="en-US" b="1" dirty="0" smtClean="0"/>
              <a:t>All living things are made of cells</a:t>
            </a:r>
          </a:p>
          <a:p>
            <a:pPr lvl="2"/>
            <a:r>
              <a:rPr lang="en-US" b="1" dirty="0" smtClean="0"/>
              <a:t>The cell is the basic unit of life </a:t>
            </a:r>
            <a:r>
              <a:rPr lang="en-US" dirty="0" smtClean="0"/>
              <a:t>– the smallest functional part that is actually considered alive.</a:t>
            </a:r>
          </a:p>
          <a:p>
            <a:pPr lvl="2"/>
            <a:r>
              <a:rPr lang="en-US" b="1" dirty="0" smtClean="0"/>
              <a:t>New cells are produced from existing cells </a:t>
            </a:r>
            <a:r>
              <a:rPr lang="en-US" dirty="0" smtClean="0"/>
              <a:t>– cells reproduce by meiosis and mitosis</a:t>
            </a:r>
            <a:endParaRPr lang="en-US" b="1" dirty="0" smtClean="0"/>
          </a:p>
          <a:p>
            <a:pPr lvl="2"/>
            <a:endParaRPr lang="en-US" dirty="0" smtClean="0"/>
          </a:p>
          <a:p>
            <a:pPr lvl="2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760640" cy="58598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Prokaryotes – Bacteria and </a:t>
            </a:r>
            <a:r>
              <a:rPr lang="en-US" sz="2800" dirty="0" err="1" smtClean="0"/>
              <a:t>Archaea</a:t>
            </a:r>
            <a:endParaRPr lang="en-GB" sz="28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1619672" y="836712"/>
            <a:ext cx="4176464" cy="5832648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1900" dirty="0" smtClean="0"/>
              <a:t> Usually smaller than the more complex eukaryotic cells with less complex metabolism (</a:t>
            </a:r>
            <a:r>
              <a:rPr lang="en-US" sz="1900" b="1" dirty="0" err="1" smtClean="0"/>
              <a:t>heterotrophs</a:t>
            </a:r>
            <a:r>
              <a:rPr lang="en-US" sz="1900" dirty="0" smtClean="0"/>
              <a:t>  - consumers)</a:t>
            </a:r>
          </a:p>
          <a:p>
            <a:pPr>
              <a:buFont typeface="Arial" pitchFamily="34" charset="0"/>
              <a:buChar char="•"/>
            </a:pPr>
            <a:endParaRPr lang="en-US" sz="1900" dirty="0" smtClean="0"/>
          </a:p>
          <a:p>
            <a:pPr>
              <a:buFont typeface="Arial" pitchFamily="34" charset="0"/>
              <a:buChar char="•"/>
            </a:pPr>
            <a:r>
              <a:rPr lang="en-US" sz="1900" dirty="0" smtClean="0"/>
              <a:t> Do </a:t>
            </a:r>
            <a:r>
              <a:rPr lang="en-US" sz="1900" b="1" dirty="0" smtClean="0"/>
              <a:t>not</a:t>
            </a:r>
            <a:r>
              <a:rPr lang="en-US" sz="1900" dirty="0" smtClean="0"/>
              <a:t> separate genetic material into a nucleus</a:t>
            </a:r>
          </a:p>
          <a:p>
            <a:pPr>
              <a:buFont typeface="Arial" pitchFamily="34" charset="0"/>
              <a:buChar char="•"/>
            </a:pPr>
            <a:endParaRPr lang="en-US" sz="1900" b="1" dirty="0" smtClean="0"/>
          </a:p>
          <a:p>
            <a:pPr>
              <a:buFont typeface="Arial" pitchFamily="34" charset="0"/>
              <a:buChar char="•"/>
            </a:pPr>
            <a:r>
              <a:rPr lang="en-US" sz="1900" b="1" dirty="0" smtClean="0"/>
              <a:t> Linear loop of DNA – single chromosome</a:t>
            </a:r>
          </a:p>
          <a:p>
            <a:pPr>
              <a:buFont typeface="Arial" pitchFamily="34" charset="0"/>
              <a:buChar char="•"/>
            </a:pPr>
            <a:endParaRPr lang="en-US" sz="1900" dirty="0" smtClean="0"/>
          </a:p>
          <a:p>
            <a:pPr>
              <a:buFont typeface="Arial" pitchFamily="34" charset="0"/>
              <a:buChar char="•"/>
            </a:pPr>
            <a:r>
              <a:rPr lang="en-US" sz="1900" dirty="0" smtClean="0"/>
              <a:t> </a:t>
            </a:r>
            <a:r>
              <a:rPr lang="en-US" sz="1900" b="1" dirty="0" smtClean="0"/>
              <a:t>Bacteria</a:t>
            </a:r>
            <a:r>
              <a:rPr lang="en-US" sz="1900" dirty="0" smtClean="0"/>
              <a:t> Cell wall contains </a:t>
            </a:r>
            <a:r>
              <a:rPr lang="en-US" sz="1900" b="1" dirty="0" err="1" smtClean="0"/>
              <a:t>peptidoglycan</a:t>
            </a:r>
            <a:r>
              <a:rPr lang="en-US" sz="1900" b="1" dirty="0" smtClean="0"/>
              <a:t>. </a:t>
            </a:r>
            <a:r>
              <a:rPr lang="en-US" sz="1900" b="1" dirty="0" err="1" smtClean="0"/>
              <a:t>Archaea</a:t>
            </a:r>
            <a:r>
              <a:rPr lang="en-US" sz="1900" dirty="0" smtClean="0"/>
              <a:t> do not.</a:t>
            </a:r>
          </a:p>
          <a:p>
            <a:pPr>
              <a:buFont typeface="Arial" pitchFamily="34" charset="0"/>
              <a:buChar char="•"/>
            </a:pPr>
            <a:endParaRPr lang="en-US" sz="1900" dirty="0" smtClean="0"/>
          </a:p>
          <a:p>
            <a:pPr>
              <a:buFont typeface="Arial" pitchFamily="34" charset="0"/>
              <a:buChar char="•"/>
            </a:pPr>
            <a:r>
              <a:rPr lang="en-US" sz="1900" b="1" dirty="0" err="1" smtClean="0"/>
              <a:t>Archaea</a:t>
            </a:r>
            <a:r>
              <a:rPr lang="en-US" sz="1900" dirty="0" smtClean="0"/>
              <a:t> have </a:t>
            </a:r>
            <a:r>
              <a:rPr lang="en-US" sz="1900" b="1" dirty="0" smtClean="0"/>
              <a:t>branched hydrocarbons </a:t>
            </a:r>
            <a:r>
              <a:rPr lang="en-US" sz="1900" dirty="0" smtClean="0"/>
              <a:t>in the cell membrane that sometimes forms a </a:t>
            </a:r>
            <a:r>
              <a:rPr lang="en-US" sz="1900" b="1" dirty="0" smtClean="0"/>
              <a:t>monolayer</a:t>
            </a:r>
            <a:r>
              <a:rPr lang="en-US" sz="19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1900" dirty="0" smtClean="0"/>
          </a:p>
          <a:p>
            <a:pPr>
              <a:buFont typeface="Arial" pitchFamily="34" charset="0"/>
              <a:buChar char="•"/>
            </a:pPr>
            <a:r>
              <a:rPr lang="en-US" sz="1900" dirty="0" smtClean="0"/>
              <a:t> Grow, reproduce, respond to environment, locomotive</a:t>
            </a:r>
          </a:p>
          <a:p>
            <a:pPr>
              <a:buFont typeface="Arial" pitchFamily="34" charset="0"/>
              <a:buChar char="•"/>
            </a:pPr>
            <a:endParaRPr lang="en-US" sz="1900" dirty="0" smtClean="0"/>
          </a:p>
          <a:p>
            <a:pPr>
              <a:buFont typeface="Arial" pitchFamily="34" charset="0"/>
              <a:buChar char="•"/>
            </a:pPr>
            <a:r>
              <a:rPr lang="en-US" sz="1900" dirty="0" smtClean="0"/>
              <a:t> less complex cytoskeleton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916832"/>
            <a:ext cx="3074615" cy="291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Eukaryotic Reproduction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Asexual – </a:t>
            </a:r>
            <a:r>
              <a:rPr lang="en-US" b="1" dirty="0" smtClean="0"/>
              <a:t>Mitosis	</a:t>
            </a:r>
            <a:r>
              <a:rPr lang="en-US" dirty="0" smtClean="0"/>
              <a:t>Sexual </a:t>
            </a:r>
            <a:r>
              <a:rPr lang="en-US" dirty="0"/>
              <a:t>– </a:t>
            </a:r>
            <a:r>
              <a:rPr lang="en-US" b="1" dirty="0"/>
              <a:t>Meiosis</a:t>
            </a:r>
            <a:endParaRPr lang="en-GB" b="1" dirty="0"/>
          </a:p>
          <a:p>
            <a:endParaRPr lang="en-US" b="1" dirty="0" smtClean="0"/>
          </a:p>
          <a:p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76872"/>
            <a:ext cx="477629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Prokaryotic Reproduction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196752"/>
            <a:ext cx="7200800" cy="4958011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Prokaryotic cells reproduce by a process called </a:t>
            </a:r>
            <a:r>
              <a:rPr lang="en-US" sz="4200" b="1" dirty="0" smtClean="0"/>
              <a:t>binary fission</a:t>
            </a:r>
            <a:r>
              <a:rPr lang="en-US" sz="4200" dirty="0" smtClean="0"/>
              <a:t>. The DNA in prokaryotic a linear loop located in the cytoplasm. </a:t>
            </a:r>
          </a:p>
          <a:p>
            <a:pPr>
              <a:buNone/>
            </a:pPr>
            <a:endParaRPr lang="en-US" sz="4200" dirty="0" smtClean="0"/>
          </a:p>
          <a:p>
            <a:r>
              <a:rPr lang="en-US" sz="4200" dirty="0" smtClean="0"/>
              <a:t>The reproductive process starts with the </a:t>
            </a:r>
            <a:r>
              <a:rPr lang="en-US" sz="4200" b="1" dirty="0" smtClean="0"/>
              <a:t>replication</a:t>
            </a:r>
            <a:r>
              <a:rPr lang="en-US" sz="4200" dirty="0" smtClean="0"/>
              <a:t> of this DNA. </a:t>
            </a:r>
          </a:p>
          <a:p>
            <a:pPr>
              <a:buNone/>
            </a:pPr>
            <a:endParaRPr lang="en-US" sz="4200" dirty="0" smtClean="0"/>
          </a:p>
          <a:p>
            <a:r>
              <a:rPr lang="en-US" sz="4200" dirty="0" smtClean="0"/>
              <a:t>The new chromosome attaches itself to the plasma membrane and the two chromosomes migrate to opposite ends of the cell. </a:t>
            </a:r>
          </a:p>
          <a:p>
            <a:pPr>
              <a:buNone/>
            </a:pPr>
            <a:endParaRPr lang="en-US" sz="4200" dirty="0" smtClean="0"/>
          </a:p>
          <a:p>
            <a:r>
              <a:rPr lang="en-US" sz="4200" dirty="0" smtClean="0"/>
              <a:t>The plasma membrane in the middle of the cell grows inward until it closes to separate the cell into two compartments, each with a full complement of genetic material. </a:t>
            </a:r>
          </a:p>
          <a:p>
            <a:pPr>
              <a:buNone/>
            </a:pPr>
            <a:endParaRPr lang="en-US" sz="4200" dirty="0" smtClean="0"/>
          </a:p>
          <a:p>
            <a:r>
              <a:rPr lang="en-US" sz="4200" dirty="0" smtClean="0"/>
              <a:t>The cell then "</a:t>
            </a:r>
            <a:r>
              <a:rPr lang="en-US" sz="4200" b="1" dirty="0" smtClean="0"/>
              <a:t>fissions</a:t>
            </a:r>
            <a:r>
              <a:rPr lang="en-US" sz="4200" dirty="0" smtClean="0"/>
              <a:t>" at the center, forming two new </a:t>
            </a:r>
            <a:r>
              <a:rPr lang="en-US" sz="4200" b="1" dirty="0" smtClean="0"/>
              <a:t>daughter cells</a:t>
            </a:r>
            <a:r>
              <a:rPr lang="en-US" sz="4200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Conjugation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bacteria will exchange DNA in the form of small plasmids.</a:t>
            </a:r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24944"/>
            <a:ext cx="33337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24128" y="3068960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Two bacterial cells will join together with the help of a </a:t>
            </a:r>
            <a:r>
              <a:rPr lang="en-US" dirty="0" err="1" smtClean="0"/>
              <a:t>pilus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Their cell membranes will temporarily join and enzymes will copy the plasmid and transfer it to the other cell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two cells will detach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did cells become more complex?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Endosymbiotic</a:t>
            </a:r>
            <a:r>
              <a:rPr lang="en-US" dirty="0" smtClean="0"/>
              <a:t> Theory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Cells became more complex by ingesting smaller cell and forming </a:t>
            </a:r>
            <a:r>
              <a:rPr lang="en-US" b="1" dirty="0" smtClean="0"/>
              <a:t>symbiotic</a:t>
            </a:r>
            <a:r>
              <a:rPr lang="en-US" dirty="0" smtClean="0"/>
              <a:t> relationships.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284984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732240" y="60212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 Lyn </a:t>
            </a:r>
            <a:r>
              <a:rPr lang="en-US" dirty="0" err="1" smtClean="0"/>
              <a:t>Margulis</a:t>
            </a:r>
            <a:r>
              <a:rPr lang="en-US" dirty="0" smtClean="0"/>
              <a:t> 1967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123728" y="3645024"/>
            <a:ext cx="4464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Evidence for this can be seen in </a:t>
            </a:r>
            <a:r>
              <a:rPr lang="en-US" sz="3200" b="1" dirty="0" smtClean="0"/>
              <a:t>Mitochondria</a:t>
            </a:r>
            <a:r>
              <a:rPr lang="en-US" sz="3200" dirty="0" smtClean="0"/>
              <a:t> and </a:t>
            </a:r>
            <a:r>
              <a:rPr lang="en-US" sz="3200" b="1" dirty="0" smtClean="0"/>
              <a:t>chloroplasts</a:t>
            </a:r>
            <a:r>
              <a:rPr lang="en-US" sz="3200" dirty="0" smtClean="0"/>
              <a:t> which contain their own DNA and resemble bacteria</a:t>
            </a:r>
            <a:endParaRPr lang="en-GB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Endomembrane</a:t>
            </a:r>
            <a:r>
              <a:rPr lang="en-US" dirty="0" smtClean="0"/>
              <a:t>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Cells can also become more complex by </a:t>
            </a:r>
            <a:r>
              <a:rPr lang="en-US" b="1" dirty="0" smtClean="0"/>
              <a:t>in-folding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We can see evidence for this theory as the proteins on the inside and outside of the main cell membrane mirror those found in the </a:t>
            </a:r>
            <a:r>
              <a:rPr lang="en-US" b="1" dirty="0" err="1" smtClean="0"/>
              <a:t>endomembrane</a:t>
            </a:r>
            <a:r>
              <a:rPr lang="en-US" dirty="0" smtClean="0"/>
              <a:t> system.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Microscopy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/>
          <a:lstStyle/>
          <a:p>
            <a:r>
              <a:rPr lang="en-US" dirty="0" smtClean="0"/>
              <a:t>The invention of microscopes transformed our understanding of the world  and paved the way for the development of cell theory</a:t>
            </a:r>
          </a:p>
          <a:p>
            <a:endParaRPr lang="en-US" dirty="0" smtClean="0"/>
          </a:p>
          <a:p>
            <a:r>
              <a:rPr lang="en-US" sz="2800" i="1" dirty="0" smtClean="0"/>
              <a:t>Remember – what do we mean in science when we say something is a theory?</a:t>
            </a:r>
            <a:endParaRPr lang="en-GB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9712" y="116632"/>
            <a:ext cx="3024336" cy="64807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Robert Hooke</a:t>
            </a:r>
            <a:endParaRPr lang="en-GB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907704" y="764704"/>
            <a:ext cx="3744416" cy="3168352"/>
          </a:xfrm>
        </p:spPr>
        <p:txBody>
          <a:bodyPr>
            <a:noAutofit/>
          </a:bodyPr>
          <a:lstStyle/>
          <a:p>
            <a:r>
              <a:rPr lang="en-US" sz="1600" dirty="0" smtClean="0"/>
              <a:t>In the early 1600s eyeglass makers started to use several lenses to magnify very small objects</a:t>
            </a:r>
          </a:p>
          <a:p>
            <a:endParaRPr lang="en-US" sz="1600" dirty="0" smtClean="0"/>
          </a:p>
          <a:p>
            <a:r>
              <a:rPr lang="en-US" sz="1600" dirty="0" smtClean="0"/>
              <a:t>In 1665 Englishman Robert Hooke used one of these early microscopes to look at a think slice of cork</a:t>
            </a:r>
          </a:p>
          <a:p>
            <a:endParaRPr lang="en-US" sz="1600" dirty="0" smtClean="0"/>
          </a:p>
          <a:p>
            <a:r>
              <a:rPr lang="en-US" sz="1600" dirty="0" smtClean="0"/>
              <a:t>He observed many small compartments which he likened to the cells in a monastery. The term cell is still used today.</a:t>
            </a:r>
            <a:endParaRPr lang="en-GB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052736"/>
            <a:ext cx="245683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429000"/>
            <a:ext cx="2448272" cy="279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619672" y="386104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Anton van Leeuwenhoek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63688" y="4509120"/>
            <a:ext cx="3672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Used an early microscope to examine pond water. </a:t>
            </a:r>
          </a:p>
          <a:p>
            <a:endParaRPr lang="en-US" sz="1600" dirty="0" smtClean="0"/>
          </a:p>
          <a:p>
            <a:r>
              <a:rPr lang="en-US" sz="1600" dirty="0" smtClean="0"/>
              <a:t>He was amazed to see many small organisms both in the water and in saliva samples from his own mouth – we now know that these are called bacteria.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Modern Microscopes</a:t>
            </a:r>
            <a:endParaRPr lang="en-GB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3688" y="188640"/>
            <a:ext cx="3008313" cy="72008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Light Microscopes</a:t>
            </a:r>
            <a:endParaRPr lang="en-GB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63688" y="980728"/>
            <a:ext cx="3008313" cy="561662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 Allows light to pass through a specimen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Magnifies it using 2 lenses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Light waves can be </a:t>
            </a:r>
            <a:r>
              <a:rPr lang="en-US" sz="1800" b="1" dirty="0" smtClean="0"/>
              <a:t>diffracted</a:t>
            </a:r>
            <a:r>
              <a:rPr lang="en-US" sz="1800" dirty="0" smtClean="0"/>
              <a:t> so this limits the extent to which slides can be magnified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Typically magnifies up to about </a:t>
            </a:r>
            <a:r>
              <a:rPr lang="en-US" sz="1800" b="1" dirty="0" smtClean="0"/>
              <a:t>1000</a:t>
            </a:r>
            <a:r>
              <a:rPr lang="en-US" sz="1800" dirty="0" smtClean="0"/>
              <a:t> times the actual size (about 1 000 000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of a meter)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Usually combined with </a:t>
            </a:r>
            <a:r>
              <a:rPr lang="en-US" sz="1800" b="1" dirty="0" smtClean="0"/>
              <a:t>dyes</a:t>
            </a:r>
            <a:r>
              <a:rPr lang="en-US" sz="1800" dirty="0" smtClean="0"/>
              <a:t> to make images clear (most cells are nearly transparent)</a:t>
            </a:r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764703"/>
            <a:ext cx="2448272" cy="431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2952328" cy="54136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Electron Microscopes</a:t>
            </a:r>
            <a:endParaRPr lang="en-GB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9672" y="692696"/>
            <a:ext cx="2952328" cy="5976664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1500" dirty="0" smtClean="0"/>
              <a:t> </a:t>
            </a:r>
            <a:r>
              <a:rPr lang="en-US" sz="2000" dirty="0" smtClean="0"/>
              <a:t>Much of what scientists want to study is far smaller than the images produced by a light microscope – for example organelles and substances such as DNA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Electron microscopes work by using beams of electrons and magnetic fields to produce images that enable scientists to see 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TEM</a:t>
            </a:r>
            <a:r>
              <a:rPr lang="en-US" sz="2000" dirty="0" smtClean="0"/>
              <a:t> - ultra thin slices of a substance are observed. Makes it possible to see organelles and even individual molecules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40768"/>
            <a:ext cx="1750423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AutoShape 6" descr="https://encrypted-tbn3.gstatic.com/images?q=tbn:ANd9GcTBKIfEp-1mddQ4HMf45OJI_xsI0uKx-Z0VrroIk_k_QBGApqucj-fweJQ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1" name="AutoShape 9" descr="https://encrypted-tbn0.gstatic.com/images?q=tbn:ANd9GcRplESzmxoTVUjtvWsdsdtkprZAlj3lNiMJNcGyIKyOcwsGAu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484784"/>
            <a:ext cx="246697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788024" y="69269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Transmission Electron Microscope – TEM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3008313" cy="9361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Scanning Electron Microscope (SEM)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b="1" dirty="0"/>
              <a:t>SEM</a:t>
            </a:r>
            <a:r>
              <a:rPr lang="en-US" sz="2000" dirty="0"/>
              <a:t> – electrons are scanned over the surface of an object. 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Electrons do not display color so this is digitally added later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11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Both TEM and SEM require the specimen to be </a:t>
            </a:r>
            <a:r>
              <a:rPr lang="en-US" sz="2000" b="1" dirty="0"/>
              <a:t>chemically preserved and in a vacuum</a:t>
            </a:r>
            <a:r>
              <a:rPr lang="en-US" sz="2000" dirty="0"/>
              <a:t>. Therefore neither can be used on living samples</a:t>
            </a:r>
          </a:p>
          <a:p>
            <a:endParaRPr lang="en-US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534" r="23534"/>
          <a:stretch>
            <a:fillRect/>
          </a:stretch>
        </p:blipFill>
        <p:spPr bwMode="auto">
          <a:xfrm>
            <a:off x="4644008" y="273050"/>
            <a:ext cx="1944216" cy="263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60648"/>
            <a:ext cx="2047484" cy="26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068960"/>
            <a:ext cx="2016224" cy="166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068960"/>
            <a:ext cx="1979712" cy="16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932040" y="4869160"/>
            <a:ext cx="3639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Scanning Electron Microscope – SEM</a:t>
            </a:r>
          </a:p>
        </p:txBody>
      </p:sp>
    </p:spTree>
    <p:extLst>
      <p:ext uri="{BB962C8B-B14F-4D97-AF65-F5344CB8AC3E}">
        <p14:creationId xmlns:p14="http://schemas.microsoft.com/office/powerpoint/2010/main" val="35111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Under the Microscope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84784"/>
            <a:ext cx="4400241" cy="4525963"/>
          </a:xfrm>
        </p:spPr>
      </p:pic>
      <p:sp>
        <p:nvSpPr>
          <p:cNvPr id="8" name="TextBox 7"/>
          <p:cNvSpPr txBox="1"/>
          <p:nvPr/>
        </p:nvSpPr>
        <p:spPr>
          <a:xfrm>
            <a:off x="6588224" y="1556792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Blueberry</a:t>
            </a:r>
          </a:p>
          <a:p>
            <a:pPr marL="342900" indent="-342900">
              <a:buAutoNum type="arabicPeriod"/>
            </a:pPr>
            <a:r>
              <a:rPr lang="en-US" dirty="0" smtClean="0"/>
              <a:t>Strawberry</a:t>
            </a:r>
          </a:p>
          <a:p>
            <a:pPr marL="342900" indent="-342900">
              <a:buAutoNum type="arabicPeriod"/>
            </a:pPr>
            <a:r>
              <a:rPr lang="en-US" dirty="0" smtClean="0"/>
              <a:t>Tomato</a:t>
            </a:r>
          </a:p>
          <a:p>
            <a:pPr marL="342900" indent="-342900">
              <a:buAutoNum type="arabicPeriod"/>
            </a:pPr>
            <a:r>
              <a:rPr lang="en-US" dirty="0" smtClean="0"/>
              <a:t>Broccoli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6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fe is cellul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883</Words>
  <Application>Microsoft Office PowerPoint</Application>
  <PresentationFormat>On-screen Show (4:3)</PresentationFormat>
  <Paragraphs>171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Life is cellular</vt:lpstr>
      <vt:lpstr>Custom Design</vt:lpstr>
      <vt:lpstr>Cell Structure and Function </vt:lpstr>
      <vt:lpstr>7.1 Life is Cellular</vt:lpstr>
      <vt:lpstr>Microscopy</vt:lpstr>
      <vt:lpstr>Robert Hooke</vt:lpstr>
      <vt:lpstr>Modern Microscopes</vt:lpstr>
      <vt:lpstr>Light Microscopes</vt:lpstr>
      <vt:lpstr>Electron Microscopes</vt:lpstr>
      <vt:lpstr>Scanning Electron Microscope (SEM)</vt:lpstr>
      <vt:lpstr>Food Under the Microscope</vt:lpstr>
      <vt:lpstr>Toothbrush Bristle</vt:lpstr>
      <vt:lpstr>Magnification of Microscopes</vt:lpstr>
      <vt:lpstr>Metric Prefixes</vt:lpstr>
      <vt:lpstr>Types of Cell</vt:lpstr>
      <vt:lpstr>Age of the Earth</vt:lpstr>
      <vt:lpstr>Phylogenic Tree of Life</vt:lpstr>
      <vt:lpstr>Cladograms</vt:lpstr>
      <vt:lpstr>Classification of Cell Types</vt:lpstr>
      <vt:lpstr>Prokaryotes and Eukaryotes</vt:lpstr>
      <vt:lpstr>Eukaryotes</vt:lpstr>
      <vt:lpstr>Prokaryotes – Bacteria and Archaea</vt:lpstr>
      <vt:lpstr>Eukaryotic Reproduction</vt:lpstr>
      <vt:lpstr>Prokaryotic Reproduction</vt:lpstr>
      <vt:lpstr>Bacterial Conjugation</vt:lpstr>
      <vt:lpstr>How did cells become more complex?</vt:lpstr>
      <vt:lpstr>Endosymbiotic Theory</vt:lpstr>
      <vt:lpstr>Endomembrane System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McLean</dc:creator>
  <cp:lastModifiedBy>Andrew McLean</cp:lastModifiedBy>
  <cp:revision>57</cp:revision>
  <cp:lastPrinted>2013-10-23T13:17:46Z</cp:lastPrinted>
  <dcterms:created xsi:type="dcterms:W3CDTF">2013-10-14T10:12:41Z</dcterms:created>
  <dcterms:modified xsi:type="dcterms:W3CDTF">2014-05-22T13:42:34Z</dcterms:modified>
</cp:coreProperties>
</file>