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6" r:id="rId5"/>
    <p:sldId id="260" r:id="rId6"/>
    <p:sldId id="264" r:id="rId7"/>
    <p:sldId id="263" r:id="rId8"/>
    <p:sldId id="265" r:id="rId9"/>
    <p:sldId id="261"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64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D032AC-4F8C-44BA-B2E4-B76A0FB6D924}" type="datetimeFigureOut">
              <a:rPr lang="en-US" smtClean="0"/>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A1FFB-2C2C-4F98-839D-46AB264ED34E}" type="slidenum">
              <a:rPr lang="en-US" smtClean="0"/>
              <a:t>‹#›</a:t>
            </a:fld>
            <a:endParaRPr lang="en-US"/>
          </a:p>
        </p:txBody>
      </p:sp>
    </p:spTree>
    <p:extLst>
      <p:ext uri="{BB962C8B-B14F-4D97-AF65-F5344CB8AC3E}">
        <p14:creationId xmlns:p14="http://schemas.microsoft.com/office/powerpoint/2010/main" val="4088648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D032AC-4F8C-44BA-B2E4-B76A0FB6D924}" type="datetimeFigureOut">
              <a:rPr lang="en-US" smtClean="0"/>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A1FFB-2C2C-4F98-839D-46AB264ED34E}" type="slidenum">
              <a:rPr lang="en-US" smtClean="0"/>
              <a:t>‹#›</a:t>
            </a:fld>
            <a:endParaRPr lang="en-US"/>
          </a:p>
        </p:txBody>
      </p:sp>
    </p:spTree>
    <p:extLst>
      <p:ext uri="{BB962C8B-B14F-4D97-AF65-F5344CB8AC3E}">
        <p14:creationId xmlns:p14="http://schemas.microsoft.com/office/powerpoint/2010/main" val="1966245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D032AC-4F8C-44BA-B2E4-B76A0FB6D924}" type="datetimeFigureOut">
              <a:rPr lang="en-US" smtClean="0"/>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A1FFB-2C2C-4F98-839D-46AB264ED34E}" type="slidenum">
              <a:rPr lang="en-US" smtClean="0"/>
              <a:t>‹#›</a:t>
            </a:fld>
            <a:endParaRPr lang="en-US"/>
          </a:p>
        </p:txBody>
      </p:sp>
    </p:spTree>
    <p:extLst>
      <p:ext uri="{BB962C8B-B14F-4D97-AF65-F5344CB8AC3E}">
        <p14:creationId xmlns:p14="http://schemas.microsoft.com/office/powerpoint/2010/main" val="1091269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AD032AC-4F8C-44BA-B2E4-B76A0FB6D924}" type="datetimeFigureOut">
              <a:rPr lang="en-US" smtClean="0"/>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A1FFB-2C2C-4F98-839D-46AB264ED34E}" type="slidenum">
              <a:rPr lang="en-US" smtClean="0"/>
              <a:t>‹#›</a:t>
            </a:fld>
            <a:endParaRPr lang="en-US"/>
          </a:p>
        </p:txBody>
      </p:sp>
    </p:spTree>
    <p:extLst>
      <p:ext uri="{BB962C8B-B14F-4D97-AF65-F5344CB8AC3E}">
        <p14:creationId xmlns:p14="http://schemas.microsoft.com/office/powerpoint/2010/main" val="680900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D032AC-4F8C-44BA-B2E4-B76A0FB6D924}" type="datetimeFigureOut">
              <a:rPr lang="en-US" smtClean="0"/>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A1FFB-2C2C-4F98-839D-46AB264ED34E}" type="slidenum">
              <a:rPr lang="en-US" smtClean="0"/>
              <a:t>‹#›</a:t>
            </a:fld>
            <a:endParaRPr lang="en-US"/>
          </a:p>
        </p:txBody>
      </p:sp>
    </p:spTree>
    <p:extLst>
      <p:ext uri="{BB962C8B-B14F-4D97-AF65-F5344CB8AC3E}">
        <p14:creationId xmlns:p14="http://schemas.microsoft.com/office/powerpoint/2010/main" val="3312565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D032AC-4F8C-44BA-B2E4-B76A0FB6D924}" type="datetimeFigureOut">
              <a:rPr lang="en-US" smtClean="0"/>
              <a:t>9/28/2015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A1FFB-2C2C-4F98-839D-46AB264ED34E}" type="slidenum">
              <a:rPr lang="en-US" smtClean="0"/>
              <a:t>‹#›</a:t>
            </a:fld>
            <a:endParaRPr lang="en-US"/>
          </a:p>
        </p:txBody>
      </p:sp>
    </p:spTree>
    <p:extLst>
      <p:ext uri="{BB962C8B-B14F-4D97-AF65-F5344CB8AC3E}">
        <p14:creationId xmlns:p14="http://schemas.microsoft.com/office/powerpoint/2010/main" val="1468475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D032AC-4F8C-44BA-B2E4-B76A0FB6D924}" type="datetimeFigureOut">
              <a:rPr lang="en-US" smtClean="0"/>
              <a:t>9/28/2015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FA1FFB-2C2C-4F98-839D-46AB264ED34E}" type="slidenum">
              <a:rPr lang="en-US" smtClean="0"/>
              <a:t>‹#›</a:t>
            </a:fld>
            <a:endParaRPr lang="en-US"/>
          </a:p>
        </p:txBody>
      </p:sp>
    </p:spTree>
    <p:extLst>
      <p:ext uri="{BB962C8B-B14F-4D97-AF65-F5344CB8AC3E}">
        <p14:creationId xmlns:p14="http://schemas.microsoft.com/office/powerpoint/2010/main" val="2200638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D032AC-4F8C-44BA-B2E4-B76A0FB6D924}" type="datetimeFigureOut">
              <a:rPr lang="en-US" smtClean="0"/>
              <a:t>9/28/2015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FA1FFB-2C2C-4F98-839D-46AB264ED34E}" type="slidenum">
              <a:rPr lang="en-US" smtClean="0"/>
              <a:t>‹#›</a:t>
            </a:fld>
            <a:endParaRPr lang="en-US"/>
          </a:p>
        </p:txBody>
      </p:sp>
    </p:spTree>
    <p:extLst>
      <p:ext uri="{BB962C8B-B14F-4D97-AF65-F5344CB8AC3E}">
        <p14:creationId xmlns:p14="http://schemas.microsoft.com/office/powerpoint/2010/main" val="3775858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D032AC-4F8C-44BA-B2E4-B76A0FB6D924}" type="datetimeFigureOut">
              <a:rPr lang="en-US" smtClean="0"/>
              <a:t>9/28/2015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FA1FFB-2C2C-4F98-839D-46AB264ED34E}" type="slidenum">
              <a:rPr lang="en-US" smtClean="0"/>
              <a:t>‹#›</a:t>
            </a:fld>
            <a:endParaRPr lang="en-US"/>
          </a:p>
        </p:txBody>
      </p:sp>
    </p:spTree>
    <p:extLst>
      <p:ext uri="{BB962C8B-B14F-4D97-AF65-F5344CB8AC3E}">
        <p14:creationId xmlns:p14="http://schemas.microsoft.com/office/powerpoint/2010/main" val="3515312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D032AC-4F8C-44BA-B2E4-B76A0FB6D924}" type="datetimeFigureOut">
              <a:rPr lang="en-US" smtClean="0"/>
              <a:t>9/28/2015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A1FFB-2C2C-4F98-839D-46AB264ED34E}" type="slidenum">
              <a:rPr lang="en-US" smtClean="0"/>
              <a:t>‹#›</a:t>
            </a:fld>
            <a:endParaRPr lang="en-US"/>
          </a:p>
        </p:txBody>
      </p:sp>
    </p:spTree>
    <p:extLst>
      <p:ext uri="{BB962C8B-B14F-4D97-AF65-F5344CB8AC3E}">
        <p14:creationId xmlns:p14="http://schemas.microsoft.com/office/powerpoint/2010/main" val="3219292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D032AC-4F8C-44BA-B2E4-B76A0FB6D924}" type="datetimeFigureOut">
              <a:rPr lang="en-US" smtClean="0"/>
              <a:t>9/28/2015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A1FFB-2C2C-4F98-839D-46AB264ED34E}" type="slidenum">
              <a:rPr lang="en-US" smtClean="0"/>
              <a:t>‹#›</a:t>
            </a:fld>
            <a:endParaRPr lang="en-US"/>
          </a:p>
        </p:txBody>
      </p:sp>
    </p:spTree>
    <p:extLst>
      <p:ext uri="{BB962C8B-B14F-4D97-AF65-F5344CB8AC3E}">
        <p14:creationId xmlns:p14="http://schemas.microsoft.com/office/powerpoint/2010/main" val="3241850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D032AC-4F8C-44BA-B2E4-B76A0FB6D924}" type="datetimeFigureOut">
              <a:rPr lang="en-US" smtClean="0"/>
              <a:t>9/28/2015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FA1FFB-2C2C-4F98-839D-46AB264ED34E}" type="slidenum">
              <a:rPr lang="en-US" smtClean="0"/>
              <a:t>‹#›</a:t>
            </a:fld>
            <a:endParaRPr lang="en-US"/>
          </a:p>
        </p:txBody>
      </p:sp>
      <p:pic>
        <p:nvPicPr>
          <p:cNvPr id="1026" name="Picture 2" descr="http://www.boloji.com/articlephotos/a15114-3.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0"/>
            <a:ext cx="12192000" cy="6858000"/>
          </a:xfrm>
          <a:prstGeom prst="rect">
            <a:avLst/>
          </a:prstGeom>
          <a:solidFill>
            <a:schemeClr val="dk1">
              <a:alpha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6087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Mass vs Weight</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7582098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0" y="1"/>
            <a:ext cx="4421779" cy="2494722"/>
          </a:xfrm>
          <a:prstGeom prst="rect">
            <a:avLst/>
          </a:prstGeom>
        </p:spPr>
      </p:pic>
      <p:pic>
        <p:nvPicPr>
          <p:cNvPr id="6" name="Picture 5"/>
          <p:cNvPicPr>
            <a:picLocks noChangeAspect="1"/>
          </p:cNvPicPr>
          <p:nvPr/>
        </p:nvPicPr>
        <p:blipFill>
          <a:blip r:embed="rId3"/>
          <a:stretch>
            <a:fillRect/>
          </a:stretch>
        </p:blipFill>
        <p:spPr>
          <a:xfrm>
            <a:off x="6162260" y="2485804"/>
            <a:ext cx="6029740" cy="2464903"/>
          </a:xfrm>
          <a:prstGeom prst="rect">
            <a:avLst/>
          </a:prstGeom>
        </p:spPr>
      </p:pic>
      <p:pic>
        <p:nvPicPr>
          <p:cNvPr id="7" name="Picture 6"/>
          <p:cNvPicPr>
            <a:picLocks noChangeAspect="1"/>
          </p:cNvPicPr>
          <p:nvPr/>
        </p:nvPicPr>
        <p:blipFill>
          <a:blip r:embed="rId4"/>
          <a:stretch>
            <a:fillRect/>
          </a:stretch>
        </p:blipFill>
        <p:spPr>
          <a:xfrm>
            <a:off x="4421488" y="-1"/>
            <a:ext cx="5149360" cy="2494721"/>
          </a:xfrm>
          <a:prstGeom prst="rect">
            <a:avLst/>
          </a:prstGeom>
        </p:spPr>
      </p:pic>
      <p:pic>
        <p:nvPicPr>
          <p:cNvPr id="3076" name="Picture 4" descr="Image result for weightlessn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18034" y="4939034"/>
            <a:ext cx="2073965" cy="19189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a:stretch>
            <a:fillRect/>
          </a:stretch>
        </p:blipFill>
        <p:spPr>
          <a:xfrm>
            <a:off x="9570848" y="0"/>
            <a:ext cx="2621152" cy="2494715"/>
          </a:xfrm>
          <a:prstGeom prst="rect">
            <a:avLst/>
          </a:prstGeom>
        </p:spPr>
      </p:pic>
      <p:pic>
        <p:nvPicPr>
          <p:cNvPr id="10" name="Picture 9"/>
          <p:cNvPicPr>
            <a:picLocks noChangeAspect="1"/>
          </p:cNvPicPr>
          <p:nvPr/>
        </p:nvPicPr>
        <p:blipFill rotWithShape="1">
          <a:blip r:embed="rId7"/>
          <a:srcRect b="4673"/>
          <a:stretch/>
        </p:blipFill>
        <p:spPr>
          <a:xfrm>
            <a:off x="-1" y="2494715"/>
            <a:ext cx="6162261" cy="4349839"/>
          </a:xfrm>
          <a:prstGeom prst="rect">
            <a:avLst/>
          </a:prstGeom>
        </p:spPr>
      </p:pic>
      <p:pic>
        <p:nvPicPr>
          <p:cNvPr id="11" name="Picture 10"/>
          <p:cNvPicPr>
            <a:picLocks noChangeAspect="1"/>
          </p:cNvPicPr>
          <p:nvPr/>
        </p:nvPicPr>
        <p:blipFill>
          <a:blip r:embed="rId8"/>
          <a:stretch>
            <a:fillRect/>
          </a:stretch>
        </p:blipFill>
        <p:spPr>
          <a:xfrm>
            <a:off x="6162259" y="4939034"/>
            <a:ext cx="3955773" cy="1905520"/>
          </a:xfrm>
          <a:prstGeom prst="rect">
            <a:avLst/>
          </a:prstGeom>
        </p:spPr>
      </p:pic>
      <p:sp>
        <p:nvSpPr>
          <p:cNvPr id="12" name="TextBox 11"/>
          <p:cNvSpPr txBox="1"/>
          <p:nvPr/>
        </p:nvSpPr>
        <p:spPr>
          <a:xfrm>
            <a:off x="0" y="6332815"/>
            <a:ext cx="3343672" cy="369332"/>
          </a:xfrm>
          <a:prstGeom prst="rect">
            <a:avLst/>
          </a:prstGeom>
          <a:noFill/>
        </p:spPr>
        <p:txBody>
          <a:bodyPr wrap="none" rtlCol="0">
            <a:spAutoFit/>
          </a:bodyPr>
          <a:lstStyle/>
          <a:p>
            <a:r>
              <a:rPr lang="en-US" dirty="0" smtClean="0">
                <a:solidFill>
                  <a:schemeClr val="bg1"/>
                </a:solidFill>
              </a:rPr>
              <a:t>Is it possible to be in zero gravity?</a:t>
            </a:r>
            <a:endParaRPr lang="en-US" dirty="0">
              <a:solidFill>
                <a:schemeClr val="bg1"/>
              </a:solidFill>
            </a:endParaRPr>
          </a:p>
        </p:txBody>
      </p:sp>
    </p:spTree>
    <p:extLst>
      <p:ext uri="{BB962C8B-B14F-4D97-AF65-F5344CB8AC3E}">
        <p14:creationId xmlns:p14="http://schemas.microsoft.com/office/powerpoint/2010/main" val="2432929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Mass</a:t>
            </a:r>
            <a:endParaRPr lang="en-US" sz="6600" dirty="0"/>
          </a:p>
        </p:txBody>
      </p:sp>
      <p:sp>
        <p:nvSpPr>
          <p:cNvPr id="3" name="Content Placeholder 2"/>
          <p:cNvSpPr>
            <a:spLocks noGrp="1"/>
          </p:cNvSpPr>
          <p:nvPr>
            <p:ph idx="1"/>
          </p:nvPr>
        </p:nvSpPr>
        <p:spPr/>
        <p:txBody>
          <a:bodyPr>
            <a:normAutofit/>
          </a:bodyPr>
          <a:lstStyle/>
          <a:p>
            <a:pPr marL="0" indent="0">
              <a:buNone/>
            </a:pPr>
            <a:r>
              <a:rPr lang="en-US" sz="4400" dirty="0" smtClean="0">
                <a:solidFill>
                  <a:srgbClr val="FFFF00"/>
                </a:solidFill>
              </a:rPr>
              <a:t>Mass</a:t>
            </a:r>
            <a:r>
              <a:rPr lang="en-US" sz="4400" dirty="0" smtClean="0"/>
              <a:t> is the amount of matter an object contains. </a:t>
            </a:r>
          </a:p>
          <a:p>
            <a:pPr marL="0" indent="0">
              <a:buNone/>
            </a:pPr>
            <a:endParaRPr lang="en-US" sz="4400" dirty="0"/>
          </a:p>
          <a:p>
            <a:pPr marL="0" indent="0">
              <a:buNone/>
            </a:pPr>
            <a:r>
              <a:rPr lang="en-US" sz="4400" dirty="0" smtClean="0"/>
              <a:t>Matter is anything that has mass and takes up space</a:t>
            </a:r>
            <a:endParaRPr lang="en-US" sz="4400" dirty="0"/>
          </a:p>
        </p:txBody>
      </p:sp>
    </p:spTree>
    <p:extLst>
      <p:ext uri="{BB962C8B-B14F-4D97-AF65-F5344CB8AC3E}">
        <p14:creationId xmlns:p14="http://schemas.microsoft.com/office/powerpoint/2010/main" val="5174570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t>Gravity</a:t>
            </a:r>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sz="4000" dirty="0" smtClean="0">
                <a:solidFill>
                  <a:srgbClr val="FFFF00"/>
                </a:solidFill>
              </a:rPr>
              <a:t>Gravity</a:t>
            </a:r>
            <a:r>
              <a:rPr lang="en-US" sz="4000" dirty="0" smtClean="0"/>
              <a:t> is the force exerted on an objects mass by another object with mass in the universe. </a:t>
            </a:r>
          </a:p>
          <a:p>
            <a:pPr marL="0" indent="0">
              <a:buNone/>
            </a:pPr>
            <a:endParaRPr lang="en-US" sz="4000" dirty="0"/>
          </a:p>
          <a:p>
            <a:pPr marL="0" indent="0">
              <a:buNone/>
            </a:pPr>
            <a:r>
              <a:rPr lang="en-US" sz="4000" dirty="0" smtClean="0"/>
              <a:t>On Earth this is the gravitational attraction towards the Earths center.</a:t>
            </a:r>
          </a:p>
          <a:p>
            <a:pPr marL="0" indent="0">
              <a:buNone/>
            </a:pPr>
            <a:endParaRPr lang="en-US" dirty="0"/>
          </a:p>
        </p:txBody>
      </p:sp>
    </p:spTree>
    <p:extLst>
      <p:ext uri="{BB962C8B-B14F-4D97-AF65-F5344CB8AC3E}">
        <p14:creationId xmlns:p14="http://schemas.microsoft.com/office/powerpoint/2010/main" val="4064689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Isaac Newton</a:t>
            </a:r>
            <a:endParaRPr lang="en-US" sz="6600" dirty="0"/>
          </a:p>
        </p:txBody>
      </p:sp>
      <p:sp>
        <p:nvSpPr>
          <p:cNvPr id="3" name="Content Placeholder 2"/>
          <p:cNvSpPr>
            <a:spLocks noGrp="1"/>
          </p:cNvSpPr>
          <p:nvPr>
            <p:ph idx="1"/>
          </p:nvPr>
        </p:nvSpPr>
        <p:spPr/>
        <p:txBody>
          <a:bodyPr/>
          <a:lstStyle/>
          <a:p>
            <a:pPr marL="0" indent="0">
              <a:buNone/>
            </a:pPr>
            <a:endParaRPr lang="en-US" dirty="0"/>
          </a:p>
          <a:p>
            <a:pPr marL="0" indent="0">
              <a:buNone/>
            </a:pPr>
            <a:r>
              <a:rPr lang="en-US" sz="3600" dirty="0"/>
              <a:t>Isaac Newton defined gravity as a </a:t>
            </a:r>
            <a:r>
              <a:rPr lang="en-US" sz="3600" dirty="0">
                <a:solidFill>
                  <a:srgbClr val="FFFF00"/>
                </a:solidFill>
              </a:rPr>
              <a:t>force</a:t>
            </a:r>
            <a:r>
              <a:rPr lang="en-US" sz="3600" dirty="0"/>
              <a:t>. </a:t>
            </a:r>
          </a:p>
          <a:p>
            <a:pPr marL="0" indent="0">
              <a:buNone/>
            </a:pPr>
            <a:endParaRPr lang="en-US" sz="3600" dirty="0"/>
          </a:p>
          <a:p>
            <a:pPr marL="0" indent="0">
              <a:buNone/>
            </a:pPr>
            <a:r>
              <a:rPr lang="en-US" sz="3600" dirty="0"/>
              <a:t>Albert Einstein said that gravity was due to the curvature of space-time. </a:t>
            </a:r>
          </a:p>
          <a:p>
            <a:endParaRPr lang="en-US" dirty="0"/>
          </a:p>
        </p:txBody>
      </p:sp>
      <p:pic>
        <p:nvPicPr>
          <p:cNvPr id="5" name="Picture 4"/>
          <p:cNvPicPr>
            <a:picLocks noChangeAspect="1"/>
          </p:cNvPicPr>
          <p:nvPr/>
        </p:nvPicPr>
        <p:blipFill>
          <a:blip r:embed="rId2"/>
          <a:stretch>
            <a:fillRect/>
          </a:stretch>
        </p:blipFill>
        <p:spPr>
          <a:xfrm>
            <a:off x="8591942" y="156368"/>
            <a:ext cx="3404600" cy="2265607"/>
          </a:xfrm>
          <a:prstGeom prst="rect">
            <a:avLst/>
          </a:prstGeom>
        </p:spPr>
      </p:pic>
      <p:pic>
        <p:nvPicPr>
          <p:cNvPr id="6" name="Picture 5"/>
          <p:cNvPicPr>
            <a:picLocks noChangeAspect="1"/>
          </p:cNvPicPr>
          <p:nvPr/>
        </p:nvPicPr>
        <p:blipFill>
          <a:blip r:embed="rId3"/>
          <a:stretch>
            <a:fillRect/>
          </a:stretch>
        </p:blipFill>
        <p:spPr>
          <a:xfrm>
            <a:off x="8591941" y="4477732"/>
            <a:ext cx="3523221" cy="2287964"/>
          </a:xfrm>
          <a:prstGeom prst="rect">
            <a:avLst/>
          </a:prstGeom>
        </p:spPr>
      </p:pic>
    </p:spTree>
    <p:extLst>
      <p:ext uri="{BB962C8B-B14F-4D97-AF65-F5344CB8AC3E}">
        <p14:creationId xmlns:p14="http://schemas.microsoft.com/office/powerpoint/2010/main" val="18475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anim calcmode="lin" valueType="num">
                                      <p:cBhvr>
                                        <p:cTn id="19" dur="2000" fill="hold"/>
                                        <p:tgtEl>
                                          <p:spTgt spid="6"/>
                                        </p:tgtEl>
                                        <p:attrNameLst>
                                          <p:attrName>ppt_w</p:attrName>
                                        </p:attrNameLst>
                                      </p:cBhvr>
                                      <p:tavLst>
                                        <p:tav tm="0" fmla="#ppt_w*sin(2.5*pi*$)">
                                          <p:val>
                                            <p:fltVal val="0"/>
                                          </p:val>
                                        </p:tav>
                                        <p:tav tm="100000">
                                          <p:val>
                                            <p:fltVal val="1"/>
                                          </p:val>
                                        </p:tav>
                                      </p:tavLst>
                                    </p:anim>
                                    <p:anim calcmode="lin" valueType="num">
                                      <p:cBhvr>
                                        <p:cTn id="20"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a:t>
            </a:r>
            <a:endParaRPr lang="en-US" dirty="0"/>
          </a:p>
        </p:txBody>
      </p:sp>
      <p:sp>
        <p:nvSpPr>
          <p:cNvPr id="3" name="Content Placeholder 2"/>
          <p:cNvSpPr>
            <a:spLocks noGrp="1"/>
          </p:cNvSpPr>
          <p:nvPr>
            <p:ph idx="1"/>
          </p:nvPr>
        </p:nvSpPr>
        <p:spPr>
          <a:xfrm>
            <a:off x="838200" y="1489435"/>
            <a:ext cx="10515600" cy="4687528"/>
          </a:xfrm>
        </p:spPr>
        <p:txBody>
          <a:bodyPr>
            <a:normAutofit fontScale="92500" lnSpcReduction="10000"/>
          </a:bodyPr>
          <a:lstStyle/>
          <a:p>
            <a:pPr marL="0" indent="0">
              <a:buNone/>
            </a:pPr>
            <a:r>
              <a:rPr lang="en-US" sz="4000" dirty="0" smtClean="0">
                <a:solidFill>
                  <a:srgbClr val="FFFF00"/>
                </a:solidFill>
              </a:rPr>
              <a:t>Weight</a:t>
            </a:r>
            <a:r>
              <a:rPr lang="en-US" sz="4000" dirty="0" smtClean="0"/>
              <a:t> is the net force that is exerted on an object due to gravity</a:t>
            </a:r>
          </a:p>
          <a:p>
            <a:pPr marL="0" indent="0">
              <a:buNone/>
            </a:pPr>
            <a:endParaRPr lang="en-US" sz="900" dirty="0"/>
          </a:p>
          <a:p>
            <a:pPr marL="0" indent="0">
              <a:buNone/>
            </a:pPr>
            <a:r>
              <a:rPr lang="en-US" sz="4000" dirty="0" smtClean="0"/>
              <a:t>The S.I. unit of measurement for weight is the </a:t>
            </a:r>
            <a:r>
              <a:rPr lang="en-US" sz="4000" dirty="0" smtClean="0">
                <a:solidFill>
                  <a:srgbClr val="FFFF00"/>
                </a:solidFill>
              </a:rPr>
              <a:t>Newton</a:t>
            </a:r>
            <a:r>
              <a:rPr lang="en-US" sz="4000" dirty="0" smtClean="0"/>
              <a:t>.</a:t>
            </a:r>
          </a:p>
          <a:p>
            <a:pPr marL="0" indent="0">
              <a:buNone/>
            </a:pPr>
            <a:endParaRPr lang="en-US" dirty="0" smtClean="0"/>
          </a:p>
          <a:p>
            <a:pPr marL="0" indent="0">
              <a:buNone/>
            </a:pPr>
            <a:endParaRPr lang="en-US" sz="900" dirty="0"/>
          </a:p>
          <a:p>
            <a:pPr marL="0" indent="0">
              <a:buNone/>
            </a:pPr>
            <a:r>
              <a:rPr lang="en-US" sz="3900" i="1" dirty="0">
                <a:solidFill>
                  <a:srgbClr val="FFFF00"/>
                </a:solidFill>
              </a:rPr>
              <a:t>One newton is the force needed to accelerate one </a:t>
            </a:r>
            <a:r>
              <a:rPr lang="en-US" sz="3900" dirty="0">
                <a:solidFill>
                  <a:srgbClr val="FFFF00"/>
                </a:solidFill>
              </a:rPr>
              <a:t>kilogram</a:t>
            </a:r>
            <a:r>
              <a:rPr lang="en-US" sz="3900" i="1" dirty="0">
                <a:solidFill>
                  <a:srgbClr val="FFFF00"/>
                </a:solidFill>
              </a:rPr>
              <a:t> of mass at the rate of one </a:t>
            </a:r>
            <a:r>
              <a:rPr lang="en-US" sz="3900" dirty="0" smtClean="0">
                <a:solidFill>
                  <a:srgbClr val="FFFF00"/>
                </a:solidFill>
              </a:rPr>
              <a:t>meter </a:t>
            </a:r>
            <a:r>
              <a:rPr lang="en-US" sz="3900" dirty="0">
                <a:solidFill>
                  <a:srgbClr val="FFFF00"/>
                </a:solidFill>
              </a:rPr>
              <a:t>per second squared</a:t>
            </a:r>
          </a:p>
        </p:txBody>
      </p:sp>
    </p:spTree>
    <p:extLst>
      <p:ext uri="{BB962C8B-B14F-4D97-AF65-F5344CB8AC3E}">
        <p14:creationId xmlns:p14="http://schemas.microsoft.com/office/powerpoint/2010/main" val="177422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down)">
                                      <p:cBhvr>
                                        <p:cTn id="7" dur="580">
                                          <p:stCondLst>
                                            <p:cond delay="0"/>
                                          </p:stCondLst>
                                        </p:cTn>
                                        <p:tgtEl>
                                          <p:spTgt spid="3">
                                            <p:txEl>
                                              <p:pRg st="5" end="5"/>
                                            </p:txEl>
                                          </p:spTgt>
                                        </p:tgtEl>
                                      </p:cBhvr>
                                    </p:animEffect>
                                    <p:anim calcmode="lin" valueType="num">
                                      <p:cBhvr>
                                        <p:cTn id="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5" end="5"/>
                                            </p:txEl>
                                          </p:spTgt>
                                        </p:tgtEl>
                                      </p:cBhvr>
                                      <p:to x="100000" y="60000"/>
                                    </p:animScale>
                                    <p:animScale>
                                      <p:cBhvr>
                                        <p:cTn id="14" dur="166" decel="50000">
                                          <p:stCondLst>
                                            <p:cond delay="676"/>
                                          </p:stCondLst>
                                        </p:cTn>
                                        <p:tgtEl>
                                          <p:spTgt spid="3">
                                            <p:txEl>
                                              <p:pRg st="5" end="5"/>
                                            </p:txEl>
                                          </p:spTgt>
                                        </p:tgtEl>
                                      </p:cBhvr>
                                      <p:to x="100000" y="100000"/>
                                    </p:animScale>
                                    <p:animScale>
                                      <p:cBhvr>
                                        <p:cTn id="15" dur="26">
                                          <p:stCondLst>
                                            <p:cond delay="1312"/>
                                          </p:stCondLst>
                                        </p:cTn>
                                        <p:tgtEl>
                                          <p:spTgt spid="3">
                                            <p:txEl>
                                              <p:pRg st="5" end="5"/>
                                            </p:txEl>
                                          </p:spTgt>
                                        </p:tgtEl>
                                      </p:cBhvr>
                                      <p:to x="100000" y="80000"/>
                                    </p:animScale>
                                    <p:animScale>
                                      <p:cBhvr>
                                        <p:cTn id="16" dur="166" decel="50000">
                                          <p:stCondLst>
                                            <p:cond delay="1338"/>
                                          </p:stCondLst>
                                        </p:cTn>
                                        <p:tgtEl>
                                          <p:spTgt spid="3">
                                            <p:txEl>
                                              <p:pRg st="5" end="5"/>
                                            </p:txEl>
                                          </p:spTgt>
                                        </p:tgtEl>
                                      </p:cBhvr>
                                      <p:to x="100000" y="100000"/>
                                    </p:animScale>
                                    <p:animScale>
                                      <p:cBhvr>
                                        <p:cTn id="17" dur="26">
                                          <p:stCondLst>
                                            <p:cond delay="1642"/>
                                          </p:stCondLst>
                                        </p:cTn>
                                        <p:tgtEl>
                                          <p:spTgt spid="3">
                                            <p:txEl>
                                              <p:pRg st="5" end="5"/>
                                            </p:txEl>
                                          </p:spTgt>
                                        </p:tgtEl>
                                      </p:cBhvr>
                                      <p:to x="100000" y="90000"/>
                                    </p:animScale>
                                    <p:animScale>
                                      <p:cBhvr>
                                        <p:cTn id="18" dur="166" decel="50000">
                                          <p:stCondLst>
                                            <p:cond delay="1668"/>
                                          </p:stCondLst>
                                        </p:cTn>
                                        <p:tgtEl>
                                          <p:spTgt spid="3">
                                            <p:txEl>
                                              <p:pRg st="5" end="5"/>
                                            </p:txEl>
                                          </p:spTgt>
                                        </p:tgtEl>
                                      </p:cBhvr>
                                      <p:to x="100000" y="100000"/>
                                    </p:animScale>
                                    <p:animScale>
                                      <p:cBhvr>
                                        <p:cTn id="19" dur="26">
                                          <p:stCondLst>
                                            <p:cond delay="1808"/>
                                          </p:stCondLst>
                                        </p:cTn>
                                        <p:tgtEl>
                                          <p:spTgt spid="3">
                                            <p:txEl>
                                              <p:pRg st="5" end="5"/>
                                            </p:txEl>
                                          </p:spTgt>
                                        </p:tgtEl>
                                      </p:cBhvr>
                                      <p:to x="100000" y="95000"/>
                                    </p:animScale>
                                    <p:animScale>
                                      <p:cBhvr>
                                        <p:cTn id="20" dur="166" decel="50000">
                                          <p:stCondLst>
                                            <p:cond delay="1834"/>
                                          </p:stCondLst>
                                        </p:cTn>
                                        <p:tgtEl>
                                          <p:spTgt spid="3">
                                            <p:txEl>
                                              <p:pRg st="5" end="5"/>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objects fall at the same rate?</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838200" y="1825625"/>
            <a:ext cx="10515600" cy="435133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smtClean="0"/>
          </a:p>
          <a:p>
            <a:pPr algn="ctr"/>
            <a:endParaRPr lang="en-US" dirty="0"/>
          </a:p>
          <a:p>
            <a:pPr algn="ctr"/>
            <a:endParaRPr lang="en-US" dirty="0" smtClean="0"/>
          </a:p>
          <a:p>
            <a:pPr algn="ctr"/>
            <a:r>
              <a:rPr lang="en-US" dirty="0" smtClean="0"/>
              <a:t>Describe the gravitational forces acting on these balls. </a:t>
            </a:r>
            <a:endParaRPr lang="en-US" dirty="0"/>
          </a:p>
          <a:p>
            <a:pPr algn="ctr"/>
            <a:r>
              <a:rPr lang="en-US" dirty="0" smtClean="0"/>
              <a:t>Why do they fall at the same rate?</a:t>
            </a:r>
            <a:endParaRPr lang="en-US" dirty="0"/>
          </a:p>
        </p:txBody>
      </p:sp>
      <p:sp>
        <p:nvSpPr>
          <p:cNvPr id="5" name="AutoShape 4" descr="Image result for basketbal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8" name="Group 7"/>
          <p:cNvGrpSpPr/>
          <p:nvPr/>
        </p:nvGrpSpPr>
        <p:grpSpPr>
          <a:xfrm>
            <a:off x="3162725" y="1865681"/>
            <a:ext cx="4784071" cy="2135613"/>
            <a:chOff x="3586931" y="1860730"/>
            <a:chExt cx="4784071" cy="2135613"/>
          </a:xfrm>
        </p:grpSpPr>
        <p:pic>
          <p:nvPicPr>
            <p:cNvPr id="1026" name="Picture 2" descr="Image result for medicine 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6931" y="1860730"/>
              <a:ext cx="2200275" cy="20764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6270494" y="1895835"/>
              <a:ext cx="2100508" cy="2100508"/>
            </a:xfrm>
            <a:prstGeom prst="rect">
              <a:avLst/>
            </a:prstGeom>
          </p:spPr>
        </p:pic>
      </p:grpSp>
    </p:spTree>
    <p:extLst>
      <p:ext uri="{BB962C8B-B14F-4D97-AF65-F5344CB8AC3E}">
        <p14:creationId xmlns:p14="http://schemas.microsoft.com/office/powerpoint/2010/main" val="335672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04167E-6 2.22222E-6 L 1.04167E-6 0.25 " pathEditMode="relative" rAng="0" ptsTypes="AA">
                                      <p:cBhvr>
                                        <p:cTn id="6" dur="2000" fill="hold"/>
                                        <p:tgtEl>
                                          <p:spTgt spid="8"/>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a car difficult to push?</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sz="7200" dirty="0" smtClean="0"/>
              <a:t>Mass or weight?</a:t>
            </a:r>
            <a:endParaRPr lang="en-US" sz="7200" dirty="0"/>
          </a:p>
        </p:txBody>
      </p:sp>
    </p:spTree>
    <p:extLst>
      <p:ext uri="{BB962C8B-B14F-4D97-AF65-F5344CB8AC3E}">
        <p14:creationId xmlns:p14="http://schemas.microsoft.com/office/powerpoint/2010/main" val="8164390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Inertia</a:t>
            </a:r>
            <a:endParaRPr lang="en-US" sz="6600" dirty="0"/>
          </a:p>
        </p:txBody>
      </p:sp>
      <p:sp>
        <p:nvSpPr>
          <p:cNvPr id="3" name="Content Placeholder 2"/>
          <p:cNvSpPr>
            <a:spLocks noGrp="1"/>
          </p:cNvSpPr>
          <p:nvPr>
            <p:ph idx="1"/>
          </p:nvPr>
        </p:nvSpPr>
        <p:spPr/>
        <p:txBody>
          <a:bodyPr/>
          <a:lstStyle/>
          <a:p>
            <a:pPr marL="0" indent="0">
              <a:buNone/>
            </a:pPr>
            <a:r>
              <a:rPr lang="en-US" sz="3200" dirty="0" smtClean="0"/>
              <a:t>Inertia is the property of an object that makes it hard to start to move or stop moving.</a:t>
            </a:r>
          </a:p>
          <a:p>
            <a:pPr marL="0" indent="0">
              <a:buNone/>
            </a:pPr>
            <a:endParaRPr lang="en-US" sz="800" dirty="0"/>
          </a:p>
          <a:p>
            <a:pPr marL="0" indent="0">
              <a:buNone/>
            </a:pPr>
            <a:r>
              <a:rPr lang="en-US" sz="3200" dirty="0" smtClean="0"/>
              <a:t>We will learn more about it later in the year. </a:t>
            </a:r>
          </a:p>
          <a:p>
            <a:pPr marL="0" indent="0">
              <a:buNone/>
            </a:pPr>
            <a:endParaRPr lang="en-US" sz="800" dirty="0"/>
          </a:p>
          <a:p>
            <a:pPr marL="0" indent="0">
              <a:buNone/>
            </a:pPr>
            <a:r>
              <a:rPr lang="en-US" sz="3200" b="1" dirty="0">
                <a:solidFill>
                  <a:srgbClr val="FF0000"/>
                </a:solidFill>
              </a:rPr>
              <a:t>Inertia</a:t>
            </a:r>
            <a:r>
              <a:rPr lang="en-US" sz="3200" dirty="0"/>
              <a:t> is the resistance of any physical object to any change in its state of motion, including changes to its speed and direction. It is the tendency of objects to keep moving in a straight line at constant velocity.</a:t>
            </a:r>
          </a:p>
        </p:txBody>
      </p:sp>
    </p:spTree>
    <p:extLst>
      <p:ext uri="{BB962C8B-B14F-4D97-AF65-F5344CB8AC3E}">
        <p14:creationId xmlns:p14="http://schemas.microsoft.com/office/powerpoint/2010/main" val="305449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9"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Image result for ma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407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8478" y="230188"/>
            <a:ext cx="4461799" cy="646331"/>
          </a:xfrm>
          <a:prstGeom prst="rect">
            <a:avLst/>
          </a:prstGeom>
          <a:noFill/>
        </p:spPr>
        <p:txBody>
          <a:bodyPr wrap="none" rtlCol="0">
            <a:spAutoFit/>
          </a:bodyPr>
          <a:lstStyle/>
          <a:p>
            <a:r>
              <a:rPr lang="en-US" dirty="0" smtClean="0">
                <a:solidFill>
                  <a:schemeClr val="bg1"/>
                </a:solidFill>
              </a:rPr>
              <a:t>Based on your knowledge of mass and gravity</a:t>
            </a:r>
          </a:p>
          <a:p>
            <a:r>
              <a:rPr lang="en-US" dirty="0" smtClean="0">
                <a:solidFill>
                  <a:schemeClr val="bg1"/>
                </a:solidFill>
              </a:rPr>
              <a:t>what is happening here?</a:t>
            </a:r>
            <a:endParaRPr lang="en-US" dirty="0">
              <a:solidFill>
                <a:schemeClr val="bg1"/>
              </a:solidFill>
            </a:endParaRPr>
          </a:p>
        </p:txBody>
      </p:sp>
    </p:spTree>
    <p:extLst>
      <p:ext uri="{BB962C8B-B14F-4D97-AF65-F5344CB8AC3E}">
        <p14:creationId xmlns:p14="http://schemas.microsoft.com/office/powerpoint/2010/main" val="5339663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207</Words>
  <Application>Microsoft Office PowerPoint</Application>
  <PresentationFormat>Widescreen</PresentationFormat>
  <Paragraphs>51</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Mass vs Weight</vt:lpstr>
      <vt:lpstr>Mass</vt:lpstr>
      <vt:lpstr>Gravity </vt:lpstr>
      <vt:lpstr>Isaac Newton</vt:lpstr>
      <vt:lpstr>Weight</vt:lpstr>
      <vt:lpstr>Why do objects fall at the same rate?</vt:lpstr>
      <vt:lpstr>What makes a car difficult to push?</vt:lpstr>
      <vt:lpstr>Inertia</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 vs Weight</dc:title>
  <dc:creator>Andrew McLean</dc:creator>
  <cp:lastModifiedBy>Andrew McLean</cp:lastModifiedBy>
  <cp:revision>11</cp:revision>
  <dcterms:created xsi:type="dcterms:W3CDTF">2015-09-23T15:43:40Z</dcterms:created>
  <dcterms:modified xsi:type="dcterms:W3CDTF">2015-09-28T11:03:28Z</dcterms:modified>
</cp:coreProperties>
</file>