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A460BF-40DE-4229-8856-26417E3050A3}"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224221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460BF-40DE-4229-8856-26417E3050A3}"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258328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460BF-40DE-4229-8856-26417E3050A3}"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34079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460BF-40DE-4229-8856-26417E3050A3}"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371895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460BF-40DE-4229-8856-26417E3050A3}"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71881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460BF-40DE-4229-8856-26417E3050A3}"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143884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460BF-40DE-4229-8856-26417E3050A3}" type="datetimeFigureOut">
              <a:rPr lang="en-US" smtClean="0"/>
              <a:t>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25541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460BF-40DE-4229-8856-26417E3050A3}" type="datetimeFigureOut">
              <a:rPr lang="en-US" smtClean="0"/>
              <a:t>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182045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460BF-40DE-4229-8856-26417E3050A3}" type="datetimeFigureOut">
              <a:rPr lang="en-US" smtClean="0"/>
              <a:t>5/9/2014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206428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460BF-40DE-4229-8856-26417E3050A3}"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82584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460BF-40DE-4229-8856-26417E3050A3}"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2E6A0-B6BA-4D13-96D3-B482C5E46C4F}" type="slidenum">
              <a:rPr lang="en-US" smtClean="0"/>
              <a:t>‹#›</a:t>
            </a:fld>
            <a:endParaRPr lang="en-US"/>
          </a:p>
        </p:txBody>
      </p:sp>
    </p:spTree>
    <p:extLst>
      <p:ext uri="{BB962C8B-B14F-4D97-AF65-F5344CB8AC3E}">
        <p14:creationId xmlns:p14="http://schemas.microsoft.com/office/powerpoint/2010/main" val="262869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460BF-40DE-4229-8856-26417E3050A3}" type="datetimeFigureOut">
              <a:rPr lang="en-US" smtClean="0"/>
              <a:t>5/9/2014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2E6A0-B6BA-4D13-96D3-B482C5E46C4F}" type="slidenum">
              <a:rPr lang="en-US" smtClean="0"/>
              <a:t>‹#›</a:t>
            </a:fld>
            <a:endParaRPr lang="en-US"/>
          </a:p>
        </p:txBody>
      </p:sp>
    </p:spTree>
    <p:extLst>
      <p:ext uri="{BB962C8B-B14F-4D97-AF65-F5344CB8AC3E}">
        <p14:creationId xmlns:p14="http://schemas.microsoft.com/office/powerpoint/2010/main" val="271542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MCAS Open Response 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487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2230"/>
            <a:ext cx="10515600" cy="6410227"/>
          </a:xfrm>
        </p:spPr>
        <p:txBody>
          <a:bodyPr/>
          <a:lstStyle/>
          <a:p>
            <a:pPr marL="0" indent="0">
              <a:buNone/>
            </a:pPr>
            <a:r>
              <a:rPr lang="en-US" dirty="0"/>
              <a:t>The table below shows small portions of the amino acid sequences of a particular protein in four animal species</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514350" indent="-514350">
              <a:buAutoNum type="alphaUcParenR"/>
            </a:pPr>
            <a:r>
              <a:rPr lang="en-US" dirty="0" smtClean="0"/>
              <a:t>Based </a:t>
            </a:r>
            <a:r>
              <a:rPr lang="en-US" dirty="0"/>
              <a:t>on the data in the table, which two species are most closely related? Explain your answer</a:t>
            </a:r>
            <a:r>
              <a:rPr lang="en-US" dirty="0" smtClean="0"/>
              <a:t>.</a:t>
            </a:r>
          </a:p>
          <a:p>
            <a:pPr marL="514350" indent="-514350">
              <a:buAutoNum type="alphaUcParenR"/>
            </a:pPr>
            <a:endParaRPr lang="en-US" dirty="0"/>
          </a:p>
          <a:p>
            <a:pPr marL="0" indent="0">
              <a:buNone/>
            </a:pPr>
            <a:r>
              <a:rPr lang="en-US" dirty="0" smtClean="0"/>
              <a:t>B) Describe </a:t>
            </a:r>
            <a:r>
              <a:rPr lang="en-US" dirty="0"/>
              <a:t>and explain </a:t>
            </a:r>
            <a:r>
              <a:rPr lang="en-US" b="1" dirty="0"/>
              <a:t>three</a:t>
            </a:r>
            <a:r>
              <a:rPr lang="en-US" dirty="0"/>
              <a:t> other forms of scientific evidence that could be used to study the relatedness of these four animal species.</a:t>
            </a:r>
          </a:p>
          <a:p>
            <a:pPr marL="0" indent="0">
              <a:buNone/>
            </a:pPr>
            <a:endParaRPr lang="en-US" dirty="0"/>
          </a:p>
        </p:txBody>
      </p:sp>
      <p:pic>
        <p:nvPicPr>
          <p:cNvPr id="4" name="Picture 3"/>
          <p:cNvPicPr>
            <a:picLocks noChangeAspect="1"/>
          </p:cNvPicPr>
          <p:nvPr/>
        </p:nvPicPr>
        <p:blipFill>
          <a:blip r:embed="rId2"/>
          <a:stretch>
            <a:fillRect/>
          </a:stretch>
        </p:blipFill>
        <p:spPr>
          <a:xfrm>
            <a:off x="2773345" y="1148941"/>
            <a:ext cx="5814473" cy="3226174"/>
          </a:xfrm>
          <a:prstGeom prst="rect">
            <a:avLst/>
          </a:prstGeom>
        </p:spPr>
      </p:pic>
    </p:spTree>
    <p:extLst>
      <p:ext uri="{BB962C8B-B14F-4D97-AF65-F5344CB8AC3E}">
        <p14:creationId xmlns:p14="http://schemas.microsoft.com/office/powerpoint/2010/main" val="12971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19575" y="1179235"/>
            <a:ext cx="3752850" cy="3028950"/>
          </a:xfrm>
          <a:prstGeom prst="rect">
            <a:avLst/>
          </a:prstGeom>
        </p:spPr>
      </p:pic>
      <p:sp>
        <p:nvSpPr>
          <p:cNvPr id="3" name="Content Placeholder 2"/>
          <p:cNvSpPr>
            <a:spLocks noGrp="1"/>
          </p:cNvSpPr>
          <p:nvPr>
            <p:ph idx="1"/>
          </p:nvPr>
        </p:nvSpPr>
        <p:spPr>
          <a:xfrm>
            <a:off x="838200" y="263951"/>
            <a:ext cx="10515600" cy="5913012"/>
          </a:xfrm>
        </p:spPr>
        <p:txBody>
          <a:bodyPr>
            <a:normAutofit fontScale="92500" lnSpcReduction="10000"/>
          </a:bodyPr>
          <a:lstStyle/>
          <a:p>
            <a:pPr marL="0" indent="0">
              <a:buNone/>
            </a:pPr>
            <a:r>
              <a:rPr lang="en-US" sz="2600" dirty="0"/>
              <a:t>Male peafowl, called peacocks, have long, colorful tail feathers. Among peacocks there is variation in the size, brightness, and pattern of the tail. Scientists observed the mating success of two groups of peacocks. The graph below shows the scientists’ data</a:t>
            </a:r>
            <a:r>
              <a:rPr lang="en-US" sz="2600"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600" dirty="0" smtClean="0"/>
              <a:t>A) Explain </a:t>
            </a:r>
            <a:r>
              <a:rPr lang="en-US" sz="2600" dirty="0"/>
              <a:t>what the data show about the advantage of longer, more colorful tails for peacocks.</a:t>
            </a:r>
          </a:p>
          <a:p>
            <a:pPr marL="0" indent="0">
              <a:buNone/>
            </a:pPr>
            <a:r>
              <a:rPr lang="en-US" sz="2600" dirty="0" smtClean="0"/>
              <a:t>B) Identify</a:t>
            </a:r>
            <a:r>
              <a:rPr lang="en-US" sz="2600" dirty="0"/>
              <a:t> </a:t>
            </a:r>
            <a:r>
              <a:rPr lang="en-US" sz="2600" b="1" dirty="0"/>
              <a:t>one</a:t>
            </a:r>
            <a:r>
              <a:rPr lang="en-US" sz="2600" dirty="0"/>
              <a:t> disadvantage that longer, more colorful tails have for peacocks.</a:t>
            </a:r>
          </a:p>
          <a:p>
            <a:pPr marL="0" indent="0">
              <a:buNone/>
            </a:pPr>
            <a:r>
              <a:rPr lang="en-US" sz="2600" dirty="0" smtClean="0"/>
              <a:t>C) Explain </a:t>
            </a:r>
            <a:r>
              <a:rPr lang="en-US" sz="2600" dirty="0"/>
              <a:t>in detail how the longer, more colorful tails evolved in peacocks despite causing disadvantages for the males.</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611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9691" y="175322"/>
            <a:ext cx="8893881" cy="6508282"/>
          </a:xfrm>
          <a:prstGeom prst="rect">
            <a:avLst/>
          </a:prstGeom>
        </p:spPr>
      </p:pic>
    </p:spTree>
    <p:extLst>
      <p:ext uri="{BB962C8B-B14F-4D97-AF65-F5344CB8AC3E}">
        <p14:creationId xmlns:p14="http://schemas.microsoft.com/office/powerpoint/2010/main" val="3418609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907" y="537327"/>
            <a:ext cx="10681229" cy="5967167"/>
          </a:xfrm>
          <a:prstGeom prst="rect">
            <a:avLst/>
          </a:prstGeom>
        </p:spPr>
      </p:pic>
    </p:spTree>
    <p:extLst>
      <p:ext uri="{BB962C8B-B14F-4D97-AF65-F5344CB8AC3E}">
        <p14:creationId xmlns:p14="http://schemas.microsoft.com/office/powerpoint/2010/main" val="99836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2619" y="29973"/>
            <a:ext cx="9428442" cy="6644204"/>
          </a:xfrm>
          <a:prstGeom prst="rect">
            <a:avLst/>
          </a:prstGeom>
        </p:spPr>
      </p:pic>
    </p:spTree>
    <p:extLst>
      <p:ext uri="{BB962C8B-B14F-4D97-AF65-F5344CB8AC3E}">
        <p14:creationId xmlns:p14="http://schemas.microsoft.com/office/powerpoint/2010/main" val="523614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2362" y="193145"/>
            <a:ext cx="9894521" cy="6424471"/>
          </a:xfrm>
          <a:prstGeom prst="rect">
            <a:avLst/>
          </a:prstGeom>
        </p:spPr>
      </p:pic>
    </p:spTree>
    <p:extLst>
      <p:ext uri="{BB962C8B-B14F-4D97-AF65-F5344CB8AC3E}">
        <p14:creationId xmlns:p14="http://schemas.microsoft.com/office/powerpoint/2010/main" val="1587970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8157" y="241696"/>
            <a:ext cx="10833907" cy="6385347"/>
          </a:xfrm>
          <a:prstGeom prst="rect">
            <a:avLst/>
          </a:prstGeom>
        </p:spPr>
      </p:pic>
    </p:spTree>
    <p:extLst>
      <p:ext uri="{BB962C8B-B14F-4D97-AF65-F5344CB8AC3E}">
        <p14:creationId xmlns:p14="http://schemas.microsoft.com/office/powerpoint/2010/main" val="373246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565" y="1119270"/>
            <a:ext cx="10515600" cy="1325563"/>
          </a:xfrm>
        </p:spPr>
        <p:txBody>
          <a:bodyPr>
            <a:normAutofit fontScale="90000"/>
          </a:bodyPr>
          <a:lstStyle/>
          <a:p>
            <a:pPr lvl="0" eaLnBrk="0" fontAlgn="t" hangingPunct="0">
              <a:lnSpc>
                <a:spcPct val="100000"/>
              </a:lnSpc>
              <a:spcAft>
                <a:spcPct val="0"/>
              </a:spcAft>
            </a:pPr>
            <a:r>
              <a:rPr lang="en-US" dirty="0">
                <a:solidFill>
                  <a:srgbClr val="000000"/>
                </a:solidFill>
                <a:latin typeface="Georgia" panose="02040502050405020303" pitchFamily="18" charset="0"/>
              </a:rPr>
              <a:t>The table below lists the ecological roles of several organisms in a desert ecosystem.</a:t>
            </a:r>
            <a:r>
              <a:rPr lang="en-US" sz="4000" dirty="0"/>
              <a:t/>
            </a:r>
            <a:br>
              <a:rPr lang="en-US" sz="4000" dirty="0"/>
            </a:br>
            <a:r>
              <a:rPr lang="en-US" sz="8800" dirty="0">
                <a:latin typeface="Arial" panose="020B0604020202020204" pitchFamily="34" charset="0"/>
              </a:rPr>
              <a:t/>
            </a:r>
            <a:br>
              <a:rPr lang="en-US" sz="8800" dirty="0">
                <a:latin typeface="Arial" panose="020B0604020202020204" pitchFamily="34" charset="0"/>
              </a:rPr>
            </a:br>
            <a:endParaRPr lang="en-US" dirty="0"/>
          </a:p>
        </p:txBody>
      </p:sp>
      <p:graphicFrame>
        <p:nvGraphicFramePr>
          <p:cNvPr id="4" name="Content Placeholder 3"/>
          <p:cNvGraphicFramePr>
            <a:graphicFrameLocks noGrp="1"/>
          </p:cNvGraphicFramePr>
          <p:nvPr>
            <p:ph idx="1"/>
          </p:nvPr>
        </p:nvGraphicFramePr>
        <p:xfrm>
          <a:off x="838200" y="2685574"/>
          <a:ext cx="10515600" cy="2631440"/>
        </p:xfrm>
        <a:graphic>
          <a:graphicData uri="http://schemas.openxmlformats.org/drawingml/2006/table">
            <a:tbl>
              <a:tblPr/>
              <a:tblGrid>
                <a:gridCol w="5257800"/>
                <a:gridCol w="5257800"/>
              </a:tblGrid>
              <a:tr h="0">
                <a:tc>
                  <a:txBody>
                    <a:bodyPr/>
                    <a:lstStyle/>
                    <a:p>
                      <a:pPr algn="ctr" fontAlgn="t"/>
                      <a:r>
                        <a:rPr lang="en-US" b="1">
                          <a:effectLst/>
                          <a:latin typeface="georgia" panose="02040502050405020303" pitchFamily="18" charset="0"/>
                        </a:rPr>
                        <a:t>Organism</a:t>
                      </a:r>
                      <a:endParaRPr lang="en-US">
                        <a:effectLst/>
                        <a:latin typeface="georgia" panose="020405020504050203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b="1">
                          <a:effectLst/>
                          <a:latin typeface="georgia" panose="02040502050405020303" pitchFamily="18" charset="0"/>
                        </a:rPr>
                        <a:t>Ecological Role</a:t>
                      </a:r>
                      <a:endParaRPr lang="en-US">
                        <a:effectLst/>
                        <a:latin typeface="georgia" panose="020405020504050203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t"/>
                      <a:r>
                        <a:rPr lang="en-US">
                          <a:effectLst/>
                          <a:latin typeface="georgia" panose="02040502050405020303" pitchFamily="18" charset="0"/>
                        </a:rPr>
                        <a:t>cactus</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effectLst/>
                          <a:latin typeface="georgia" panose="02040502050405020303" pitchFamily="18" charset="0"/>
                        </a:rPr>
                        <a:t>producer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t"/>
                      <a:r>
                        <a:rPr lang="en-US">
                          <a:effectLst/>
                          <a:latin typeface="georgia" panose="02040502050405020303" pitchFamily="18" charset="0"/>
                        </a:rPr>
                        <a:t>cricket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effectLst/>
                          <a:latin typeface="georgia" panose="02040502050405020303" pitchFamily="18" charset="0"/>
                        </a:rPr>
                        <a:t>primary consumer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t"/>
                      <a:r>
                        <a:rPr lang="en-US">
                          <a:effectLst/>
                          <a:latin typeface="georgia" panose="02040502050405020303" pitchFamily="18" charset="0"/>
                        </a:rPr>
                        <a:t>lizard</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effectLst/>
                          <a:latin typeface="georgia" panose="02040502050405020303" pitchFamily="18" charset="0"/>
                        </a:rPr>
                        <a:t>secondary consumer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t"/>
                      <a:r>
                        <a:rPr lang="en-US">
                          <a:effectLst/>
                          <a:latin typeface="georgia" panose="02040502050405020303" pitchFamily="18" charset="0"/>
                        </a:rPr>
                        <a:t>rat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effectLst/>
                          <a:latin typeface="georgia" panose="02040502050405020303" pitchFamily="18" charset="0"/>
                        </a:rPr>
                        <a:t>primary consumer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t"/>
                      <a:r>
                        <a:rPr lang="en-US">
                          <a:effectLst/>
                          <a:latin typeface="georgia" panose="02040502050405020303" pitchFamily="18" charset="0"/>
                        </a:rPr>
                        <a:t>snake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effectLst/>
                          <a:latin typeface="georgia" panose="02040502050405020303" pitchFamily="18" charset="0"/>
                        </a:rPr>
                        <a:t>secondary consumer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t"/>
                      <a:r>
                        <a:rPr lang="en-US">
                          <a:effectLst/>
                          <a:latin typeface="georgia" panose="02040502050405020303" pitchFamily="18" charset="0"/>
                        </a:rPr>
                        <a:t>yucca</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dirty="0">
                          <a:effectLst/>
                          <a:latin typeface="georgia" panose="02040502050405020303" pitchFamily="18" charset="0"/>
                        </a:rPr>
                        <a:t>producer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38200" y="2686050"/>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1511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770"/>
            <a:ext cx="10515600" cy="1325563"/>
          </a:xfrm>
        </p:spPr>
        <p:txBody>
          <a:bodyPr>
            <a:normAutofit fontScale="90000"/>
          </a:bodyPr>
          <a:lstStyle/>
          <a:p>
            <a:r>
              <a:rPr lang="en-US" dirty="0"/>
              <a:t>An energy pyramid shows how energy flows between different groups of organisms in an ecosystem. An incomplete energy pyramid is shown below.</a:t>
            </a:r>
          </a:p>
        </p:txBody>
      </p:sp>
      <p:pic>
        <p:nvPicPr>
          <p:cNvPr id="2052" name="Picture 4" descr="The energy pyramid is an empty triangle divided into three levels by two horizontal lines.  The top level is labeled X. The middle level is labeled Y. The bottom level is labeled Z.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0753" y="2689918"/>
            <a:ext cx="4786298" cy="380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62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7901"/>
            <a:ext cx="10515600" cy="5649062"/>
          </a:xfrm>
        </p:spPr>
        <p:txBody>
          <a:bodyPr/>
          <a:lstStyle/>
          <a:p>
            <a:r>
              <a:rPr lang="en-US" dirty="0"/>
              <a:t>Copy the energy pyramid into your Student Answer Booklet. Fill in the pyramid with the desert organism(s) that belong in </a:t>
            </a:r>
            <a:r>
              <a:rPr lang="en-US" b="1" dirty="0"/>
              <a:t>each</a:t>
            </a:r>
            <a:r>
              <a:rPr lang="en-US" dirty="0"/>
              <a:t> level. Be sure to include all six desert organisms from the table in your pyramid</a:t>
            </a:r>
            <a:r>
              <a:rPr lang="en-US" dirty="0" smtClean="0"/>
              <a:t>.</a:t>
            </a:r>
          </a:p>
          <a:p>
            <a:endParaRPr lang="en-US" dirty="0"/>
          </a:p>
          <a:p>
            <a:r>
              <a:rPr lang="en-US" dirty="0"/>
              <a:t>Describe the roles of primary consumers </a:t>
            </a:r>
            <a:r>
              <a:rPr lang="en-US" b="1" dirty="0"/>
              <a:t>and</a:t>
            </a:r>
            <a:r>
              <a:rPr lang="en-US" dirty="0"/>
              <a:t> secondary consumers in all ecosystems</a:t>
            </a:r>
            <a:r>
              <a:rPr lang="en-US" dirty="0" smtClean="0"/>
              <a:t>.</a:t>
            </a:r>
          </a:p>
          <a:p>
            <a:endParaRPr lang="en-US" dirty="0"/>
          </a:p>
          <a:p>
            <a:r>
              <a:rPr lang="en-US" dirty="0"/>
              <a:t>Is there more energy available for organisms in the top level of the pyramid (</a:t>
            </a:r>
            <a:r>
              <a:rPr lang="en-US" b="1" dirty="0"/>
              <a:t>X</a:t>
            </a:r>
            <a:r>
              <a:rPr lang="en-US" dirty="0"/>
              <a:t>) or the bottom level of the pyramid (</a:t>
            </a:r>
            <a:r>
              <a:rPr lang="en-US" b="1" dirty="0"/>
              <a:t>Z</a:t>
            </a:r>
            <a:r>
              <a:rPr lang="en-US" dirty="0"/>
              <a:t>)? Explain your answer.</a:t>
            </a:r>
          </a:p>
          <a:p>
            <a:endParaRPr lang="en-US" dirty="0"/>
          </a:p>
        </p:txBody>
      </p:sp>
    </p:spTree>
    <p:extLst>
      <p:ext uri="{BB962C8B-B14F-4D97-AF65-F5344CB8AC3E}">
        <p14:creationId xmlns:p14="http://schemas.microsoft.com/office/powerpoint/2010/main" val="485479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57181" y="410311"/>
            <a:ext cx="5229225" cy="4981575"/>
          </a:xfrm>
          <a:prstGeom prst="rect">
            <a:avLst/>
          </a:prstGeom>
        </p:spPr>
      </p:pic>
      <p:sp>
        <p:nvSpPr>
          <p:cNvPr id="5" name="TextBox 4"/>
          <p:cNvSpPr txBox="1"/>
          <p:nvPr/>
        </p:nvSpPr>
        <p:spPr>
          <a:xfrm>
            <a:off x="414780" y="5380672"/>
            <a:ext cx="11312165" cy="1477328"/>
          </a:xfrm>
          <a:prstGeom prst="rect">
            <a:avLst/>
          </a:prstGeom>
          <a:noFill/>
        </p:spPr>
        <p:txBody>
          <a:bodyPr wrap="square" rtlCol="0">
            <a:spAutoFit/>
          </a:bodyPr>
          <a:lstStyle/>
          <a:p>
            <a:r>
              <a:rPr lang="en-US" dirty="0" smtClean="0"/>
              <a:t>A)) Identify </a:t>
            </a:r>
            <a:r>
              <a:rPr lang="en-US" dirty="0"/>
              <a:t>whether </a:t>
            </a:r>
            <a:r>
              <a:rPr lang="en-US" i="1" dirty="0" err="1"/>
              <a:t>Hippodamia</a:t>
            </a:r>
            <a:r>
              <a:rPr lang="en-US" i="1" dirty="0"/>
              <a:t> </a:t>
            </a:r>
            <a:r>
              <a:rPr lang="en-US" i="1" dirty="0" err="1"/>
              <a:t>convergens</a:t>
            </a:r>
            <a:r>
              <a:rPr lang="en-US" b="1" dirty="0"/>
              <a:t> </a:t>
            </a:r>
            <a:r>
              <a:rPr lang="en-US" dirty="0"/>
              <a:t>and </a:t>
            </a:r>
            <a:r>
              <a:rPr lang="en-US" i="1" dirty="0" err="1"/>
              <a:t>Hippodamia</a:t>
            </a:r>
            <a:r>
              <a:rPr lang="en-US" i="1" dirty="0"/>
              <a:t> </a:t>
            </a:r>
            <a:r>
              <a:rPr lang="en-US" i="1" dirty="0" err="1"/>
              <a:t>variegata</a:t>
            </a:r>
            <a:r>
              <a:rPr lang="en-US" i="1" dirty="0"/>
              <a:t> </a:t>
            </a:r>
            <a:r>
              <a:rPr lang="en-US" dirty="0"/>
              <a:t>can mate and produce fertile offspring. Explain your answer.</a:t>
            </a:r>
          </a:p>
          <a:p>
            <a:r>
              <a:rPr lang="en-US" dirty="0" smtClean="0"/>
              <a:t>B) Which </a:t>
            </a:r>
            <a:r>
              <a:rPr lang="en-US" dirty="0"/>
              <a:t>of the beetles must belong to the same family? Explain your answer.</a:t>
            </a:r>
          </a:p>
          <a:p>
            <a:r>
              <a:rPr lang="en-US" dirty="0" smtClean="0"/>
              <a:t>C) Describe</a:t>
            </a:r>
            <a:r>
              <a:rPr lang="en-US" dirty="0"/>
              <a:t> </a:t>
            </a:r>
            <a:r>
              <a:rPr lang="en-US" b="1" dirty="0"/>
              <a:t>two</a:t>
            </a:r>
            <a:r>
              <a:rPr lang="en-US" dirty="0"/>
              <a:t> types of evidence, other than mating and producing fertile offspring, that scientists can use to determine taxonomic classification and relationships among insects. Explain how each type of evidence is used.</a:t>
            </a:r>
          </a:p>
        </p:txBody>
      </p:sp>
      <p:sp>
        <p:nvSpPr>
          <p:cNvPr id="6" name="TextBox 5"/>
          <p:cNvSpPr txBox="1"/>
          <p:nvPr/>
        </p:nvSpPr>
        <p:spPr>
          <a:xfrm>
            <a:off x="226243" y="160256"/>
            <a:ext cx="11821213" cy="369332"/>
          </a:xfrm>
          <a:prstGeom prst="rect">
            <a:avLst/>
          </a:prstGeom>
          <a:noFill/>
        </p:spPr>
        <p:txBody>
          <a:bodyPr wrap="square" rtlCol="0">
            <a:spAutoFit/>
          </a:bodyPr>
          <a:lstStyle/>
          <a:p>
            <a:r>
              <a:rPr lang="en-US"/>
              <a:t>A student is studying four beetles, pictured below. Three of the beetles belong to the same genus, and one does not.</a:t>
            </a:r>
            <a:endParaRPr lang="en-US" dirty="0"/>
          </a:p>
        </p:txBody>
      </p:sp>
    </p:spTree>
    <p:extLst>
      <p:ext uri="{BB962C8B-B14F-4D97-AF65-F5344CB8AC3E}">
        <p14:creationId xmlns:p14="http://schemas.microsoft.com/office/powerpoint/2010/main" val="2907921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028"/>
            <a:ext cx="10515600" cy="1325563"/>
          </a:xfrm>
        </p:spPr>
        <p:txBody>
          <a:bodyPr/>
          <a:lstStyle/>
          <a:p>
            <a:r>
              <a:rPr lang="en-US" dirty="0" smtClean="0"/>
              <a:t>The Carbon Cycle</a:t>
            </a:r>
            <a:endParaRPr lang="en-US" dirty="0"/>
          </a:p>
        </p:txBody>
      </p:sp>
      <p:sp>
        <p:nvSpPr>
          <p:cNvPr id="3" name="Content Placeholder 2"/>
          <p:cNvSpPr>
            <a:spLocks noGrp="1"/>
          </p:cNvSpPr>
          <p:nvPr>
            <p:ph idx="1"/>
          </p:nvPr>
        </p:nvSpPr>
        <p:spPr>
          <a:xfrm>
            <a:off x="838200" y="1445591"/>
            <a:ext cx="10515600" cy="4731372"/>
          </a:xfrm>
        </p:spPr>
        <p:txBody>
          <a:bodyPr>
            <a:normAutofit fontScale="92500" lnSpcReduction="10000"/>
          </a:bodyPr>
          <a:lstStyle/>
          <a:p>
            <a:r>
              <a:rPr lang="en-US" dirty="0"/>
              <a:t>The trees in tropical rain forests are important to nutrient cycling in the biosphere</a:t>
            </a:r>
            <a:r>
              <a:rPr lang="en-US" dirty="0" smtClean="0"/>
              <a:t>. Describe </a:t>
            </a:r>
            <a:r>
              <a:rPr lang="en-US" dirty="0"/>
              <a:t>one role of the trees in the carbon cycle</a:t>
            </a:r>
            <a:r>
              <a:rPr lang="en-US" dirty="0" smtClean="0"/>
              <a:t>.</a:t>
            </a:r>
          </a:p>
          <a:p>
            <a:endParaRPr lang="en-US" dirty="0"/>
          </a:p>
          <a:p>
            <a:r>
              <a:rPr lang="en-US" dirty="0"/>
              <a:t>Describe one role of the trees in the oxygen cycle</a:t>
            </a:r>
            <a:r>
              <a:rPr lang="en-US" dirty="0" smtClean="0"/>
              <a:t>.</a:t>
            </a:r>
          </a:p>
          <a:p>
            <a:endParaRPr lang="en-US" dirty="0"/>
          </a:p>
          <a:p>
            <a:r>
              <a:rPr lang="en-US" dirty="0"/>
              <a:t>Describe one role of the trees in the water cycle</a:t>
            </a:r>
            <a:r>
              <a:rPr lang="en-US" dirty="0" smtClean="0"/>
              <a:t>.</a:t>
            </a:r>
          </a:p>
          <a:p>
            <a:endParaRPr lang="en-US" dirty="0"/>
          </a:p>
          <a:p>
            <a:r>
              <a:rPr lang="en-US" dirty="0"/>
              <a:t>Some rain forest trees are destroyed by burning, while some others are cut down and left on the forest floor</a:t>
            </a:r>
            <a:r>
              <a:rPr lang="en-US" dirty="0" smtClean="0"/>
              <a:t>. Describe </a:t>
            </a:r>
            <a:r>
              <a:rPr lang="en-US" dirty="0"/>
              <a:t>one way that burning rain forest trees affects nutrient cycling differently than cutting them down and leaving them on the forest floor.</a:t>
            </a:r>
          </a:p>
          <a:p>
            <a:endParaRPr lang="en-US" dirty="0"/>
          </a:p>
        </p:txBody>
      </p:sp>
    </p:spTree>
    <p:extLst>
      <p:ext uri="{BB962C8B-B14F-4D97-AF65-F5344CB8AC3E}">
        <p14:creationId xmlns:p14="http://schemas.microsoft.com/office/powerpoint/2010/main" val="3097291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99" y="179109"/>
            <a:ext cx="10515600" cy="1325563"/>
          </a:xfrm>
        </p:spPr>
        <p:txBody>
          <a:bodyPr>
            <a:normAutofit fontScale="90000"/>
          </a:bodyPr>
          <a:lstStyle/>
          <a:p>
            <a:r>
              <a:rPr lang="en-US" sz="3600" dirty="0"/>
              <a:t>The graph below shows changes in the birthrate and death rate for a large population of deer over a 20-year study period.</a:t>
            </a:r>
            <a:r>
              <a:rPr lang="en-US" dirty="0"/>
              <a:t/>
            </a:r>
            <a:br>
              <a:rPr lang="en-US" dirty="0"/>
            </a:br>
            <a:endParaRPr lang="en-US" dirty="0"/>
          </a:p>
        </p:txBody>
      </p:sp>
      <p:pic>
        <p:nvPicPr>
          <p:cNvPr id="1026" name="Picture 2" descr="Changes in birthrate and death rate over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167" y="1215699"/>
            <a:ext cx="5802165" cy="544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7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Describe and explain </a:t>
            </a:r>
            <a:r>
              <a:rPr lang="en-US" b="1" dirty="0"/>
              <a:t>two</a:t>
            </a:r>
            <a:r>
              <a:rPr lang="en-US" dirty="0"/>
              <a:t> factors that can affect the birthrate in the deer population</a:t>
            </a:r>
            <a:r>
              <a:rPr lang="en-US" dirty="0" smtClean="0"/>
              <a:t>.</a:t>
            </a:r>
          </a:p>
          <a:p>
            <a:endParaRPr lang="en-US" dirty="0"/>
          </a:p>
          <a:p>
            <a:r>
              <a:rPr lang="en-US" dirty="0"/>
              <a:t>Describe and explain </a:t>
            </a:r>
            <a:r>
              <a:rPr lang="en-US" b="1" dirty="0"/>
              <a:t>two</a:t>
            </a:r>
            <a:r>
              <a:rPr lang="en-US" dirty="0"/>
              <a:t> factors that can affect the death rate in the deer population</a:t>
            </a:r>
            <a:r>
              <a:rPr lang="en-US" dirty="0" smtClean="0"/>
              <a:t>.</a:t>
            </a:r>
          </a:p>
          <a:p>
            <a:endParaRPr lang="en-US" dirty="0"/>
          </a:p>
          <a:p>
            <a:r>
              <a:rPr lang="en-US" dirty="0"/>
              <a:t>Identify </a:t>
            </a:r>
            <a:r>
              <a:rPr lang="en-US" b="1" dirty="0"/>
              <a:t>one</a:t>
            </a:r>
            <a:r>
              <a:rPr lang="en-US" dirty="0"/>
              <a:t> time period on the graph during which the deer population was increasing. Explain your answer.</a:t>
            </a:r>
          </a:p>
        </p:txBody>
      </p:sp>
    </p:spTree>
    <p:extLst>
      <p:ext uri="{BB962C8B-B14F-4D97-AF65-F5344CB8AC3E}">
        <p14:creationId xmlns:p14="http://schemas.microsoft.com/office/powerpoint/2010/main" val="3474401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swer for scorepoint 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141" y="252003"/>
            <a:ext cx="6517011" cy="6492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9365" y="791852"/>
            <a:ext cx="1913641" cy="369332"/>
          </a:xfrm>
          <a:prstGeom prst="rect">
            <a:avLst/>
          </a:prstGeom>
          <a:noFill/>
        </p:spPr>
        <p:txBody>
          <a:bodyPr wrap="square" rtlCol="0">
            <a:spAutoFit/>
          </a:bodyPr>
          <a:lstStyle/>
          <a:p>
            <a:r>
              <a:rPr lang="en-US" dirty="0" smtClean="0"/>
              <a:t>4 points</a:t>
            </a:r>
            <a:endParaRPr lang="en-US" dirty="0"/>
          </a:p>
        </p:txBody>
      </p:sp>
    </p:spTree>
    <p:extLst>
      <p:ext uri="{BB962C8B-B14F-4D97-AF65-F5344CB8AC3E}">
        <p14:creationId xmlns:p14="http://schemas.microsoft.com/office/powerpoint/2010/main" val="294628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swer for scorepoin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18" y="365124"/>
            <a:ext cx="7055930" cy="65071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085" y="1093509"/>
            <a:ext cx="1489435" cy="369332"/>
          </a:xfrm>
          <a:prstGeom prst="rect">
            <a:avLst/>
          </a:prstGeom>
          <a:noFill/>
        </p:spPr>
        <p:txBody>
          <a:bodyPr wrap="square" rtlCol="0">
            <a:spAutoFit/>
          </a:bodyPr>
          <a:lstStyle/>
          <a:p>
            <a:r>
              <a:rPr lang="en-US" dirty="0" smtClean="0"/>
              <a:t>3 points</a:t>
            </a:r>
            <a:endParaRPr lang="en-US" dirty="0"/>
          </a:p>
        </p:txBody>
      </p:sp>
    </p:spTree>
    <p:extLst>
      <p:ext uri="{BB962C8B-B14F-4D97-AF65-F5344CB8AC3E}">
        <p14:creationId xmlns:p14="http://schemas.microsoft.com/office/powerpoint/2010/main" val="2249603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swer for scorepoi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411" y="365125"/>
            <a:ext cx="8483291" cy="6346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097" y="914400"/>
            <a:ext cx="1084082" cy="369332"/>
          </a:xfrm>
          <a:prstGeom prst="rect">
            <a:avLst/>
          </a:prstGeom>
          <a:noFill/>
        </p:spPr>
        <p:txBody>
          <a:bodyPr wrap="square" rtlCol="0">
            <a:spAutoFit/>
          </a:bodyPr>
          <a:lstStyle/>
          <a:p>
            <a:r>
              <a:rPr lang="en-US" dirty="0" smtClean="0"/>
              <a:t>2 points</a:t>
            </a:r>
            <a:endParaRPr lang="en-US" dirty="0"/>
          </a:p>
        </p:txBody>
      </p:sp>
    </p:spTree>
    <p:extLst>
      <p:ext uri="{BB962C8B-B14F-4D97-AF65-F5344CB8AC3E}">
        <p14:creationId xmlns:p14="http://schemas.microsoft.com/office/powerpoint/2010/main" val="425095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Answer for scorepoin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54193"/>
            <a:ext cx="10457072" cy="509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8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82625" y="1825625"/>
            <a:ext cx="187816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eorgia" panose="02040502050405020303" pitchFamily="18" charset="0"/>
              </a:rPr>
              <a:t>coring Guide - Score Point 1</a:t>
            </a:r>
            <a:r>
              <a:rPr kumimoji="0" lang="en-US" sz="800" b="0" i="0" u="none" strike="noStrike" cap="none" normalizeH="0" baseline="0" smtClean="0">
                <a:ln>
                  <a:noFill/>
                </a:ln>
                <a:solidFill>
                  <a:schemeClr val="tx1"/>
                </a:solidFill>
                <a:effectLst/>
              </a:rPr>
              <a:t/>
            </a:r>
            <a:br>
              <a:rPr kumimoji="0" lang="en-US" sz="800" b="0" i="0" u="none" strike="noStrike" cap="none" normalizeH="0" baseline="0" smtClean="0">
                <a:ln>
                  <a:noFill/>
                </a:ln>
                <a:solidFill>
                  <a:schemeClr val="tx1"/>
                </a:solidFill>
                <a:effectLst/>
              </a:rPr>
            </a:b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r>
              <a:rPr kumimoji="0" lang="en-US" sz="1800" b="0" i="0" u="none" strike="noStrike" cap="none" normalizeH="0" baseline="0" smtClean="0">
                <a:ln>
                  <a:noFill/>
                </a:ln>
                <a:solidFill>
                  <a:schemeClr val="tx1"/>
                </a:solidFill>
                <a:effectLst/>
                <a:latin typeface="Arial" panose="020B0604020202020204" pitchFamily="34" charset="0"/>
              </a:rPr>
              <a:t>  </a:t>
            </a:r>
            <a:r>
              <a:rPr kumimoji="0" lang="en-US" sz="7600" b="0" i="0" u="none" strike="noStrike" cap="none" normalizeH="0" baseline="0" smtClean="0">
                <a:ln>
                  <a:noFill/>
                </a:ln>
                <a:solidFill>
                  <a:schemeClr val="tx1"/>
                </a:solidFill>
                <a:effectLst/>
                <a:latin typeface="Arial" panose="020B0604020202020204" pitchFamily="34"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6146" name="Picture 2" descr="Answer for scorepoin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4297"/>
            <a:ext cx="9537156" cy="230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5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Graph title is Moose Population, nineteen sixty to two thousand five. The X-axis title is Year and ranges from nineteen sixty to two thousand five in increments of five years. The Y-axis title is Number of Moose and ranges from zero to two thousand five hundred in increments of five hundred. The line on the graph starts at six hundred Moose in nineteen sixty. It increases to one thousand five hundred moose in nineteen seventy two and then decreases to eight hundred moose in nineteen eighty two. The line reaches a peak of two thousand five hundred moose in nineteen ninety five and decreases to five hundred moose in nineteen ninety seven. The line then increases to one thousand moose in two thousand three and decreases to five hundred moose in two thousand five. "/>
          <p:cNvSpPr>
            <a:spLocks noGrp="1" noChangeAspect="1" noChangeArrowheads="1"/>
          </p:cNvSpPr>
          <p:nvPr>
            <p:ph idx="1"/>
          </p:nvPr>
        </p:nvSpPr>
        <p:spPr bwMode="auto">
          <a:xfrm>
            <a:off x="838200" y="320511"/>
            <a:ext cx="10515600" cy="58564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Lake Superior is on the northern border of the continental United States. The graph below shows changes in the size of the moose population on an island in Lake Superior from 1960 to 2005. The island is in a remote location several miles off the northwest shore of the lake</a:t>
            </a:r>
            <a:r>
              <a:rPr lang="en-US" dirty="0" smtClean="0"/>
              <a:t>.</a:t>
            </a:r>
          </a:p>
          <a:p>
            <a:pPr marL="0" indent="0">
              <a:buNone/>
            </a:pPr>
            <a:endParaRPr lang="en-US" dirty="0"/>
          </a:p>
          <a:p>
            <a:pPr marL="0" indent="0">
              <a:buNone/>
            </a:pPr>
            <a:endParaRPr lang="en-US" dirty="0"/>
          </a:p>
        </p:txBody>
      </p:sp>
      <p:sp>
        <p:nvSpPr>
          <p:cNvPr id="6" name="AutoShape 6" descr="Graph title is Moose Population, nineteen sixty to two thousand five. The X-axis title is Year and ranges from nineteen sixty to two thousand five in increments of five years. The Y-axis title is Number of Moose and ranges from zero to two thousand five hundred in increments of five hundred. The line on the graph starts at six hundred Moose in nineteen sixty. It increases to one thousand five hundred moose in nineteen seventy two and then decreases to eight hundred moose in nineteen eighty two. The line reaches a peak of two thousand five hundred moose in nineteen ninety five and decreases to five hundred moose in nineteen ninety seven. The line then increases to one thousand moose in two thousand three and decreases to five hundred moose in two thousand fiv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2296997" y="2086687"/>
            <a:ext cx="7092099" cy="4506438"/>
          </a:xfrm>
          <a:prstGeom prst="rect">
            <a:avLst/>
          </a:prstGeom>
        </p:spPr>
      </p:pic>
    </p:spTree>
    <p:extLst>
      <p:ext uri="{BB962C8B-B14F-4D97-AF65-F5344CB8AC3E}">
        <p14:creationId xmlns:p14="http://schemas.microsoft.com/office/powerpoint/2010/main" val="4105107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0388"/>
            <a:ext cx="10515600" cy="5196575"/>
          </a:xfrm>
        </p:spPr>
        <p:txBody>
          <a:bodyPr>
            <a:normAutofit lnSpcReduction="10000"/>
          </a:bodyPr>
          <a:lstStyle/>
          <a:p>
            <a:pPr marL="0" indent="0">
              <a:buNone/>
            </a:pPr>
            <a:r>
              <a:rPr lang="en-US" dirty="0" smtClean="0"/>
              <a:t>A. Explain </a:t>
            </a:r>
            <a:r>
              <a:rPr lang="en-US" dirty="0"/>
              <a:t>why immigration and emigration are </a:t>
            </a:r>
            <a:r>
              <a:rPr lang="en-US" b="1" dirty="0"/>
              <a:t>not</a:t>
            </a:r>
            <a:r>
              <a:rPr lang="en-US" dirty="0"/>
              <a:t> likely to have an effect on the size of the island’s moose population</a:t>
            </a:r>
            <a:r>
              <a:rPr lang="en-US" dirty="0" smtClean="0"/>
              <a:t>.</a:t>
            </a:r>
          </a:p>
          <a:p>
            <a:endParaRPr lang="en-US" dirty="0"/>
          </a:p>
          <a:p>
            <a:pPr marL="0" indent="0">
              <a:buNone/>
            </a:pPr>
            <a:r>
              <a:rPr lang="en-US" dirty="0" smtClean="0"/>
              <a:t>B. Describe </a:t>
            </a:r>
            <a:r>
              <a:rPr lang="en-US" dirty="0"/>
              <a:t>what happened to the size of the island’s moose population from 1995 to 1997, </a:t>
            </a:r>
            <a:r>
              <a:rPr lang="en-US" b="1" dirty="0" smtClean="0"/>
              <a:t>and </a:t>
            </a:r>
            <a:r>
              <a:rPr lang="en-US" dirty="0" smtClean="0"/>
              <a:t>describe </a:t>
            </a:r>
            <a:r>
              <a:rPr lang="en-US" dirty="0"/>
              <a:t>how the birth rate and the death rate must have compared during this time</a:t>
            </a:r>
            <a:r>
              <a:rPr lang="en-US" dirty="0" smtClean="0"/>
              <a:t>.</a:t>
            </a:r>
          </a:p>
          <a:p>
            <a:endParaRPr lang="en-US" dirty="0"/>
          </a:p>
          <a:p>
            <a:pPr marL="0" indent="0">
              <a:buNone/>
            </a:pPr>
            <a:r>
              <a:rPr lang="en-US" dirty="0" smtClean="0"/>
              <a:t>C. Identify</a:t>
            </a:r>
            <a:r>
              <a:rPr lang="en-US" dirty="0"/>
              <a:t> </a:t>
            </a:r>
            <a:r>
              <a:rPr lang="en-US" b="1" dirty="0"/>
              <a:t>two</a:t>
            </a:r>
            <a:r>
              <a:rPr lang="en-US" dirty="0"/>
              <a:t> different natural factors that could have contributed to the change in moose population size you described in part (b</a:t>
            </a:r>
            <a:r>
              <a:rPr lang="en-US" dirty="0" smtClean="0"/>
              <a:t>).</a:t>
            </a:r>
          </a:p>
          <a:p>
            <a:endParaRPr lang="en-US" dirty="0"/>
          </a:p>
          <a:p>
            <a:pPr marL="0" indent="0">
              <a:buNone/>
            </a:pPr>
            <a:r>
              <a:rPr lang="en-US" dirty="0" smtClean="0"/>
              <a:t>D. Explain </a:t>
            </a:r>
            <a:r>
              <a:rPr lang="en-US" dirty="0"/>
              <a:t>why </a:t>
            </a:r>
            <a:r>
              <a:rPr lang="en-US" b="1" dirty="0"/>
              <a:t>each</a:t>
            </a:r>
            <a:r>
              <a:rPr lang="en-US" dirty="0"/>
              <a:t> of the factors you identified in part (c) contributed to the change in moose population size.</a:t>
            </a:r>
          </a:p>
          <a:p>
            <a:endParaRPr lang="en-US" dirty="0"/>
          </a:p>
        </p:txBody>
      </p:sp>
    </p:spTree>
    <p:extLst>
      <p:ext uri="{BB962C8B-B14F-4D97-AF65-F5344CB8AC3E}">
        <p14:creationId xmlns:p14="http://schemas.microsoft.com/office/powerpoint/2010/main" val="226479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390"/>
            <a:ext cx="10515600" cy="5969573"/>
          </a:xfrm>
        </p:spPr>
        <p:txBody>
          <a:bodyPr>
            <a:normAutofit fontScale="92500" lnSpcReduction="10000"/>
          </a:bodyPr>
          <a:lstStyle/>
          <a:p>
            <a:pPr marL="0" indent="0">
              <a:buNone/>
            </a:pPr>
            <a:r>
              <a:rPr lang="en-US" dirty="0" smtClean="0"/>
              <a:t>Suppose </a:t>
            </a:r>
            <a:r>
              <a:rPr lang="en-US" dirty="0"/>
              <a:t>a fire burns through the beetles’ habitat, leaving the trees, soil, and some rocks charred black for several years. Most of the beetles and their predators survive the fire and continue to live in the habitat</a:t>
            </a:r>
            <a:r>
              <a:rPr lang="en-US" dirty="0" smtClean="0"/>
              <a:t>. </a:t>
            </a:r>
          </a:p>
          <a:p>
            <a:pPr marL="0" indent="0">
              <a:buNone/>
            </a:pPr>
            <a:endParaRPr lang="en-US" dirty="0"/>
          </a:p>
          <a:p>
            <a:pPr marL="0" indent="0">
              <a:buNone/>
            </a:pPr>
            <a:r>
              <a:rPr lang="en-US" dirty="0" smtClean="0"/>
              <a:t>A) Identify </a:t>
            </a:r>
            <a:r>
              <a:rPr lang="en-US" dirty="0"/>
              <a:t>which beetle phenotype or phenotypes will most likely be favored in the habitat after the fire. Explain your answer</a:t>
            </a:r>
            <a:r>
              <a:rPr lang="en-US" dirty="0" smtClean="0"/>
              <a:t>.</a:t>
            </a:r>
          </a:p>
          <a:p>
            <a:pPr marL="514350" indent="-514350">
              <a:buAutoNum type="alphaUcParenR"/>
            </a:pPr>
            <a:endParaRPr lang="en-US" dirty="0"/>
          </a:p>
          <a:p>
            <a:pPr marL="0" indent="0">
              <a:buNone/>
            </a:pPr>
            <a:r>
              <a:rPr lang="en-US" dirty="0" smtClean="0"/>
              <a:t>B) Identify </a:t>
            </a:r>
            <a:r>
              <a:rPr lang="en-US" dirty="0"/>
              <a:t>the type of natural selection (directional, stabilizing, or disruptive) that will most likely act on the beetle population</a:t>
            </a:r>
            <a:r>
              <a:rPr lang="en-US" dirty="0" smtClean="0"/>
              <a:t>.</a:t>
            </a:r>
          </a:p>
          <a:p>
            <a:pPr marL="0" indent="0">
              <a:buNone/>
            </a:pPr>
            <a:endParaRPr lang="en-US" dirty="0"/>
          </a:p>
          <a:p>
            <a:pPr marL="0" indent="0">
              <a:buNone/>
            </a:pPr>
            <a:r>
              <a:rPr lang="en-US" dirty="0"/>
              <a:t>The type of natural selection you identified in part (b) will change the phenotype distribution in the beetle population</a:t>
            </a:r>
            <a:r>
              <a:rPr lang="en-US" dirty="0" smtClean="0"/>
              <a:t>.</a:t>
            </a:r>
          </a:p>
          <a:p>
            <a:pPr marL="0" indent="0">
              <a:buNone/>
            </a:pPr>
            <a:r>
              <a:rPr lang="en-US" dirty="0" smtClean="0"/>
              <a:t>C) Using </a:t>
            </a:r>
            <a:r>
              <a:rPr lang="en-US" dirty="0"/>
              <a:t>your knowledge of natural selection, explain how the change in phenotype distribution will occur.</a:t>
            </a:r>
          </a:p>
          <a:p>
            <a:endParaRPr lang="en-US" dirty="0"/>
          </a:p>
        </p:txBody>
      </p:sp>
    </p:spTree>
    <p:extLst>
      <p:ext uri="{BB962C8B-B14F-4D97-AF65-F5344CB8AC3E}">
        <p14:creationId xmlns:p14="http://schemas.microsoft.com/office/powerpoint/2010/main" val="4136633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90712" y="125538"/>
            <a:ext cx="6476215" cy="6596146"/>
          </a:xfrm>
          <a:prstGeom prst="rect">
            <a:avLst/>
          </a:prstGeom>
        </p:spPr>
      </p:pic>
      <p:sp>
        <p:nvSpPr>
          <p:cNvPr id="6" name="TextBox 5"/>
          <p:cNvSpPr txBox="1"/>
          <p:nvPr/>
        </p:nvSpPr>
        <p:spPr>
          <a:xfrm>
            <a:off x="282804" y="1404594"/>
            <a:ext cx="1696825" cy="369332"/>
          </a:xfrm>
          <a:prstGeom prst="rect">
            <a:avLst/>
          </a:prstGeom>
          <a:noFill/>
        </p:spPr>
        <p:txBody>
          <a:bodyPr wrap="square" rtlCol="0">
            <a:spAutoFit/>
          </a:bodyPr>
          <a:lstStyle/>
          <a:p>
            <a:r>
              <a:rPr lang="en-US" dirty="0" smtClean="0"/>
              <a:t>4 points</a:t>
            </a:r>
            <a:endParaRPr lang="en-US" dirty="0"/>
          </a:p>
        </p:txBody>
      </p:sp>
    </p:spTree>
    <p:extLst>
      <p:ext uri="{BB962C8B-B14F-4D97-AF65-F5344CB8AC3E}">
        <p14:creationId xmlns:p14="http://schemas.microsoft.com/office/powerpoint/2010/main" val="2653929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6534" y="170812"/>
            <a:ext cx="6175932" cy="6530476"/>
          </a:xfrm>
          <a:prstGeom prst="rect">
            <a:avLst/>
          </a:prstGeom>
        </p:spPr>
      </p:pic>
      <p:sp>
        <p:nvSpPr>
          <p:cNvPr id="5" name="TextBox 4"/>
          <p:cNvSpPr txBox="1"/>
          <p:nvPr/>
        </p:nvSpPr>
        <p:spPr>
          <a:xfrm>
            <a:off x="319136" y="1941922"/>
            <a:ext cx="1687398" cy="369332"/>
          </a:xfrm>
          <a:prstGeom prst="rect">
            <a:avLst/>
          </a:prstGeom>
          <a:noFill/>
        </p:spPr>
        <p:txBody>
          <a:bodyPr wrap="square" rtlCol="0">
            <a:spAutoFit/>
          </a:bodyPr>
          <a:lstStyle/>
          <a:p>
            <a:r>
              <a:rPr lang="en-US" dirty="0" smtClean="0"/>
              <a:t>4 points</a:t>
            </a:r>
            <a:endParaRPr lang="en-US" dirty="0"/>
          </a:p>
        </p:txBody>
      </p:sp>
    </p:spTree>
    <p:extLst>
      <p:ext uri="{BB962C8B-B14F-4D97-AF65-F5344CB8AC3E}">
        <p14:creationId xmlns:p14="http://schemas.microsoft.com/office/powerpoint/2010/main" val="2917346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28421" y="149990"/>
            <a:ext cx="6315957" cy="6456313"/>
          </a:xfrm>
          <a:prstGeom prst="rect">
            <a:avLst/>
          </a:prstGeom>
        </p:spPr>
      </p:pic>
      <p:sp>
        <p:nvSpPr>
          <p:cNvPr id="5" name="TextBox 4"/>
          <p:cNvSpPr txBox="1"/>
          <p:nvPr/>
        </p:nvSpPr>
        <p:spPr>
          <a:xfrm>
            <a:off x="235670" y="1753386"/>
            <a:ext cx="1875934" cy="369332"/>
          </a:xfrm>
          <a:prstGeom prst="rect">
            <a:avLst/>
          </a:prstGeom>
          <a:noFill/>
        </p:spPr>
        <p:txBody>
          <a:bodyPr wrap="square" rtlCol="0">
            <a:spAutoFit/>
          </a:bodyPr>
          <a:lstStyle/>
          <a:p>
            <a:r>
              <a:rPr lang="en-US" dirty="0" smtClean="0"/>
              <a:t>2 Points</a:t>
            </a:r>
            <a:endParaRPr lang="en-US" dirty="0"/>
          </a:p>
        </p:txBody>
      </p:sp>
    </p:spTree>
    <p:extLst>
      <p:ext uri="{BB962C8B-B14F-4D97-AF65-F5344CB8AC3E}">
        <p14:creationId xmlns:p14="http://schemas.microsoft.com/office/powerpoint/2010/main" val="60941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7700" y="1168924"/>
            <a:ext cx="9309492" cy="5275379"/>
          </a:xfrm>
          <a:prstGeom prst="rect">
            <a:avLst/>
          </a:prstGeom>
        </p:spPr>
      </p:pic>
      <p:sp>
        <p:nvSpPr>
          <p:cNvPr id="5" name="TextBox 4"/>
          <p:cNvSpPr txBox="1"/>
          <p:nvPr/>
        </p:nvSpPr>
        <p:spPr>
          <a:xfrm>
            <a:off x="207390" y="348792"/>
            <a:ext cx="1894787" cy="369332"/>
          </a:xfrm>
          <a:prstGeom prst="rect">
            <a:avLst/>
          </a:prstGeom>
          <a:noFill/>
        </p:spPr>
        <p:txBody>
          <a:bodyPr wrap="square" rtlCol="0">
            <a:spAutoFit/>
          </a:bodyPr>
          <a:lstStyle/>
          <a:p>
            <a:r>
              <a:rPr lang="en-US" dirty="0" smtClean="0"/>
              <a:t>0 Points</a:t>
            </a:r>
            <a:endParaRPr lang="en-US" dirty="0"/>
          </a:p>
        </p:txBody>
      </p:sp>
    </p:spTree>
    <p:extLst>
      <p:ext uri="{BB962C8B-B14F-4D97-AF65-F5344CB8AC3E}">
        <p14:creationId xmlns:p14="http://schemas.microsoft.com/office/powerpoint/2010/main" val="2716985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3773" y="41328"/>
            <a:ext cx="7290798" cy="6816672"/>
          </a:xfrm>
          <a:prstGeom prst="rect">
            <a:avLst/>
          </a:prstGeom>
        </p:spPr>
      </p:pic>
    </p:spTree>
    <p:extLst>
      <p:ext uri="{BB962C8B-B14F-4D97-AF65-F5344CB8AC3E}">
        <p14:creationId xmlns:p14="http://schemas.microsoft.com/office/powerpoint/2010/main" val="31116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0455" y="795779"/>
            <a:ext cx="7162800" cy="4267200"/>
          </a:xfrm>
          <a:prstGeom prst="rect">
            <a:avLst/>
          </a:prstGeom>
        </p:spPr>
      </p:pic>
    </p:spTree>
    <p:extLst>
      <p:ext uri="{BB962C8B-B14F-4D97-AF65-F5344CB8AC3E}">
        <p14:creationId xmlns:p14="http://schemas.microsoft.com/office/powerpoint/2010/main" val="230692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2177" y="721684"/>
            <a:ext cx="7345610" cy="4929027"/>
          </a:xfrm>
          <a:prstGeom prst="rect">
            <a:avLst/>
          </a:prstGeom>
        </p:spPr>
      </p:pic>
    </p:spTree>
    <p:extLst>
      <p:ext uri="{BB962C8B-B14F-4D97-AF65-F5344CB8AC3E}">
        <p14:creationId xmlns:p14="http://schemas.microsoft.com/office/powerpoint/2010/main" val="47700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2311" y="229386"/>
            <a:ext cx="10543324" cy="6077146"/>
          </a:xfrm>
          <a:prstGeom prst="rect">
            <a:avLst/>
          </a:prstGeom>
        </p:spPr>
      </p:pic>
    </p:spTree>
    <p:extLst>
      <p:ext uri="{BB962C8B-B14F-4D97-AF65-F5344CB8AC3E}">
        <p14:creationId xmlns:p14="http://schemas.microsoft.com/office/powerpoint/2010/main" val="14588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82604" y="675095"/>
            <a:ext cx="11409396" cy="5782265"/>
          </a:xfrm>
          <a:prstGeom prst="rect">
            <a:avLst/>
          </a:prstGeom>
        </p:spPr>
      </p:pic>
    </p:spTree>
    <p:extLst>
      <p:ext uri="{BB962C8B-B14F-4D97-AF65-F5344CB8AC3E}">
        <p14:creationId xmlns:p14="http://schemas.microsoft.com/office/powerpoint/2010/main" val="343931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1566" y="288891"/>
            <a:ext cx="7081543" cy="6503235"/>
          </a:xfrm>
          <a:prstGeom prst="rect">
            <a:avLst/>
          </a:prstGeom>
        </p:spPr>
      </p:pic>
    </p:spTree>
    <p:extLst>
      <p:ext uri="{BB962C8B-B14F-4D97-AF65-F5344CB8AC3E}">
        <p14:creationId xmlns:p14="http://schemas.microsoft.com/office/powerpoint/2010/main" val="250399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568</Words>
  <Application>Microsoft Office PowerPoint</Application>
  <PresentationFormat>Widescreen</PresentationFormat>
  <Paragraphs>85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Georgia</vt:lpstr>
      <vt:lpstr>Georgia</vt:lpstr>
      <vt:lpstr>Office Theme</vt:lpstr>
      <vt:lpstr>MCAS Open Response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table below lists the ecological roles of several organisms in a desert ecosystem.  </vt:lpstr>
      <vt:lpstr>An energy pyramid shows how energy flows between different groups of organisms in an ecosystem. An incomplete energy pyramid is shown below.</vt:lpstr>
      <vt:lpstr>PowerPoint Presentation</vt:lpstr>
      <vt:lpstr>The Carbon Cycle</vt:lpstr>
      <vt:lpstr>The graph below shows changes in the birthrate and death rate for a large population of deer over a 20-year study period.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Open Response Questions</dc:title>
  <dc:creator>Andrew McLean</dc:creator>
  <cp:lastModifiedBy>Andrew McLean</cp:lastModifiedBy>
  <cp:revision>9</cp:revision>
  <dcterms:created xsi:type="dcterms:W3CDTF">2014-04-07T14:19:35Z</dcterms:created>
  <dcterms:modified xsi:type="dcterms:W3CDTF">2014-05-09T15:36:59Z</dcterms:modified>
</cp:coreProperties>
</file>