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259" r:id="rId22"/>
    <p:sldId id="258" r:id="rId23"/>
    <p:sldId id="268" r:id="rId24"/>
    <p:sldId id="260" r:id="rId25"/>
    <p:sldId id="263" r:id="rId26"/>
    <p:sldId id="265" r:id="rId27"/>
    <p:sldId id="264" r:id="rId28"/>
    <p:sldId id="262" r:id="rId29"/>
    <p:sldId id="266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61" r:id="rId39"/>
    <p:sldId id="267" r:id="rId40"/>
    <p:sldId id="277" r:id="rId41"/>
    <p:sldId id="278" r:id="rId42"/>
    <p:sldId id="279" r:id="rId43"/>
    <p:sldId id="282" r:id="rId44"/>
    <p:sldId id="281" r:id="rId45"/>
    <p:sldId id="283" r:id="rId46"/>
    <p:sldId id="284" r:id="rId47"/>
    <p:sldId id="285" r:id="rId48"/>
    <p:sldId id="286" r:id="rId49"/>
    <p:sldId id="294" r:id="rId50"/>
    <p:sldId id="289" r:id="rId51"/>
    <p:sldId id="295" r:id="rId52"/>
    <p:sldId id="288" r:id="rId53"/>
    <p:sldId id="290" r:id="rId54"/>
    <p:sldId id="291" r:id="rId55"/>
    <p:sldId id="292" r:id="rId56"/>
    <p:sldId id="293" r:id="rId57"/>
    <p:sldId id="287" r:id="rId58"/>
    <p:sldId id="315" r:id="rId59"/>
    <p:sldId id="316" r:id="rId60"/>
    <p:sldId id="318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MCAS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822" y="135384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Saturated and </a:t>
            </a:r>
            <a:r>
              <a:rPr lang="en-US" dirty="0"/>
              <a:t>U</a:t>
            </a:r>
            <a:r>
              <a:rPr lang="en-US" dirty="0" smtClean="0"/>
              <a:t>nsaturated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1295" y="1600201"/>
            <a:ext cx="7329505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SEhUUEhQUFRQXFx4XFxUWGRcYFhUXHBcfGBgYGhcYHiggGB0mHhoaITEhJSkrLi4uFyIzODMsNygtLi0BCgoKDg0OGhAQGiwkHCQsLCwsLSwsLCwsLCwsLCwsLCwsLCwsLCwsLCwsLCwsLCwsLCwsLCwsLCwsLDcsNywwLv/AABEIALUBFwMBIgACEQEDEQH/xAAbAAACAgMBAAAAAAAAAAAAAAAABQQGAQIDB//EAEMQAAIBAwMDAgQDBAcDDQAAAAECAwAEEQUSIRMxQQYiFDJRYSNxgQczQpEkUmJ0obGyFTWCFjRDY3JzkrPB0dLw8f/EABcBAQEBAQAAAAAAAAAAAAAAAAABAgP/xAAkEQEBAAICAgEDBQAAAAAAAAAAAQIRITESQQORofAiYXGBsf/aAAwDAQACEQMRAD8A9foqJqeqRW6B5m2gsEXCszM57KqICzMeeAPBrnpesxXBZYywdMF45EeN1B7Eq4GQcHkcfeuKeN1vXCfRWaKIxUS7v1jkhjYMWndo1xjAKxPKS3PbbGRxnkiplVz1ZpnxEtih6oQXDl2iZ0ZB8LNg9SPBQFsDOec481ZA2Gor8QbfDbxEJs8bdhcoBnOc5B8Yx5qZVW0bRPh9Rcp12jazUb5ZJJff12JUPITjA52g+c1aqUQ9R1BYeluDHqyrCu0A4ZgxBOSOPafr44rE2oqtxHbkNvkjeRSANm2NkVgTnOfxBjg+e1KvWunmdLZMSFfi4i5jLKyrtfLb05TuOc+ah23p8W+pQPGbh0NtOHaWWWYKd8O0bpCdhPu484+1OBbaiatqKW8fUcMV3omFAJzI4Re5HGWH6VMqv+urQzWhjUOS0sOQmQwXrpuIK8jAycjtikDa7vVjkiiYNumLqhHYFEMh3c57Lx371Kqqf8nFgvbN4muXAaYOZZpplUGBsHEjEIScDNWulELWdRW2glncMUiQuwXBYgcnAJAz+tbX98sLwowYmaXpLgcBum8mSSeBiM9s8kfnSz13Cz6ddoiszNA4VVBZiccAAck0vv8A00sNzZPE11Jtuju6k00yKvw0w3EOxC+7aN39rHmkgttRtTvVghlmcErFG8rBcFiqKWIAJAzgfWpIpV6tiZ7C8VQWZrWZVVQSWJhYAADkkk4xSCRf6ksKRuwbEjpGoAGQ0hwueeBzzU2qRqXpZY0tniN27rcQEq888qhd43ExuxHH5cVeKUaSuFUsewBJx34Gf/Slsmuxi0S7Kv03VHC4G/EhULkbsZ9wzzU+9XMcgHJKNgfX2nArz1/SQXS4WBvDMI4SYjPOyhtybgYS23A54xxikg9IIxWMVs/c/nWBUCka9H8G15tfpLG8hXC79sZYMAN2M+w+fpTWvNT6SzpErH4wTmCciETThS2ZNq9ANtIPHtxzmvShVsBS+HV0aGWYB9kTTKwIG4mB2R8DODkoccjj6UxqgJ6VWS2vXY3ayNLeMsazTojZml6eIVYAhhg9vdu85pBeraYSIrjOHUMM98EZGfvXSoukqRBCCCCIkBB4IIQcEeKl1BEsr9ZertDDpSNE2R3ZACSOeRz9vPasaPqC3MEU8YYJKgdQ2AwDDIyASM/qarVp6YWV7ySRrtGa5k2iOeeJCu1dpCIwBzzzjnFNfQ8DR6daI6lXWBAysMFSF5BB81bA7orNFQZXvRQveirAg9QkxzW1wUd44jIr7FLtH1FULJtHJUbSDjkbvzqGdRWS5+KjSVobe2kVpBG+ZWd0cLGpAMm0RsSRwC4+9WqlHqHTJZgklvM0VxFkxkkmN84ykqdmU47917j6Vl1wynEv8J9hfRzxrLC6yRt2ZTkHwR9iDxipFUnRPbLJOv8AQtpBv7WUfgj2E9aNx7QTj5gcEd+3Nk0vXYLhisUmWADbWSSMlTxuUSKu5c+VyOasqZ/Hq8dfn9GVZUcj86xWskgUFmIUKCSTwAAMkk+BRzIfQ19JPaLJKxd+rMuTjslxIqjj6KAP0qwVXfS+p2WBb2khI98ihllXeGkLO8byKBKu585QkYI8EVYqtBST0teSSi56jFtl3LGuccIpG0DHgU6Jxyf5/T71XdA1mx6jRW0wLTSPKMiTZK55fpSsoSTGOyE9jQWOiiioEPp++kkuL9HYssU6JGOPapgRyB/xEn9afVW9O1iwS5lSKX8WeX3nEnTeZUCbElK9IsFXG1WzkHzVkq0FVvRdRkfUtRhZyYoVtummB7OpEzPjzyQDzVkqswarp8V7MVlHxEzRxStiUxdSNSscZk29JHwcbSwOSB3IpBZqKKKgQW1/IdTnhLHpLaxSKnGA7SOrHPfkAD9Kfiq3c6vYQ3cjtLi4KJDIQJWRAGJRZHVTHE2WPzEHkVZKtBSKa8kGpxQ7j0mtJZCnGC6zRqG+ucMR+tParuq6vYwXQkmlxPHEYztWV1ijdlcmXpqViBKg7nI4B8ZpBYqKwrAjIIIPYjkEfn5rNQV/WL+RNQsIlYiOVbkyLxhikcZQk9+Cx/nVgqva7qFlFcwvcORPCsjIqLLIyJIFV3dIlbapCDDNgcHFPbeZXRXRlZGAZWUgqykZBBHcEVaOlV/1JfyR3OnojFVluGSQce9RCzYOfuAePpVgpD6ivLOOW3a5Y9WNjLCiLLI+dpRn6cKsxXBIyRjPmkD6iuNndpMiyRMrxuNyupyGH1BrtUFf9X38kPwfTbb1L6CJ+x3Ru+GXn6irBSL1Rc2i9AXbkETLNCiiRpGkiO4ERxAu4GeeMfWmmnX0c8aywuHRuzDI5HBBB5VgRgqQCDwRV9CTRRUe2vo5HkjRsvEwSQYYbWZA4GSAD7WB4z3qCSveio2mX8c6CSJtyFmXdhhyjFHGGAPDKw7eKK1BIoqPe3scKF5nSNB3d2CqM9hk+ahf7YWaGR7Mx3EijiMPt9x7B88pxzyOfHesrMbeUb1j7oQB7yksU7xDl3himRpcJ3YY8ee1FrrlvczxCBROyq5MwU4t1I7FiAQXOBtHPGfFb6DoPRdp5n693IAHmIACqP8Ao4lHCID+p7mndG7ljJqcq/cenZmdmGo3qBmJCL8PtQE52jMROB25Pij1PYSHT3iXfcOFTIbb1J1SRXkQgAAl0VlxjHuxVgrK9x+dXbmrUXqS0upbdYF+IfcXGEINovTbLuWX8M87NvBJb7Gu156fld2ddQvIwxJEadDagP8ACu6InA+5rf0ZqklzaiWUguZJlJAAGEndF4H9lRTulCLV9MlOnzwJLJNM0Miq8m0O5YHCkoABkHb2qDa+o7SZbeKKPqyB022+wq1sV7u4ZfwgnP59h3q10n9N6jJMLjqHOy5liXAAwiHCg47n70HPUNClkkZ1v7uJT2jj6GxeAON0ZPjPfzUmPTpEtpIuvLLIyuFll2bwWUhfkUDAP2pnWKCkaVr1sLO3tTCZLhFiiNlsO9JUKhmOVwqqwL9TtxnuasGraNJNJvS9uoBjGyLo7OPPvjJyfzrXQ9Sklnvo3OVhmSOPAAwpgRyCR35Y96dVaIWj2LwoVeeWclt2+XZuAwBtGxVGOM9s+41TdE1qCDT0s5oy9zGvSey2EvNNnJYcYZXb8Tqdudx7Gr/Vf0fV5ZNQv7diOlAtuYwAAR1YmZ8nzyBUglarpEkzKyXdzbgLtKQ9LaTknJ3xtzzjjj2120fTngBD3E1xkggzdPK48Dpqox/7UwFBoKPp2tW9rbzW10v4wkm3wbGZrrqSM6sgCnqBwy8j757GrBfaVJMsWy4uLTagBjh6RHYe1i6NyuMcYFaW2pyHUZrckdJLaOVRgZ3vI6sc9+yjindWhZo+lSQli91cXG4AATdLC/cdNF78fyqv6drMNm13FdnZK1xJKNyMfiYpOYtm0HqEL+Ft75T71c6TS6lINRitwfwmtZJSMDO9ZY0U7u/ZjUHP/Zzz29v05J7AKg/Ci6WVBUbY2DowG0DGB2ziu+k6RJC5Z7y5uAV27JeltByDuGxFOeMd/wCI02ooKfa6rDZXl98U3SM0qSxysp2yxCBECKwByUZXG37580ygtTcWsXSM9gMllWMRq4TLbVZXQhc5DbcAjP51tquqSR31jApAjmW4MgwCSYkjZMHxgse3enlWhPpWjSQvve9upxgjZL0duT59kanI/PzS2bU4rO/ne5PTE0UXSmYHYRGGV4t4HDBju2+d2atVI9f1SSG4sY0ICzztHICAcqImcYPjkCpBrp6i6tT0BNZK8jsjIqJIw6hzJsdSFEhy3Izg581vp+hSxSK7X13MozmOTo7GyCOdkYPHfg+Kd0U2KtqF+lpqBmufZFLbLHFMQdiOkjtJGSB7C4dD/a6R+lStOZbqGc24ktVklJWeNVV5j7C0yh0Iw2Nu5hyASPFbeqtTkg+F6RA6t5DA+QDmN2ww+3HnxT2gQ2fp+VHV21C8kCsCY36GxwP4W2xA4P2NKNO0mSW+1Apd3FuBPENsQhw39Fj9x6kbHPjjjirrWMU2K3+zZCthGCSSJbgFj3b+lS+444ye/wCtFWZO9FU2rvqWRI5rSWb9xG8m5iMpHIyARSP/AFQPeNx7Fh9a5Wl3FPqAkt2V1S3dJ5EOULM6GFCw4ZgBKfOA33qw3L7UcjwrHB7HCk81C9N3RmtLeUhVMkSOVQYQFlDHA8DJrLrMv0/b6mVFFFHIVzkuVRkVmAZ2wgPd2ClyB/wqx/SulVr1dFI82nrFIIpDcPiQoJNv9DnJ9hIByMj9asE/QbOK1X4VJNzDfNtYjftkmZi2AB7dzFR+VNqqGjwTR6rIJ5xO3wKEMIliwPiGGNqk55zz96t9KOVxcpHt3sF3uEXPG5znCj6k4P8AKoGmWsVs7xCQl55JLgK2N3JXftAA9oJH8xS310jMloI36bm9iCvtDbTsk52nhvyqJBazx6pbfEXAnza3G3ESxbfxIM/KTuzx/KroXGuN1dJEu6RlRchcscDczBVH6kgfma7VW/2ggmyIVtpM0ADYztJuEwcHvg+KgYWdlFbzStvPUu5N+1iPmSEKQmB/VTJznzTSqlNaXEd9Yme5E6l5gFEKxbW+HfnKk544xVtpRxu7lIkaSRgiINzM3AUDuSaXQabFb3U1wZCJLwxR7GIxuijYKqADOSoZjkn5TUX9oX+7L3+7v/ppfqlndJdWBnuhOvxZAUQJFhvhZ/duViT2Ix96sFxrncTLGjO7BURSzMeAqqCWY/YAZroKT+s/933v90n/APJaoNmtIYrhrtpNpmjjtwGI2H3kx7eM7iWIptVE1iyukjtGmu1lj+JtvwxAkfdxj3hieKvdKMOwAJJwAMn7Ack0oljg6sd+ZfaIDErZHTKSyIwbOM8lVxz5pjf/ALqT/sN/oNeby2N0NHgdrxWi6duel0EB27kwvVDZ/XFWQen0Vl+5/OsCshJdxW8rwX5m9lskxDgjplXULIWJGfb0z2I7GnYry0WV0dEmdbtRD0Lg9HoITtDS5Xq7s84POPNeoitWDNJ7+2guGhuDJgWkkkmVI27lVo5A+R2X3Zx5WnFeeR2V01nftHdrHF1b78LoI/Amm3DqFs88/lmkI9AikDKGU5BAIP1BGQf5VvUPRv8Am8P/AHSf6BUyshTqdjFd9PMh/o1ykp2EfvYTu2NkHjnnHNMbS5SVFkjYOjjcrLyGB7EH6VULCyuna9aG7WJPipfwzAkn8K5O8sDz/hTX9n/+7LL+7p/prVgf0UUVkZXvRQveitQR7hlbMRYBnRsLxuxjBIHc4yP51H0S2WCGO3Vw5gjSM9t3C4BKgnbkDNJtajlbULcQPHG/w02WkjaVdvUiyNquhB7c5/SuvptJBc3omdHfMOWRDGpHTbGFLsf8ay6+P6e/W/vpY6KKKOQrVowSCQCQcqSASpxjIz24JH61tRQa9MZ3YG7GN2Bux3xnvjPOK2oooNXjBxkA4ORkA4I7EZ7H7/egxjIOBuAIBwMgHuAe4BwP5CtqKArWSMMMMARwcEAjIOQea2ooNWQEgkAkdiQCRkYOD4444raiig1kjDAqwDKeCGAII+hB4NDoDgkAkHIJAJBxjI+hwTyPrW1FAVq6AgggEEYIIBBB4IIPcfatqKDRogcAgEAggEAgEdiAe2K3oooAiuZgXbt2rtGPbtG3jt7cY4rpRQFFFFBz6C7dm1dmCNm0bcHuNuMYPP8AOugoquXNzcCSQfjFcnDKjYQbxjAETbhtPdGY/UDuJbpnLLSx1oIlAKhVwc5GBg7jlsjscknP1zVcsHmU9STrkkRhvw2OUWaRW9oXO7aUOBzg5xW8s1xhm/HA4AAQ8Ayy5YqqM5woiHAOMjsCTU8+GJ8nG9LEqgAAAADgAcDH6VmqzunC7szb2EfUJRhhQGBKqqH3bguQoJw2e3NdozKzRdQykiRCAI8RlMZLOdntbPcEqeBwATTyXz/Y+WMDOABk5OABk+Sfqe38qI0CgBQABwAAAAPoAO1bUVp0FFFFBle9FC96K1ByMClg5Vd4BUNgbgpwSobuASASPsKEhUMzBVDNjcwABbAwu4jvgfWulIjrzuZDBayTRxsUaQOil2XhxEjfvMEEc4yQcVlqS3o9oqPp96k8SSxnKSKHU9sg9uPFSKM3gUUUUCrTNaWVZmIVDFNLFguDu6ZwG5Axn6c4+9d9D1D4i2hn27erEkm3Odu9A23OBnGcZwKr9h6Ngb4l7m0gkle4mdXdEdijHMZ3eP1p16VtHhsrWKQYeOCNHGQcMsYVhkd+RV4DSlunassstxGdqdCURZLD3gxJJuxgbfnxjnt3plVXtPScElzeS3VtDJ1J1aN5FVz0xBEv6DcrcUgc6FqPxNvHNt29Rd23O7HJHfAz2+lT6U+k7JoLOCJ12sibSowQPcSBxx2xTalC+31MNPNCcL0hH7iw93UUt2I4xjHc9/FY0HVPiYjIF2gSyx4zuz05Wi3ZwO+3OPGfNLX9MQz3dxLc28UoYRCNpFVzhVO8DPI5IqR6O0w21t0mQJiadlUYwI2uHaPGOANpHFW6Dulq6sPipLcgLshjl3lgN3UeRNu0jx085z/FTKqzd+mYri/llubeKaP4aJIzIqvh1klZwAeRwyc1A10bVPiDPhQBDO0IIbdv2hTu7DGd3bnt3pjSL0npHwouUEaxxtdO8SrjaIyqgYA+UZB4p7ShbPqwW6S3IADQtNvLY+WQJt2kc985z4rOm6p1ZbiMAYgdUDBtwfdEsmcY9uN2MZPb9KW6v6eS5vY3ngjlhW3ZPxArASGVSPaf7Oea6emtEFrLdiOJIoXlRo1QALgQKre0dvcGq8B/S681QRzwQkDEokO8tgL0wDjGOc5+o7UxpBr+hrdXNqZYklhjEu8OAyhmVdntPc8GoJ1pqgkuJ4AB+CkT7w2Q3VMgxgDjHS+pzu8YpjVf0DQFtbq6aGFIYZI7cKECqC6Gbf7R2OHTn71YKUFGKKKgKxisO4AJJwAMknsAOSTXHT7xJokljJKOoZSQVJU9jgjsRyD9DVHfFZooqAooooCiiigyveihe9FagxVasvirRWhjteuod2hkWSJFw7lwsodgylSxBKhsgZ+1WWsGstY5a4Vazv106K2imBaArtN4uDEJmfkMB8iEscN2/KrSDVSutGe0LfDxdeyl4nsu+zcfc8AbjHJzHkDyMeOthOLMva2sV1dCM7iu6PbbhgCsKvIwLEDkLkkBhkjio654zKbnf59P8vpaaK4WF2s0ayR5KuMjIwR9iO4I7EV3xVcFa9Uyst3pgViA1w4YAkBh8O5wfqM4ODVlpBrWqILhIktZLq4iHWGzYBAGBUMZJCArsAQFHJGTwKZ6TqC3EQkQOASQUcbXRlO1kYc4IPHBI8gkVRMqv+r5Cvwe0kZvoQcEjILHIOO4+1WAikmu6kiyRwi3e6m/fKibAIgpwJWdyFTngeSc/fCB3RUHRtTW4jLBXRlYxyRyDDxyLjcpwSDwQQQSCGBHep1BXP2gSstkSpIPWtxkEg4N1GD2+oOP1qyOOT+dJPUd/GvThaB7mSU7khQKf3ZDGRmchUVW2+4nuQAM1K0fVRcB8xyRSRtskikA3I2Aw5UlWBBBDA+fB4p6DCq1+0mZk0u7ZWZWEYIZSQR715BHY1ZsfY0m9S3sSRiKSFrkzEoluoVjLj3HO4hVQcEsTgcdyQCnYaxHgfkP8q3pbo+q9bejRPBLHjdE+0kA52srISGU4PPjGCKZYoEvrWQrp94ykqwt5CGBwQQhwQR2NTdDYm2gJOSYYySeST01qP6jv4oYcTRtMJT0lgVQzzMwPsCkgEYDEk8AAk1ro2q72MLQSW0kaKRE+wgx/KpR0JUgEbSOCPpginoN61fsfyrbFRdTv0gjLvuIyFCqNzOzHCoo8kk4qb1yluuST9m8rPpdmzsWYxZLMSSTvbuT3qy0n0S6VdtuLd7bamY4zs2FAedpjJAKkjK8fN5pwDnkU3sll6FFYrNFIPU2lS3mLYkxWrIWmkUqZJGz7IlU59vG5iwIIAXByaiaXeXU9wYSyLHaybZp4cAXDbAUh2MD0yN25wCcYUA8nEu21SS4uysBAtYCVmkwD15iMCKNvCx92YfxYXwab2FlHCgjiUIgycD6k7mJPckkkkn61oSKKKgDUwbk26qzFU3yOMbIsnCISe7tgnA7AZPcVBPoooqAooooMr3ooXvRWoMUUUjufUqKzhIbiZYyVkkhQNGjD5hywZyPIQHGCO9ZXHG5dG9zOkaM8jKiKMszHCgfUk9qrNhevE80sUEtzb3TLcRSQ7c5aNEKOkhUr8gIY8e7Bxipk+lLeSRzSSiW0AWSKFR+G74zvlPPU7jC8AeRxy+Ao3LMZrvfZPJpXxdvGt8vv3dQrFJIgQ+4Ku+NgWwrYJzgkZx2o0n0tbW0nUhWQPtK5eaeQYPf2yOR474pzRVc7VaupJ7W7mkW3kuILhUOYdhkiljXZtZGYblZcEMOx4I81MSya8ttt9HsLOW6aSMrIoY9NWkiYZYDGdpxkmo3qW6dLrTlR2VZLh1dQSA6i3dgGA+YZ5wfpVioEWm+kbWCRZYllDrnG6e4ccgg+13Knv5Fcb9Zbe8a4SF54poUikWLaZImjd2RtrEF1bqMDjkFQfvVjpF6quXQ2mxmXdewo20kbkJOVOO4P0pBtbwSXkEi3sRiV39kQkZZViXBTqSRNw5YEkKeAQDnmuVl6MtIpEkRZt6EMu64uWGR2yrSEH8iKsFFNiva1HLDdRXcULzr0mgljjKCRAXEiSKrEBxkFWUHPuBHapFkZbuOZbqEwwvhY4yxWbZj3M7Rt7CWPABBAHJzXD13cvHaFo3ZG60A3KSpw1zGrDI8EEgj6GrC45P50Fct/RNnG6uqzblYMM3NywypyMq0mCMjsa39QwSrNb3UUbTdESI8SlQ5SQLl03EBmUoPbkZDcc8U/qu/tDu3h026kiZkkWMFXU4ZTvXkHxVnYlabczXBl60DQW5UJGkhAmcnd1HOxjsXBUAcNwTxUKP0LZAghZ8g5Gbm6PI+xlwascR4H5D/ACrapsI/U9tKTbzwJ1Xt5i5hBCtIjxPC4VmIAYLJuGe+MV10rULiaRi0DwW4TA62BLJJu7hVY7EA8nkk+AOcesbho7C7eNirpbyMrKcFWCEgg/UGpmjOWt4GYksYYySe5JjBJJ8mnoLn9IWpzlJOf+vn/wDnXfXrR2jjaFdzwSpKqE46gUMjJuPYlXbBPkDNNqKz4zTHhjrUmiqzvp5ZBiFoYgp3GXbvZzjYFVGPtHOSe+Rj61W30CeIlktxnOS1ncvAST3boy5T9MirzRUuG+2cvj8u6qeiXk4lxLLcCMKzOl1bqGCqp5WeI7Tg4OCO2anDWJzEbjoKIAC+1nInaIDPUxt2jI5CE5x5pvfWwljeNs7XVlOO+GUgkffmodotwcRzRwmMKVdwxPUGNoxEUwM+QTx2GamrODxs42l6fBGkarCqJHjcqoAq4Y7iQB9SSfzNSKVT6usMoilQxxtgRSnHSZsfISP3ZHAGe/imua3K3Ltyug+xuntEm07C+SgfHtLAckZxnFUzUdMaxEXwcjG/nbawfLR3bnLSSzIT7FTlt6kFQFX3DC1YPUuoyxokdsm64mbpxEgmOPjLyyEdlReceSABUrR9MW3hjjDM5QYMjks7sxy7EntubJwOK1Gho2nC3iWPe0h5Z5H+aR2JZ3I7DJPYcAYA7VOopP6p1+OxgMr7SxISNGYKHkPYFjwFHzM3hQTUDiiocdz01hWeSPqvhfblVkkCbm6YJJxgE9+1TKDK96KF70VYMVVtMu5LJWha2uJWWSRomiTckwdzIpaTtE3uAO/A4zyKtNJrm7cahDEGPTa2ldl4wWWSNVOe/AZh+tZbw9z84dPTGntb2sMUm3eqe7b8oYksVX+yMkD7CmtFFGbd20UUUUQpjeC6PVKEm1mkVScgrIilHIAOGGCRz/Kpml3yzwxzJnZLGsi54O113DP3waq2k+nBILt5GvI2a6nKqk9zCrLu9rCNGCnP1xzTv0bEyWFmrqVZbaJWVgQykRKCCDyD9jVocUsUw3bujKWa1uF75UCUIsisNp9wAkHfj7Uzqo6f6fEt3fPI93EGuF29KeeBHUW0Q3ARsofnI3c/LjxSCyaXfrcRJKmQrjIzwcZI5H6VKpJ6KgaOxt0YMrKmCHyGHuPfPOfPP1p3ShbcrDdNLbSKWERidgSygsT1YyCpB4KA/p5rvpmorcIZEzgSSRnIAO6ORo27eMqcUjOhia9undrmMbYApimngVvY2792yhyDx5xXf0LaNFabGDgi4uMdTcXKm5kKsS3LZGDuPfOfNWiwUrvujctNZTIXHSR5FOQrI7sFG5SGzmM/4U0qq3OjdfUpmdrlFFrAFaGWaEM3VnLKWiYbyARwe2771IH2nX6S9UICOjK0LZ/rKATj6j3CplV30ZYmEXaESY+MkKmUuzuu1MNvfLPnB92T2qxUoXahLFK5s5VLdWBmZeQpj3CNl3Aggnd4rfTbqMtJBGCPh9kZB7AGJWQAkkn2kd/NJdY0nr6jEWNwiC1cb4ZJYfd1lwpeIjPHO0nxmuvpbT+hPfKOsUM0ZV5mkkZx8OmSJJCS4ByO5xjHiqLHRRRWQUUUUBRRRQcriBXUo6hkYYZW5BH0IpDfNJ1YrG0foBIhLLNgSNHDuMcaIJNwLuyt7mzgIfOKsTMAMngDkk9gPJqtWX9OxeW5e2YFoo5SqOLm3ByGaMnlC24pkhhyezEGyezXtO0ozxzGCWRp06QkSZlVXB37WjcxgIx5BBABwDnPenFLpLadbcpHMGnAyssyAqW3bvckeMDHtGOQMck81F0T1AJnaCaNoLpBuaFuQyZx1IpBxJHnjI5HYgUDullxawC6SWVwZWjaKKNyp9oy8vTTGWYjG7GSQopniq/oWmyNNJeXK4mfMcMfB+Htwx2qDyN7n3MRx2HikEX0boewm5eN4t2RbWzkn4OBsEoAflZyoYqOF4UcDm1UUUtGV70UL3oqwascDNJ5by2Maagd20Q+x8NnpSspxs+pO3xkU2m+U/kf8q87OgMNIjbq3hboREwl2KZymU6WM4HPt8YrNdfixxt5vuT6vRyKKy/c1ijiKKKKKxWaKKAooooCiiigKKKKArBrNFAUUVg0Rmik8erM5iVETdIkTcscL1I5nPYZ4EP67vtXBPUXAJQKGC7SS5BZ4w6rlEIzk42HDHHHcVPKRm54w/opNFqkhbJUBQr7lJOdytGAe3HD9jz3zWZtXYOyhUwpIJLPkneqKAqoSSS3b7ffhtfKHFFV4a6/uYoAqjbsyc7zcCJTwpOOQSO45811fVpCCAgQqU37iQcNN0/arL5APBx3FTyjM+TGnlL9b1VbaLewZ2JCRxJy80jfLGg+pwTnwAxPApgarusaEkskk93KVjiT8Eq5jFtgbnn35/eZHzdgoxjk53HQx1vS/ioTC7MiOV6gXGXQEF4i3gN8pI8Gp8cYUBVAAAAAHAAAwAB4GBiqz6TtppiLu5dmO1o7ZWXpkQls9aSMHHVkATPAwFHAyRVopQVE1a76MMsuN3TjdwPrtXdjP0OB/wDcVLpJqmrP8RFa26q8rYkmLZKQ2+cEsARln+VV/M8gUCxfTT/DmcTTS35iLrMJpBGZSu5VWJXEXSzhcbeRznPNWqAsVUuAGIBYA5AbHIB84PGaW6d6ehgcPGZgFyEjM0xhjB7hIi2xRjgADA8VE1S1uoZWuLVjOrY6tnI3fAxut3JxG2Byh9rfYmr2LDRS06zGPhwRIHuDiOMqeoONzF1/gCj5ie35nFMag2XvRQveirBisVmisgooooCiiigKKKKAooooCiiigKKKKAooooCiiig4Q2kaHKIinOfaoHPPPA7+5v8AxH61qbCInPSjzt2Z2LnZ/V7fL9qk0UTURhYRAAdKPABAGxcAMAGA47EAA/XFZFlGF2iOMKRjbtXbg8kYxjFSKKaNRG+BixjpR4wVxsXG04yuMdjgcfYUCwi9o6ceE+QbF9nn28e39Kk0U0agrDqCCCAQeCDyCPoRWaKKKCf/AN+goqHq+nLcRNDIWCPjeFOC6hgShOPlYDaR9CaoXenNdF515UaP4ZW2R/1ztXLyOc4VWzlQR8oDfxYE7SreDDz2+0i5IlaRSWEh2hVbJJ4wBwOBzxnNJNc0IXN1GixmKJYx8TKo2C4i7R2mBw65BJODtA2j5jVpVcAAAADgAdgPAH2pRmiiioKZfWU0KyahLMI7lQwEeTJb9EkdO12gbizEKd6Ddvb+IAAvfTsU+wy3JxLMQ/RByluu0BYh9WA+ZvLE+MUwubRJNvURX2OJF3AHa68q4z5B5B8V2q7GV70UL3oqwYooorIKKKKAooooCiiigKKKKAooooCiiigKKKKAooooCiiigKKKKAooooCiiigKKKKAooooCiiigKKKKDK96KKK1B//2Q=="/>
          <p:cNvSpPr>
            <a:spLocks noChangeAspect="1" noChangeArrowheads="1"/>
          </p:cNvSpPr>
          <p:nvPr/>
        </p:nvSpPr>
        <p:spPr bwMode="auto">
          <a:xfrm>
            <a:off x="1587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63" y="1287349"/>
            <a:ext cx="7239000" cy="46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0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26" y="206405"/>
            <a:ext cx="10396882" cy="1151965"/>
          </a:xfrm>
        </p:spPr>
        <p:txBody>
          <a:bodyPr/>
          <a:lstStyle/>
          <a:p>
            <a:r>
              <a:rPr lang="en-US" b="1" dirty="0" smtClean="0"/>
              <a:t>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97" y="1200705"/>
            <a:ext cx="1124800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 smtClean="0"/>
              <a:t>Proteins are macromolecules that contain nitrogen as well as carbon, hydrogen, and oxygen.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Proteins are polymers of molecules known as amino acids.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Amino acids are compounds with an amino group (-nh</a:t>
            </a:r>
            <a:r>
              <a:rPr lang="en-US" sz="2400" cap="none" baseline="-25000" dirty="0" smtClean="0"/>
              <a:t>2</a:t>
            </a:r>
            <a:r>
              <a:rPr lang="en-US" sz="2400" cap="none" dirty="0" smtClean="0"/>
              <a:t>) on one end and a carboxyl group (-</a:t>
            </a:r>
            <a:r>
              <a:rPr lang="en-US" sz="2400" cap="none" dirty="0" err="1" smtClean="0"/>
              <a:t>cooh</a:t>
            </a:r>
            <a:r>
              <a:rPr lang="en-US" sz="2400" cap="none" dirty="0" smtClean="0"/>
              <a:t>) on the other end.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In addition each amino acid also contains an r-group that distinguishes one amino acid from another.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3713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15" y="170895"/>
            <a:ext cx="10396882" cy="1151965"/>
          </a:xfrm>
        </p:spPr>
        <p:txBody>
          <a:bodyPr/>
          <a:lstStyle/>
          <a:p>
            <a:r>
              <a:rPr lang="en-US" dirty="0" smtClean="0"/>
              <a:t>Peptide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5309" y="1600201"/>
            <a:ext cx="1001549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 smtClean="0"/>
              <a:t>Covalent bonds called </a:t>
            </a:r>
            <a:r>
              <a:rPr lang="en-US" sz="2400" b="1" cap="none" dirty="0" smtClean="0"/>
              <a:t>peptide bonds </a:t>
            </a:r>
            <a:r>
              <a:rPr lang="en-US" sz="2400" cap="none" dirty="0" smtClean="0"/>
              <a:t>link amino acids together to form a polypeptide.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A molecule of </a:t>
            </a:r>
            <a:r>
              <a:rPr lang="en-US" sz="2400" b="1" cap="none" dirty="0" smtClean="0"/>
              <a:t>h</a:t>
            </a:r>
            <a:r>
              <a:rPr lang="en-US" sz="2400" b="1" cap="none" baseline="-25000" dirty="0" smtClean="0"/>
              <a:t>2</a:t>
            </a:r>
            <a:r>
              <a:rPr lang="en-US" sz="2400" b="1" cap="none" dirty="0" smtClean="0"/>
              <a:t>o</a:t>
            </a:r>
            <a:r>
              <a:rPr lang="en-US" sz="2400" cap="none" dirty="0" smtClean="0"/>
              <a:t> is released when the bond is formed.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A protein is a functional molecule built from one or more polypeptides.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26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35" y="126507"/>
            <a:ext cx="10396882" cy="1151965"/>
          </a:xfrm>
        </p:spPr>
        <p:txBody>
          <a:bodyPr>
            <a:noAutofit/>
          </a:bodyPr>
          <a:lstStyle/>
          <a:p>
            <a:r>
              <a:rPr lang="en-US" sz="3200" dirty="0"/>
              <a:t>Peptide Bonds Form Through Dehydration Reactions.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44" y="1166357"/>
            <a:ext cx="6096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04" y="224161"/>
            <a:ext cx="10396882" cy="1151965"/>
          </a:xfrm>
        </p:spPr>
        <p:txBody>
          <a:bodyPr/>
          <a:lstStyle/>
          <a:p>
            <a:r>
              <a:rPr lang="en-US" dirty="0" smtClean="0"/>
              <a:t>Functions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104" y="1129685"/>
            <a:ext cx="1082853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 smtClean="0">
                <a:solidFill>
                  <a:srgbClr val="FF0000"/>
                </a:solidFill>
              </a:rPr>
              <a:t>Proteins are involved in many different cellular functions:</a:t>
            </a:r>
          </a:p>
          <a:p>
            <a:pPr marL="0" indent="0">
              <a:buNone/>
            </a:pPr>
            <a:endParaRPr lang="en-US" sz="500" cap="none" dirty="0" smtClean="0"/>
          </a:p>
          <a:p>
            <a:r>
              <a:rPr lang="en-US" sz="2800" cap="none" dirty="0" smtClean="0"/>
              <a:t>Control the rate of reactions</a:t>
            </a:r>
          </a:p>
          <a:p>
            <a:r>
              <a:rPr lang="en-US" sz="2800" cap="none" dirty="0" smtClean="0"/>
              <a:t>Regulate cell processes</a:t>
            </a:r>
          </a:p>
          <a:p>
            <a:r>
              <a:rPr lang="en-US" sz="2800" cap="none" dirty="0" smtClean="0"/>
              <a:t>Form important cellular structures</a:t>
            </a:r>
          </a:p>
          <a:p>
            <a:r>
              <a:rPr lang="en-US" sz="2800" cap="none" dirty="0" smtClean="0"/>
              <a:t>Transport substances into and out of cells</a:t>
            </a:r>
          </a:p>
          <a:p>
            <a:r>
              <a:rPr lang="en-US" sz="2800" cap="none" dirty="0" smtClean="0"/>
              <a:t>Help fight disease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4419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92" y="179773"/>
            <a:ext cx="10396882" cy="1151965"/>
          </a:xfrm>
        </p:spPr>
        <p:txBody>
          <a:bodyPr/>
          <a:lstStyle/>
          <a:p>
            <a:r>
              <a:rPr lang="en-US" dirty="0" smtClean="0"/>
              <a:t>Protein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8635" y="1032030"/>
            <a:ext cx="1134009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 smtClean="0"/>
              <a:t>There are more than 20 different amino acids found in nature.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All are identical in the regions they are joined together by covalent bonds (carboxyl end and the amino group end).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This allows any amino acid to be joined to any other amino acid.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The r-group differentiates amino acids from each other. Some r-groups are acidic, some are basic, some are polar and some are non-polar, and some even contain large ring structures. 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35316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49" y="170895"/>
            <a:ext cx="10396882" cy="1151965"/>
          </a:xfrm>
        </p:spPr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93" y="1148549"/>
            <a:ext cx="6378202" cy="505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9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6" y="170895"/>
            <a:ext cx="10396882" cy="1151965"/>
          </a:xfrm>
        </p:spPr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9597" y="1049785"/>
            <a:ext cx="11398927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cap="none" dirty="0" smtClean="0"/>
              <a:t>Proteins are split in to various levels of organization, depending on how many polypeptide chains make up a protein. </a:t>
            </a:r>
          </a:p>
          <a:p>
            <a:pPr marL="0" indent="0">
              <a:buNone/>
            </a:pPr>
            <a:endParaRPr lang="en-US" sz="700" cap="none" dirty="0" smtClean="0"/>
          </a:p>
          <a:p>
            <a:pPr marL="0" indent="0">
              <a:buNone/>
            </a:pPr>
            <a:r>
              <a:rPr lang="en-US" sz="2400" cap="none" dirty="0" smtClean="0">
                <a:solidFill>
                  <a:srgbClr val="FF0000"/>
                </a:solidFill>
              </a:rPr>
              <a:t>Primary structure: </a:t>
            </a:r>
            <a:r>
              <a:rPr lang="en-US" sz="2400" cap="none" dirty="0" smtClean="0"/>
              <a:t>the sequence of amino acids – this is coded by a cells </a:t>
            </a:r>
            <a:r>
              <a:rPr lang="en-US" sz="2400" cap="none" dirty="0" err="1" smtClean="0"/>
              <a:t>dna</a:t>
            </a:r>
            <a:r>
              <a:rPr lang="en-US" sz="2400" cap="none" dirty="0" smtClean="0"/>
              <a:t>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>
                <a:solidFill>
                  <a:srgbClr val="FF0000"/>
                </a:solidFill>
              </a:rPr>
              <a:t>Secondary structure: </a:t>
            </a:r>
            <a:r>
              <a:rPr lang="en-US" sz="2400" cap="none" dirty="0" smtClean="0"/>
              <a:t>the folding or coiling of the polypeptide chain.</a:t>
            </a:r>
          </a:p>
          <a:p>
            <a:pPr marL="0" indent="0">
              <a:buNone/>
            </a:pPr>
            <a:endParaRPr lang="en-US" sz="700" cap="none" dirty="0" smtClean="0"/>
          </a:p>
          <a:p>
            <a:pPr marL="0" indent="0">
              <a:buNone/>
            </a:pPr>
            <a:r>
              <a:rPr lang="en-US" sz="2400" cap="none" dirty="0" smtClean="0">
                <a:solidFill>
                  <a:srgbClr val="FF0000"/>
                </a:solidFill>
              </a:rPr>
              <a:t>Tertiary structure: </a:t>
            </a:r>
            <a:r>
              <a:rPr lang="en-US" sz="2400" cap="none" dirty="0" smtClean="0"/>
              <a:t>the complete 3d arrangement of the polypeptide chain.</a:t>
            </a:r>
          </a:p>
          <a:p>
            <a:pPr marL="0" indent="0">
              <a:buNone/>
            </a:pPr>
            <a:endParaRPr lang="en-US" sz="700" cap="none" dirty="0" smtClean="0"/>
          </a:p>
          <a:p>
            <a:pPr marL="0" indent="0">
              <a:buNone/>
            </a:pPr>
            <a:r>
              <a:rPr lang="en-US" sz="2400" cap="none" dirty="0" smtClean="0">
                <a:solidFill>
                  <a:srgbClr val="FF0000"/>
                </a:solidFill>
              </a:rPr>
              <a:t>Quaternary structure: </a:t>
            </a:r>
            <a:r>
              <a:rPr lang="en-US" sz="2400" cap="none" dirty="0" smtClean="0"/>
              <a:t>proteins with more than one polypeptide chain are said to have a 4</a:t>
            </a:r>
            <a:r>
              <a:rPr lang="en-US" sz="2400" cap="none" baseline="30000" dirty="0" smtClean="0"/>
              <a:t>th</a:t>
            </a:r>
            <a:r>
              <a:rPr lang="en-US" sz="2400" cap="none" dirty="0" smtClean="0"/>
              <a:t> level of structure that describes the ways the polypeptide chains are arranged with respect to each other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30264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4" y="206406"/>
            <a:ext cx="10396882" cy="1151965"/>
          </a:xfrm>
        </p:spPr>
        <p:txBody>
          <a:bodyPr/>
          <a:lstStyle/>
          <a:p>
            <a:r>
              <a:rPr lang="en-US" b="1" dirty="0" smtClean="0"/>
              <a:t>Nucleic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0517" y="1236216"/>
            <a:ext cx="9740283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 smtClean="0"/>
              <a:t>Nucleic acids are macromolecules that contain </a:t>
            </a:r>
            <a:r>
              <a:rPr lang="en-US" b="1" cap="none" dirty="0" smtClean="0"/>
              <a:t>hydrogen, oxygen, nitrogen, carbon, and phosphorous</a:t>
            </a:r>
            <a:r>
              <a:rPr lang="en-US" cap="none" dirty="0" smtClean="0"/>
              <a:t>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cap="none" dirty="0" smtClean="0"/>
              <a:t>Nucleic acids are polymers assembled from monomers known as </a:t>
            </a:r>
            <a:r>
              <a:rPr lang="en-US" b="1" cap="none" dirty="0" smtClean="0"/>
              <a:t>nucleotides</a:t>
            </a:r>
            <a:r>
              <a:rPr lang="en-US" cap="none" dirty="0" smtClean="0"/>
              <a:t>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cap="none" dirty="0" smtClean="0"/>
              <a:t>Nucleotides consist of 3 parts: a 5-carbon sugar, a phosphate group (-po4), and a nitrogenous base.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cap="none" dirty="0" smtClean="0"/>
              <a:t>Some nucleic acids contain the compound </a:t>
            </a:r>
            <a:r>
              <a:rPr lang="en-US" b="1" cap="none" dirty="0" smtClean="0"/>
              <a:t>adenosine tri-phosphate (</a:t>
            </a:r>
            <a:r>
              <a:rPr lang="en-US" b="1" cap="none" dirty="0" err="1" smtClean="0"/>
              <a:t>atp</a:t>
            </a:r>
            <a:r>
              <a:rPr lang="en-US" b="1" cap="none" dirty="0" smtClean="0"/>
              <a:t>). </a:t>
            </a:r>
            <a:r>
              <a:rPr lang="en-US" cap="none" dirty="0" smtClean="0"/>
              <a:t>This plays an important role in capturing and transferring energy within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84" y="179772"/>
            <a:ext cx="10396882" cy="1151965"/>
          </a:xfrm>
        </p:spPr>
        <p:txBody>
          <a:bodyPr/>
          <a:lstStyle/>
          <a:p>
            <a:r>
              <a:rPr lang="en-US" dirty="0" smtClean="0"/>
              <a:t>Genetics and 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9496" y="1331737"/>
            <a:ext cx="978467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 smtClean="0"/>
              <a:t>Nucleic acids store and transmit heredity, or genetic information.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800" cap="none" dirty="0" smtClean="0"/>
              <a:t>There are two types of nucleic acid involved in the transfer and expression of genes – </a:t>
            </a:r>
            <a:r>
              <a:rPr lang="en-US" sz="2800" cap="none" dirty="0" err="1" smtClean="0"/>
              <a:t>deoxyribose</a:t>
            </a:r>
            <a:r>
              <a:rPr lang="en-US" sz="2800" cap="none" dirty="0" smtClean="0"/>
              <a:t> nucleic acid (</a:t>
            </a:r>
            <a:r>
              <a:rPr lang="en-US" sz="2800" cap="none" dirty="0" err="1" smtClean="0"/>
              <a:t>dna</a:t>
            </a:r>
            <a:r>
              <a:rPr lang="en-US" sz="2800" cap="none" dirty="0" smtClean="0"/>
              <a:t>) and ribonucleic acid (</a:t>
            </a:r>
            <a:r>
              <a:rPr lang="en-US" sz="2800" cap="none" dirty="0" err="1" smtClean="0"/>
              <a:t>rna</a:t>
            </a:r>
            <a:r>
              <a:rPr lang="en-US" sz="2800" cap="none" dirty="0" smtClean="0"/>
              <a:t>)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800" cap="none" dirty="0" err="1" smtClean="0"/>
              <a:t>Dna</a:t>
            </a:r>
            <a:r>
              <a:rPr lang="en-US" sz="2800" cap="none" dirty="0" smtClean="0"/>
              <a:t> contains the sugar </a:t>
            </a:r>
            <a:r>
              <a:rPr lang="en-US" sz="2800" cap="none" dirty="0" err="1" smtClean="0"/>
              <a:t>deoxyribose</a:t>
            </a:r>
            <a:r>
              <a:rPr lang="en-US" sz="2800" cap="none" dirty="0" smtClean="0"/>
              <a:t> and </a:t>
            </a:r>
            <a:r>
              <a:rPr lang="en-US" sz="2800" cap="none" dirty="0" err="1" smtClean="0"/>
              <a:t>rna</a:t>
            </a:r>
            <a:r>
              <a:rPr lang="en-US" sz="2800" cap="none" dirty="0" smtClean="0"/>
              <a:t> contains the sugar ribose. 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2194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chemistry of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58623" y="2200228"/>
            <a:ext cx="8461834" cy="22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62" y="162018"/>
            <a:ext cx="10396882" cy="1151965"/>
          </a:xfrm>
        </p:spPr>
        <p:txBody>
          <a:bodyPr/>
          <a:lstStyle/>
          <a:p>
            <a:r>
              <a:rPr lang="en-US" dirty="0" smtClean="0"/>
              <a:t>Nucleotide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90980" y="1720513"/>
            <a:ext cx="3038475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980" y="13070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DNA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60" y="761280"/>
            <a:ext cx="4505163" cy="2295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5233" y="2769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ATP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2159" y="3197841"/>
            <a:ext cx="396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dirty="0"/>
              <a:t>ATP stores and releases energy by attaching and snapping off the end phosphate group.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4195" y="1720513"/>
            <a:ext cx="2713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sequence of complimentary bases hold the key to DNAs ability to transfer genetic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biology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82" y="117629"/>
            <a:ext cx="10396882" cy="1151965"/>
          </a:xfrm>
        </p:spPr>
        <p:txBody>
          <a:bodyPr/>
          <a:lstStyle/>
          <a:p>
            <a:r>
              <a:rPr lang="en-US" dirty="0" smtClean="0"/>
              <a:t>7.1 Life is Cellular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1" y="1600201"/>
            <a:ext cx="9524999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Cell Theory – one of the unifying theories of science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400" dirty="0" smtClean="0"/>
              <a:t>All living things are made of cells</a:t>
            </a:r>
          </a:p>
          <a:p>
            <a:pPr lvl="2"/>
            <a:endParaRPr lang="en-US" sz="800" dirty="0" smtClean="0"/>
          </a:p>
          <a:p>
            <a:pPr lvl="2"/>
            <a:r>
              <a:rPr lang="en-US" sz="2400" dirty="0" smtClean="0"/>
              <a:t>The cell is the basic unit of life – the smallest functional part that is actually considered alive.</a:t>
            </a:r>
          </a:p>
          <a:p>
            <a:pPr lvl="2"/>
            <a:endParaRPr lang="en-US" sz="800" dirty="0" smtClean="0"/>
          </a:p>
          <a:p>
            <a:pPr lvl="2"/>
            <a:r>
              <a:rPr lang="en-US" sz="2400" dirty="0" smtClean="0"/>
              <a:t>New cells are produced from existing cells – cells reproduce by meiosis and mitosis</a:t>
            </a:r>
          </a:p>
          <a:p>
            <a:pPr lvl="2"/>
            <a:endParaRPr lang="en-US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Cell structure</a:t>
            </a:r>
          </a:p>
          <a:p>
            <a:r>
              <a:rPr lang="en-US" sz="2800" dirty="0" smtClean="0"/>
              <a:t>Cell number</a:t>
            </a:r>
          </a:p>
          <a:p>
            <a:r>
              <a:rPr lang="en-US" sz="2800" dirty="0" smtClean="0"/>
              <a:t>Cell reproduction</a:t>
            </a:r>
          </a:p>
          <a:p>
            <a:r>
              <a:rPr lang="en-US" sz="2800" dirty="0" smtClean="0"/>
              <a:t>Modes of nutrition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56" y="239333"/>
            <a:ext cx="6995604" cy="52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559" y="260648"/>
            <a:ext cx="9947937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Prokaryotes and Eukaryotes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570" y="2276873"/>
            <a:ext cx="2880320" cy="618083"/>
          </a:xfrm>
        </p:spPr>
        <p:txBody>
          <a:bodyPr/>
          <a:lstStyle/>
          <a:p>
            <a:pPr algn="ctr"/>
            <a:r>
              <a:rPr lang="en-US" dirty="0" smtClean="0"/>
              <a:t>Prokaryotes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63324" y="1945950"/>
            <a:ext cx="3250704" cy="618083"/>
          </a:xfrm>
        </p:spPr>
        <p:txBody>
          <a:bodyPr/>
          <a:lstStyle/>
          <a:p>
            <a:pPr algn="ctr"/>
            <a:r>
              <a:rPr lang="en-US" dirty="0" smtClean="0"/>
              <a:t>Eukaryotes</a:t>
            </a:r>
            <a:endParaRPr lang="en-GB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3" y="2894956"/>
            <a:ext cx="2448272" cy="26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476" y="2670452"/>
            <a:ext cx="3600400" cy="344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2559" y="1340768"/>
            <a:ext cx="965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cells are surrounded by a cell membrane (sometimes called a plasma membrane). There are two different types of cell and they vary in many ways.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2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as a Factory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542" y="1635712"/>
            <a:ext cx="59171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and structures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en-US" sz="2400" dirty="0" smtClean="0"/>
              <a:t>Cell membrane</a:t>
            </a:r>
          </a:p>
          <a:p>
            <a:r>
              <a:rPr lang="en-US" sz="2400" dirty="0" smtClean="0"/>
              <a:t>Nucleus</a:t>
            </a:r>
          </a:p>
          <a:p>
            <a:r>
              <a:rPr lang="en-US" sz="2400" dirty="0" smtClean="0"/>
              <a:t>Endoplasmic reticulum</a:t>
            </a:r>
          </a:p>
          <a:p>
            <a:r>
              <a:rPr lang="en-US" sz="2400" dirty="0" smtClean="0"/>
              <a:t>Golgi apparatus</a:t>
            </a:r>
          </a:p>
          <a:p>
            <a:r>
              <a:rPr lang="en-US" sz="2400" dirty="0" smtClean="0"/>
              <a:t>Mitochondria</a:t>
            </a:r>
          </a:p>
          <a:p>
            <a:r>
              <a:rPr lang="en-US" sz="2400" dirty="0" smtClean="0"/>
              <a:t>Chloroplasts</a:t>
            </a:r>
          </a:p>
          <a:p>
            <a:r>
              <a:rPr lang="en-US" sz="2400" dirty="0" smtClean="0"/>
              <a:t>Lysosomes</a:t>
            </a:r>
          </a:p>
          <a:p>
            <a:r>
              <a:rPr lang="en-US" sz="2400" dirty="0" smtClean="0"/>
              <a:t>Vacuoles</a:t>
            </a:r>
          </a:p>
          <a:p>
            <a:r>
              <a:rPr lang="en-US" sz="2400" dirty="0" smtClean="0"/>
              <a:t>Ribosomes</a:t>
            </a:r>
          </a:p>
          <a:p>
            <a:r>
              <a:rPr lang="en-US" sz="2400" dirty="0" smtClean="0"/>
              <a:t>Cytoskeleton</a:t>
            </a:r>
          </a:p>
          <a:p>
            <a:r>
              <a:rPr lang="en-US" sz="2400" dirty="0" smtClean="0"/>
              <a:t>Cilia</a:t>
            </a:r>
          </a:p>
          <a:p>
            <a:r>
              <a:rPr lang="en-US" sz="2400" dirty="0" smtClean="0"/>
              <a:t>Flagella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7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183" y="511152"/>
            <a:ext cx="4775439" cy="339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126" y="44624"/>
            <a:ext cx="6984776" cy="79208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Cellular</a:t>
            </a:r>
            <a:r>
              <a:rPr lang="en-US" sz="4000" dirty="0"/>
              <a:t> </a:t>
            </a:r>
            <a:r>
              <a:rPr lang="en-US" sz="4400" dirty="0"/>
              <a:t>Boundaries</a:t>
            </a:r>
            <a:endParaRPr lang="en-GB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8777" y="836712"/>
            <a:ext cx="6241002" cy="57606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All cells are surrounded by a </a:t>
            </a:r>
            <a:r>
              <a:rPr lang="en-US" sz="2400" dirty="0">
                <a:solidFill>
                  <a:srgbClr val="FF0000"/>
                </a:solidFill>
              </a:rPr>
              <a:t>cell membrane</a:t>
            </a:r>
          </a:p>
          <a:p>
            <a:pPr algn="l"/>
            <a:endParaRPr lang="en-US" sz="800" dirty="0"/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The cell membrane </a:t>
            </a:r>
            <a:r>
              <a:rPr lang="en-US" sz="2400" b="1" dirty="0"/>
              <a:t>protects</a:t>
            </a:r>
            <a:r>
              <a:rPr lang="en-US" sz="2400" dirty="0"/>
              <a:t> the cell and </a:t>
            </a:r>
            <a:r>
              <a:rPr lang="en-US" sz="2400" dirty="0">
                <a:solidFill>
                  <a:srgbClr val="FF0000"/>
                </a:solidFill>
              </a:rPr>
              <a:t>controls what enters or leaves it</a:t>
            </a:r>
          </a:p>
          <a:p>
            <a:pPr algn="l">
              <a:buFont typeface="Arial" pitchFamily="34" charset="0"/>
              <a:buChar char="•"/>
            </a:pPr>
            <a:endParaRPr lang="en-US" sz="800" dirty="0"/>
          </a:p>
          <a:p>
            <a:pPr algn="l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The structure of the cell membrane is called the </a:t>
            </a:r>
            <a:r>
              <a:rPr lang="en-US" sz="2400" dirty="0">
                <a:solidFill>
                  <a:srgbClr val="FF0000"/>
                </a:solidFill>
              </a:rPr>
              <a:t>fluid mosaic model</a:t>
            </a:r>
          </a:p>
          <a:p>
            <a:pPr algn="l">
              <a:buFont typeface="Arial" pitchFamily="34" charset="0"/>
              <a:buChar char="•"/>
            </a:pPr>
            <a:endParaRPr lang="en-US" sz="800" dirty="0"/>
          </a:p>
          <a:p>
            <a:pPr algn="l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The cell membrane is made from a </a:t>
            </a:r>
            <a:r>
              <a:rPr lang="en-US" sz="2400" dirty="0">
                <a:solidFill>
                  <a:srgbClr val="FF0000"/>
                </a:solidFill>
              </a:rPr>
              <a:t>lipid </a:t>
            </a:r>
            <a:r>
              <a:rPr lang="en-US" sz="2400" dirty="0" err="1">
                <a:solidFill>
                  <a:srgbClr val="FF0000"/>
                </a:solidFill>
              </a:rPr>
              <a:t>bilayer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– a double layered sheet </a:t>
            </a:r>
          </a:p>
          <a:p>
            <a:pPr algn="l">
              <a:buFont typeface="Arial" pitchFamily="34" charset="0"/>
              <a:buChar char="•"/>
            </a:pPr>
            <a:endParaRPr lang="en-US" sz="800" dirty="0"/>
          </a:p>
          <a:p>
            <a:pPr algn="l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It is said to be </a:t>
            </a:r>
            <a:r>
              <a:rPr lang="en-US" sz="2400" dirty="0">
                <a:solidFill>
                  <a:srgbClr val="FF0000"/>
                </a:solidFill>
              </a:rPr>
              <a:t>selectively permeable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23994" y="3944894"/>
            <a:ext cx="51658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membrane is made from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phospholipids</a:t>
            </a:r>
            <a:r>
              <a:rPr lang="en-US" sz="2000" dirty="0">
                <a:latin typeface="Calibri" panose="020F0502020204030204" pitchFamily="34" charset="0"/>
              </a:rPr>
              <a:t> but has many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proteins </a:t>
            </a:r>
            <a:r>
              <a:rPr lang="en-US" sz="2000" dirty="0">
                <a:latin typeface="Calibri" panose="020F0502020204030204" pitchFamily="34" charset="0"/>
              </a:rPr>
              <a:t>embedded in it.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Plant </a:t>
            </a:r>
            <a:r>
              <a:rPr lang="en-US" sz="2000" dirty="0">
                <a:latin typeface="Calibri" panose="020F0502020204030204" pitchFamily="34" charset="0"/>
              </a:rPr>
              <a:t>cells and some bacteria also have a </a:t>
            </a:r>
            <a:r>
              <a:rPr lang="en-US" sz="2000" b="1" dirty="0">
                <a:latin typeface="Calibri" panose="020F0502020204030204" pitchFamily="34" charset="0"/>
              </a:rPr>
              <a:t>cell wall</a:t>
            </a:r>
          </a:p>
        </p:txBody>
      </p:sp>
    </p:spTree>
    <p:extLst>
      <p:ext uri="{BB962C8B-B14F-4D97-AF65-F5344CB8AC3E}">
        <p14:creationId xmlns:p14="http://schemas.microsoft.com/office/powerpoint/2010/main" val="14400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transport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0375" y="852790"/>
            <a:ext cx="993807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Diffusion</a:t>
            </a:r>
            <a:r>
              <a:rPr lang="en-US" sz="2800" dirty="0" smtClean="0"/>
              <a:t> is the movement of substances from a </a:t>
            </a:r>
            <a:r>
              <a:rPr lang="en-US" sz="2800" dirty="0" smtClean="0">
                <a:solidFill>
                  <a:srgbClr val="FF0000"/>
                </a:solidFill>
              </a:rPr>
              <a:t>high</a:t>
            </a:r>
            <a:r>
              <a:rPr lang="en-US" sz="2800" dirty="0" smtClean="0"/>
              <a:t> concentration to a </a:t>
            </a:r>
            <a:r>
              <a:rPr lang="en-US" sz="2800" dirty="0" smtClean="0">
                <a:solidFill>
                  <a:srgbClr val="FF0000"/>
                </a:solidFill>
              </a:rPr>
              <a:t>low</a:t>
            </a:r>
            <a:r>
              <a:rPr lang="en-US" sz="2800" dirty="0" smtClean="0"/>
              <a:t> concentration.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Diffusion will result in the eventual </a:t>
            </a:r>
            <a:r>
              <a:rPr lang="en-US" sz="2800" dirty="0" smtClean="0">
                <a:solidFill>
                  <a:srgbClr val="FF0000"/>
                </a:solidFill>
              </a:rPr>
              <a:t>equilibrium</a:t>
            </a:r>
            <a:r>
              <a:rPr lang="en-US" sz="2800" dirty="0" smtClean="0"/>
              <a:t> of concentrations under normal circumstances.</a:t>
            </a:r>
            <a:endParaRPr lang="en-US" sz="2800" dirty="0"/>
          </a:p>
        </p:txBody>
      </p:sp>
      <p:sp>
        <p:nvSpPr>
          <p:cNvPr id="4" name="AutoShape 2" descr="data:image/jpeg;base64,/9j/4AAQSkZJRgABAQAAAQABAAD/2wCEAAkGBxQTEhUUERQWFhQVFBQVFRgVFBcXFBUWFBQWFxUVFBYYHCggGBolHBcUITIhJSkrLi4uFx8zODMsNygtLisBCgoKDg0OFxAQFC0dHBwsLCwsLCwsLCwsLC0sLCwsLCwsLCwsLCwsLCwsLCwsLCwsLCwsLSwsMCwsLCssLCwsN//AABEIAJoBSAMBIgACEQEDEQH/xAAbAAACAwEBAQAAAAAAAAAAAAAABQMEBgIBB//EAEIQAAEDAQUEBwUECAYDAAAAAAEAAgMRBAUSITFBUXGRBhMiYYGhsUJScsHRIzKS8AcUFTOissLhFkNigtPxJFPS/8QAGQEBAQEBAQEAAAAAAAAAAAAAAAECAwQF/8QAIhEBAAMAAgICAwEBAAAAAAAAAAECESExAxIEURNBYSIU/9oADAMBAAIRAxEAPwD7ihCEAlF+X2LMY+sFGSOwB2wPOgPH5FN0uv8AueO1wPgmHYeNR95pBq1zTsINCrGbysPbuvRspLRrTENxCYL4v0Mslqu2922a0vc6OVj2xuJJjeAAWvaDk2lMJbsLhqCCftC15K+s8TsLaMkIQhYZCEIQCEIQCEIQCEIQCEIQCEIQCEIQCEIQCEIQCEIQCEIQCEIQCEIQCEIQCEIQCEIQCEIQCFHNM1oq40+fBVH3h7o5/RBfQlv6y47V4Hu3nmUTXHSW7WTQkv7Loj10bwKujfH2g4UzIyII2gkbVeu+0iWJkjakOaHZjCcxnVuw92xVHioIOYIoeBUcbcIDWigGibwum6ErD3byumWlw7+KJpkhUG28jUKxZ7U1+QOe46oqdC5e8AVJoBvVN94D2RXvOSC8hLTanHbTgPqvOsdvPNE0zQluLv8ANclx2KGmiEqDnb+S6bO4beappmhL2247Qpobc1xocidK7eBRVpCFTkvBvs9r05oLiEtNscdw4D6rwyuO080TTNCWhx2k81ySdihpohKg529e9c4bTzKppohLxbjtCkZeDfay7zp/ZFXEIVaa2taaancNnFBZQlxtrjoAPMrkzOO0ommaEsDjtJ5oJQ0zQleI70dY73jzQ00Ql3644blI28BtB4oq6hcxvDhVpqDoQhApv+wSPLHxHOPF2Toa0+hHjXOlCvivRmkhDHaEPNPEE6hahY+9LaA8splXaARX4SDXZ/bVEk2EopWopvrlzUZtsY9tvga+iz0GGpPVtBPu4mV4hrgDyUoYza3k99fMlMZ07/aMfveR+iP2lH73kfokmBuwvHiw+rF41gGrnnj1XyjVxNPBb4z7Y8cvVSiQHQg8DX0We6tu3EfFnyYFDLCyvZLm8Bp44qpi60bnqjc0nW214GQs7W4u8ytNKcnZ/wCnvVOzTuApJK0toalwIeKDUb/Faq6bII25e1n3nU5nxKjUPL7sTpoixjsJqDxodK79o7wEkZbur7Nooxw26MPAnbvGY7ytUs30gtgjeRvAru0HchKxDO1wq0gjeCCOYXjrYwavbzB9FnBhLqmNmWQIBY6m6rCFNRp9n+N9fNyYzp5+0Y/e8j9F5+0o/e8j9EjkwNBNZB8OF3kWFUW3lHX70x7sMNPJlVr1OWq/X4/fHjUeqkZM133XA8CD6JBgadr/ABwD0YopoWbKg8K/1fJTDWie+iVWuTrLTBA3IuxSV3COmu/U5b6KtZZXtNOtBbUZSB2Q3B2Z/O1aO47M39404q1Adt8NwyUWDK2Ql8b2A0LmuaDuqKVWZY91noycZDR4qRT/AFnyB200C1iTdIbR1Ya7w/J5osorNamP+45rt9CDTjRdPtTBq9o8Qs457XkEsYdtS2hB7nNod+ferJjafZ/jkPq5MZ03N4x+/wCR+i8N5xe95H6LKWu3MY4t+0BG57acnsKom1DX7T8bM+P2a16ry3QvCM+35H6LtloadHNPiK8lhYrwzAHWU3AxHlWKvmnDo2Fte0D3gV8iB5JNcTmGie5Kb9teFjGjMyyMibszeaDPYK5V71Sge5v3JaD3XtOH+3gn1z2dr346hxbStK4WmgdRtduhqsrB3ZIcDGtrXC0CvALNTQyWZzi8F8bnF1WirhU603UzOmdaVrlq1SvdwEZJ2Z8gUaJ7JecUmUcjXHdUYvFuqltFvjZ+8kY34nAHkspeF4tkriYx1ciHtDsvioD58lXM7KAdU3hjlLfwl66V8emNM/pNZm/5oPBrz5gKI9LLN77vwO+izEjIj/lAfCafzAqu+GL3Xjxj/wCJdPxV/erjYN6VWb/2EcWP+QViK/bO7SZn+44f5qLDmOL3Hc2f8a8MUBGbHA764vIFgUnx0/qZD6L1oIqKEbwajmqV5W0RxPf7jSacBksNZLKAawzvjNfdPnhNKcVsLkhMtGyyMkeK/caQCN765E8FztTP2mH/AEagLbOzEal/b1qQHgEAnaaa99UJm1tBQbELCvVlL0u4PkcQS11SNARQHaPoVq0jtB+0dxPqrDNuiY3fINgd8Lvk6lOaI7K72mkHdQnzGSdBdNK1jnpMYabDy/sueqJ9l34f7J6hMTWffBJsYT3YSPM5IbYZSPuhp24nD+mtfJPyo3Ji6z9ssIjY57jjNKAUo0YzgqBmSe0tzAOy3gPRZ6ZgNARXtNPi1wI8wFootBwHosz26VdLP3/YxI8VJBAyIplz4BaBKb0++OCkLbpnxdj26YXD8J5HLzQyyP8AaYR/F/KnTV0Ct45azd5Mka2seo1Dmmp7wldntspIDYyakZ4X0FaalbS12jAxzqioaSKnLIbdw71TuqXC1rcLgTX72Ro1tMRGwVAHiDtWs4XVMwP2NP4Xeq5ZZJTrHhPe4Up4VI5J/VcuWcTSQXVnikdWmeFoyy3k68gtD0YdWzRupTEMVN2LOio2gVBG8UTq7mgRtAFAMgNwGgWZbospT0ggD2tB0qflRNkvvfRvE/JRqemaF1vH3XBw7+yfLI+S7/VpK5tNN+vkE0YpAt45ax9ubIHH7AOGwmFxy7zvSm1a1c3D3UwgcAV9ICwnSi8HSSYHMwBhIzzcd5J3cPNdac8Y1ElrJKaUWhulssjTVlaGmKoAqNhBzWXJodh2Z7aLSdH70aHGuIOe9xwgjDoCOzsOWRGunC3qsmRupx++4DuZmeZ+icdE6UloKBsmDjgaG18lyXAiozBzHeFeuOMBhAFMyfFznEnzXnlKGSpXx+6crqrXgPs3cuZUdHzK12TM4Tt0OirljhsrwKZWnUqsvt08FLQ9EViUA768l5i7jyVlC1/zV+1/HCoWg7DyXPV7m18vVXV4n/LRPxwgax+lQBzK1HQxoEuHaGYiTtxEj+nzWeatd0SYBnTMg59wpT1PNeT5fjrSnEMXrEQ06EIXzXIJHbP3juKeJFeLqSnw9ArDNugCvWlRhy6BW3JLVFVxiRiQdErhxQXLhzkEb9RnT86Jna7yERDcJPZB1prUfJKq9pPJrAx9C9tTQDUjIcD3lSJr7f66bjc4LGX4cZxDsGmXtNy17+H/AEprxeHFrm5gtBB3g1IUsdzRh5cc25UbmQMsyanPgo76NC3h6f8Aa15JpMx6QRFsnVdpXQKia5dgqMPnl8XpNHO9tXYWyuc1r82kVJ0907uC8b0nnZipQOfQg4RVoAaGgAimGgyy2labpLZOudGzqz3SgElhOyjRvAOdAlU3Q6Z0gL5mublVxxY8tgH91qdbiYaTo3b3TWdsj/vEuBypo4hMXFcRtDQGtFABQAbAhzllhFPprTv3d6sW6+m2aOMva52MuphplQ96qyO04pmLtimiYJWBwbWlScqnuKVmvtHtHDpRnZenQ6xpbG7q6EPBpirXJzSDxyKf2q1sliZJGatcag+qrSdErOZGuwUa0HsCtHGuRcSdBuV6+BSIYQBQ0A2DI0FF081vDMR+OJj7anpRYlfSi1vjhrGS0l4aSBmAQduzQZqK0X5ghD8NXYsBFaUIrryS89LgQQ+Co3YwQeILVmsT3jlkkD7XIdXvPF7j81E5xOpqd5zKmt1rje7EyPq66gOq3wFBhVeuS9ETEthANM9q8qpbPDjcBia0bXOIDQN5r6JKvokLcMbRua0ZaZAaKS0Xu2yWZ88gc9rS0EMpi7TgBSpAyqOShADWgDQAAcAKJhZ7BHPC6OZoewkVadCRQivjQryxNfaPbr9pTti7x/SwyjTBDJUPBeJMADmUNQC1xIdoRlsWxuu/YbZZjLCTSoDmuFHMcCKtcPmEvvH9H1ikDQ2JsYDw5xZk5zQD2K1yBJHJPjZGRQdXE1rGNbRrWigFF6PkX+NNIjxVmJ/rtaa5xDAWsUJHeqxVq8T2zTefVUqr6XhttYdq9O6oquaoqu+tuiV4uaoqkyO2rY9FBrnsPh91Y1hzW06K/wBOf4sl8750/wCYcfI0SEIXy3ELPXw+kp8P5QtA5ZHpDaAJTsyb6IlukzJV2JUphtYOhB4EFWBOtuRh1iOsVEWhHXoi4ZVG6VVXTqKSbKtQBpUmiKtRS1dn+aFa9YWyTAuOYOlTuzW4a5Yl0r09Si/nUw8D6hNnLPdJ5gMFdz/LD9UWekDJlIJUnitoOjhzFeRzVkTLbkY9ajrVQFoXvXoi6ZVw6VVDOo3TfXPLLeirBm7QWnu/923gsVFMC8CoNTsOzaarY3Y/7Jnwg81me3Sq4l99H7P/AHfIhXylPSCSkWfvNUalg+kFnc0ueAcDqE00B7x8+9Z1zltW2ppyJGeVDQV3ih1Sa3XBXtQuoPddXD/tcP7rr7TmOekrDTOlfTyXpmFTQYRXStady6nu+dmsZ4t7Q/hzXlms7nHCez3ua4DmGlbi30r1km4A5Uz2d/FaLozYsnSSNaQaBuIVOWpFdnf3Knct2HEHvyDTkCzJ3eMWzw3LRmXclr8YkynlmWguU9g/EfQLIPnFdRrsNfDJaq4nfZn4j4ZDJcJWpqoLYew74Sp1UvF1IpPgf/KVG3zy8z9o74j5mqo4lZviQB57wClwmG9fY+PePSHek8LIcvQVW6xe9YvT7OmpyV5VQdYvDKk2TVuM5rb9FXA1+Bo5fkL55HaRXVb7ok7X4G5eJFfIL5vzLROOPklp0LwFC8Dm8k0WK6TP+1z2tHjqPl5rayDJZ++rrEraHIiuE7q/LRElluoaV22GmjiPAfRcyWOSPJ48Rn8lxU71pzWAx3vn09F0Ij7/ADz9VWDivRi/IVRZMJ94cmqB8A2knkPQL3qnbcuJXbLG533QXenNBHZpPtGtbSrnNAG+pz5BfQrOVmrnuURnG7N+w7q7lpbMFh1hLJosv0qfRrCdKuHiQD6ArUuSi87GJGlrtD5EaEIssY2NpXTYAPumngPoup7skiNKYm7Ka8vz4KElahymE4Y73zy+i7EZ98qsC5egu/IVRZ6g+8Pwt+ihkhG1x8KD0C9ETz+aL1tmcdMz3Z+aCB8jWZ5D5+K3V01EbA7UMbXjQVWdu24u1jl7iG7qLVWYLEulVopH0hd9k7uI5VAr5p4UvtcOIEEVBBBG8HVGmEYGldtgGoNOXzVi3XO+N1WZs3HUKk91NajiCtQ5TCwGu988guhG73zzP1VRktdCD4qSrvyFUWRCfeHJv0qo5It7uQH0XLY3n80XrbOSaVqdwzQQuwt+ZOvNa3ow8mEE7SSO8aA+SR2O4nPNZMm7t61dkjDQABQAUA3ALMulYMAqV4VwuA2tI5hXWqC0sqFGnyO95auNNKCnCiVkrcdIejJcS+IaklzdMzqWnZw04LGWu7nsNCCN1cieFdfCq9fitGN1RV70V71DJE4agjiKLkErvE/xtZ8V4SoBUqZtmflkc8hXKp3CuqvP0JYDmt/0KkJ6w7OyK9/aJHhkszc/RiZ7u0MDdpcPRuvOi+g3XYGxMDGCgHMnaSvJ5pjpzsbxHJeL2MZIXnZdqGSJTIQUJbKDqFSmuhh1ani8woM4biZuPM/VdNuNm48z9VocKMKJkE8d1MHsjxVqOy07leovUVWbZ1MxlF2hAKGSNTIQUn2euxVJrqY7VqcUXlEGedcLNx5n6oFws3HmfqtDRFETIJY7oYPZ55+qsx2SmgA4JjRe0RVJsCniZRTUQgFHIxSIQU3wKrNdjXatTai8ogz0lwRn2fz4KP8Aw9HuPM/VaWiMKJkEMV0Mbo38+KtRWMDRoHgmeEL2iKpNhU0cSnovUAF44L1CCs+FVZ7A12RaDVM15RBnJOjcJ9inw1b/AC0UP+Fodzvxv/8ApamiMK172+11mYujcI9lx4veRyLqK9Z7tYw1YxoO0gCp4nanGFGFSbTPcopNhViOKilovVAIQhAIQhAIQhAIQhAIQhAIQhAIQhAIQhAIQhBiv0yzuZc9qdG5zHDqKOaS1wraYgaEZjIlI7+u39mSXdaLJLOOutkFmmiknkljkZO11ThkcaOGHIjaVuel1wMt9klssjnMbLgq5tMQwSNkFK5atA8UpsnQes0M1rtc9q/V3Y4WSCNsTHgUEhbGwYnDYTogw/Su9ZHWC8hZmdWG3q6CZxtMpc4GSLtMJrgDiQCwUABNK6KSy3dM2+YYZYoxFZLA2eOJlstLo48M5PWguAMkmMltH5FtK6ALZWjoDE+G1QmV9LVbP1xxo2rH42PwN/09ga5pq7o4w251tLnFzrJ+qlmWDB1nWYq612IEMXTt5sl22jqW1t9qigc3GaRiRzwXNNO0Rh0VCx/pGlktrrPgsrA21GzmKW0OiteHHhErQ9gjfUUcGNcSagd6tWD9GgjbZmOts74rHaWT2eNzYg1uF5eWvcG4n1J1JyFQAFYt/wCj7rpB11snkgE4nbFI2N72kPxiNloc3rGx1ywg6ZV2oKM/S1tlkvN7YHPkjtFmhY3rnHr5ZmDAAH9mIZ54d1dVeZ0utMMstnt0ETZhZJbXC6CVz4pBFXFG7G0Oa4ZZ0Ip52rf0DhmFsEj5P/MkilJaQ10MkLQGOidTXIHNc2XoT25ZbVapbTPJZn2Vsj2RsEUT64gyONobiJObjnlxQLbo6cWp77vdPZomWe8ARGWTOdKxwjxgvaWBuF1MgCSBqa5L6AszF0NjaywN6x9LvNWZD7SkfV9vdluWmQCEIQCEIQCEIQCEIQCEIQCEIQCEIQCEIQCEIQCEIQCEIQCEIQCEIQCEIQCEIQCEIQCEIQCEIQCEIQCEIQCEIQCEIQCEIQCEIQCEIQCEIQCEIQC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600" y="4435598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1" y="1261869"/>
            <a:ext cx="9524999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cap="none" dirty="0" smtClean="0"/>
              <a:t>Many organic compounds in living cells are so large they are known as macromolecules – macro means giant.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800" cap="none" dirty="0" smtClean="0"/>
              <a:t>Most of these molecules are formed by a process known as </a:t>
            </a:r>
            <a:r>
              <a:rPr lang="en-US" sz="2800" b="1" cap="none" dirty="0" smtClean="0"/>
              <a:t>polymerization – </a:t>
            </a:r>
            <a:r>
              <a:rPr lang="en-US" sz="2800" cap="none" dirty="0" smtClean="0"/>
              <a:t>large compounds are build by joining smaller ones together.</a:t>
            </a:r>
            <a:endParaRPr lang="en-US" sz="2800" b="1" cap="none" dirty="0"/>
          </a:p>
        </p:txBody>
      </p:sp>
    </p:spTree>
    <p:extLst>
      <p:ext uri="{BB962C8B-B14F-4D97-AF65-F5344CB8AC3E}">
        <p14:creationId xmlns:p14="http://schemas.microsoft.com/office/powerpoint/2010/main" val="26010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260648"/>
            <a:ext cx="4176464" cy="504056"/>
          </a:xfrm>
        </p:spPr>
        <p:txBody>
          <a:bodyPr>
            <a:noAutofit/>
          </a:bodyPr>
          <a:lstStyle/>
          <a:p>
            <a:r>
              <a:rPr lang="en-US" sz="3200" dirty="0"/>
              <a:t>Facilitated Diffusion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337" y="764704"/>
            <a:ext cx="6028685" cy="5832648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Remember the structure of a cell membrane (lipid </a:t>
            </a:r>
            <a:r>
              <a:rPr lang="en-US" sz="2400" dirty="0" smtClean="0"/>
              <a:t>bilayer </a:t>
            </a:r>
            <a:r>
              <a:rPr lang="en-US" sz="2400" dirty="0"/>
              <a:t>with a hydrophilic head and a hydrophobic tail) makes it hard for larger charged particles to cross. </a:t>
            </a:r>
          </a:p>
          <a:p>
            <a:pPr algn="l"/>
            <a:endParaRPr lang="en-US" sz="800" dirty="0"/>
          </a:p>
          <a:p>
            <a:pPr algn="l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Proteins in the membrane allow many particles to cross much faster than they otherwise would be able to.</a:t>
            </a:r>
          </a:p>
          <a:p>
            <a:pPr algn="l"/>
            <a:endParaRPr lang="en-US" sz="800" dirty="0"/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This process still relies on </a:t>
            </a:r>
            <a:r>
              <a:rPr lang="en-US" sz="2400" dirty="0">
                <a:solidFill>
                  <a:srgbClr val="FF0000"/>
                </a:solidFill>
              </a:rPr>
              <a:t>diffusion</a:t>
            </a:r>
            <a:r>
              <a:rPr lang="en-US" sz="2400" dirty="0"/>
              <a:t> and does not require any additional energy input from the cell. </a:t>
            </a:r>
          </a:p>
          <a:p>
            <a:endParaRPr lang="en-US" sz="12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44072" y="3717033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Osmosis</a:t>
            </a:r>
            <a:r>
              <a:rPr lang="en-US" sz="2000" dirty="0">
                <a:latin typeface="Calibri" panose="020F0502020204030204" pitchFamily="34" charset="0"/>
              </a:rPr>
              <a:t> (the diffusion of water) occurs in this way. Water can pass through special proteins  called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aquaporins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5" y="836712"/>
            <a:ext cx="413705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5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89" y="116632"/>
            <a:ext cx="3008313" cy="432048"/>
          </a:xfrm>
        </p:spPr>
        <p:txBody>
          <a:bodyPr>
            <a:noAutofit/>
          </a:bodyPr>
          <a:lstStyle/>
          <a:p>
            <a:r>
              <a:rPr lang="en-US" sz="2800" dirty="0"/>
              <a:t>Active transport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309" y="493678"/>
            <a:ext cx="6028685" cy="612068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Often cells have to move materials against a concentration gradient. This is known as </a:t>
            </a:r>
            <a:r>
              <a:rPr lang="en-US" sz="2800" dirty="0">
                <a:solidFill>
                  <a:srgbClr val="FF0000"/>
                </a:solidFill>
              </a:rPr>
              <a:t>active transport</a:t>
            </a:r>
            <a:r>
              <a:rPr lang="en-US" sz="2800" dirty="0"/>
              <a:t> and requires energy.</a:t>
            </a:r>
          </a:p>
          <a:p>
            <a:pPr algn="l"/>
            <a:endParaRPr lang="en-US" sz="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/>
              <a:t> A very common example of the protein pump in action is in nerve cells as the </a:t>
            </a:r>
            <a:r>
              <a:rPr lang="en-US" sz="2800" dirty="0" smtClean="0"/>
              <a:t>N</a:t>
            </a:r>
            <a:r>
              <a:rPr lang="en-US" sz="2800" cap="none" dirty="0" smtClean="0"/>
              <a:t>a</a:t>
            </a:r>
            <a:r>
              <a:rPr lang="en-US" sz="2800" cap="none" baseline="30000" dirty="0" smtClean="0"/>
              <a:t>+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K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  <a:r>
              <a:rPr lang="en-US" sz="2800" dirty="0"/>
              <a:t>pumps actively change the charge within a nerve cell in preparation to pass on a nerve impulse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8" name="Content Placeholder 7" descr="14 Active Tranport with ATP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296002" y="1029810"/>
            <a:ext cx="4938458" cy="33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920" y="109742"/>
            <a:ext cx="2982897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Exocytosis</a:t>
            </a:r>
            <a:endParaRPr lang="en-GB" sz="2800" dirty="0"/>
          </a:p>
        </p:txBody>
      </p:sp>
      <p:pic>
        <p:nvPicPr>
          <p:cNvPr id="8" name="Picture Placeholder 7" descr="exocytosis-stanford-sea-urchin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6747" y="489268"/>
            <a:ext cx="6359364" cy="476952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72862" y="881114"/>
            <a:ext cx="3364637" cy="3255879"/>
          </a:xfrm>
        </p:spPr>
        <p:txBody>
          <a:bodyPr>
            <a:noAutofit/>
          </a:bodyPr>
          <a:lstStyle/>
          <a:p>
            <a:r>
              <a:rPr lang="en-US" sz="2000" dirty="0"/>
              <a:t>Here we can see an animation of a vesicle merging with a cell membrane and particles exiting the cell via </a:t>
            </a:r>
            <a:r>
              <a:rPr lang="en-US" sz="2000" dirty="0" err="1">
                <a:solidFill>
                  <a:srgbClr val="FF0000"/>
                </a:solidFill>
              </a:rPr>
              <a:t>exocytosis</a:t>
            </a:r>
            <a:r>
              <a:rPr lang="en-US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7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inocytannim.gif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r="18625"/>
          <a:stretch>
            <a:fillRect/>
          </a:stretch>
        </p:blipFill>
        <p:spPr>
          <a:xfrm>
            <a:off x="6528048" y="273051"/>
            <a:ext cx="4870880" cy="5853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93" y="273051"/>
            <a:ext cx="5544616" cy="504056"/>
          </a:xfrm>
        </p:spPr>
        <p:txBody>
          <a:bodyPr>
            <a:noAutofit/>
          </a:bodyPr>
          <a:lstStyle/>
          <a:p>
            <a:r>
              <a:rPr lang="en-US" sz="2800" dirty="0"/>
              <a:t>Phagocytosis and Pinocytosis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007" y="764704"/>
            <a:ext cx="5788988" cy="5904656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Phagocytosis</a:t>
            </a:r>
            <a:r>
              <a:rPr lang="en-US" dirty="0"/>
              <a:t> is a method of endocytosis in which extensions of the cytoplasm surround a food particle and pack it into a food vacuole. The cell then engulfs it. This also the method that our immune system uses to remove damaged cells. </a:t>
            </a:r>
          </a:p>
          <a:p>
            <a:pPr algn="l"/>
            <a:endParaRPr lang="en-US" sz="1200" dirty="0"/>
          </a:p>
          <a:p>
            <a:pPr algn="l"/>
            <a:r>
              <a:rPr lang="en-US" dirty="0"/>
              <a:t>Another similar process is called pinocytosis where pockets form along the cell membrane, fill with water and pinch of into vacuoles within the cell.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260648"/>
            <a:ext cx="4824536" cy="1162050"/>
          </a:xfrm>
        </p:spPr>
        <p:txBody>
          <a:bodyPr>
            <a:normAutofit/>
          </a:bodyPr>
          <a:lstStyle/>
          <a:p>
            <a:r>
              <a:rPr lang="en-US" sz="2800" dirty="0"/>
              <a:t>Amoeboid Movement</a:t>
            </a:r>
          </a:p>
        </p:txBody>
      </p:sp>
      <p:pic>
        <p:nvPicPr>
          <p:cNvPr id="5" name="Content Placeholder 4" descr="amebaannim.gif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955" b="-55955"/>
          <a:stretch>
            <a:fillRect/>
          </a:stretch>
        </p:blipFill>
        <p:spPr>
          <a:xfrm>
            <a:off x="2220396" y="260648"/>
            <a:ext cx="6419056" cy="6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1" y="260648"/>
            <a:ext cx="3008313" cy="432048"/>
          </a:xfrm>
        </p:spPr>
        <p:txBody>
          <a:bodyPr>
            <a:noAutofit/>
          </a:bodyPr>
          <a:lstStyle/>
          <a:p>
            <a:r>
              <a:rPr lang="en-US" sz="2800" dirty="0"/>
              <a:t>Flagellum</a:t>
            </a:r>
          </a:p>
        </p:txBody>
      </p:sp>
      <p:pic>
        <p:nvPicPr>
          <p:cNvPr id="5" name="Content Placeholder 4" descr="600px-Eukaryotic_flagellum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67" b="-29467"/>
          <a:stretch>
            <a:fillRect/>
          </a:stretch>
        </p:blipFill>
        <p:spPr>
          <a:xfrm>
            <a:off x="7220508" y="-574540"/>
            <a:ext cx="2592288" cy="41475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72" y="883989"/>
            <a:ext cx="6389958" cy="5267127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flagella</a:t>
            </a:r>
            <a:r>
              <a:rPr lang="en-US" sz="2400" dirty="0"/>
              <a:t> (plural – flagellum) is a tail like appendage that protrudes from the body of some prokaryotic (and some eukaryotic) cells.</a:t>
            </a:r>
          </a:p>
          <a:p>
            <a:pPr algn="l"/>
            <a:endParaRPr lang="en-US" sz="800" dirty="0"/>
          </a:p>
          <a:p>
            <a:pPr algn="l"/>
            <a:r>
              <a:rPr lang="en-US" sz="2400" dirty="0"/>
              <a:t>A eukaryotic flagellum is a combination of 9 fused pairs of microtubules and 2 single, central microtubules. This is said to be a 9+2 configuration. </a:t>
            </a:r>
          </a:p>
          <a:p>
            <a:pPr algn="l"/>
            <a:endParaRPr lang="en-US" sz="800" dirty="0"/>
          </a:p>
          <a:p>
            <a:pPr algn="l"/>
            <a:r>
              <a:rPr lang="en-US" sz="2400" dirty="0"/>
              <a:t>The flagella combine with ATP to propel the cell.</a:t>
            </a:r>
          </a:p>
          <a:p>
            <a:endParaRPr lang="en-US" sz="2000" dirty="0"/>
          </a:p>
        </p:txBody>
      </p:sp>
      <p:pic>
        <p:nvPicPr>
          <p:cNvPr id="6" name="Picture 5" descr="flagellum typ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52" y="2916068"/>
            <a:ext cx="3048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67" y="171872"/>
            <a:ext cx="3008313" cy="504056"/>
          </a:xfrm>
        </p:spPr>
        <p:txBody>
          <a:bodyPr>
            <a:noAutofit/>
          </a:bodyPr>
          <a:lstStyle/>
          <a:p>
            <a:r>
              <a:rPr lang="en-US" sz="2800" dirty="0"/>
              <a:t>Cilia</a:t>
            </a:r>
          </a:p>
        </p:txBody>
      </p:sp>
      <p:pic>
        <p:nvPicPr>
          <p:cNvPr id="5" name="Content Placeholder 4" descr="800px-Flagellum-beating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955" b="-55955"/>
          <a:stretch>
            <a:fillRect/>
          </a:stretch>
        </p:blipFill>
        <p:spPr>
          <a:xfrm>
            <a:off x="6528296" y="-1245171"/>
            <a:ext cx="3682752" cy="58531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705" y="764704"/>
            <a:ext cx="6081951" cy="519511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Cilium</a:t>
            </a:r>
            <a:r>
              <a:rPr lang="en-US" sz="2400" dirty="0"/>
              <a:t> (plural – cilia) are organelles found in Eukaryotic cells.</a:t>
            </a:r>
          </a:p>
          <a:p>
            <a:pPr algn="l"/>
            <a:endParaRPr lang="en-US" sz="900" dirty="0"/>
          </a:p>
          <a:p>
            <a:pPr algn="l"/>
            <a:r>
              <a:rPr lang="en-US" sz="2400" dirty="0"/>
              <a:t>There are two broad types – motile and non-motile.</a:t>
            </a:r>
          </a:p>
          <a:p>
            <a:pPr algn="l"/>
            <a:endParaRPr lang="en-US" sz="900" dirty="0"/>
          </a:p>
          <a:p>
            <a:pPr algn="l"/>
            <a:r>
              <a:rPr lang="en-US" sz="2400" dirty="0"/>
              <a:t>Non-motile cilia are primarily used as sensory organs.</a:t>
            </a:r>
          </a:p>
          <a:p>
            <a:pPr algn="l"/>
            <a:endParaRPr lang="en-US" sz="800" dirty="0"/>
          </a:p>
          <a:p>
            <a:pPr algn="l"/>
            <a:r>
              <a:rPr lang="en-US" sz="2400" dirty="0"/>
              <a:t>Motile cilia are structurally identical to flagella and work by beating back and forth much like the oars in a boat.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cilium movem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48" y="2975252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b="1" dirty="0" smtClean="0"/>
              <a:t>Adenosine </a:t>
            </a:r>
            <a:r>
              <a:rPr lang="en-US" b="1" dirty="0" err="1" smtClean="0"/>
              <a:t>Triphosphate</a:t>
            </a:r>
            <a:endParaRPr lang="en-GB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492" y="956072"/>
            <a:ext cx="6336704" cy="27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3192" y="3940940"/>
            <a:ext cx="105733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Energy in organisms is held in the form of adenosine </a:t>
            </a:r>
            <a:r>
              <a:rPr lang="en-US" sz="2000" dirty="0" err="1">
                <a:latin typeface="Calibri" panose="020F0502020204030204" pitchFamily="34" charset="0"/>
              </a:rPr>
              <a:t>triphosphate</a:t>
            </a:r>
            <a:r>
              <a:rPr lang="en-US" sz="2000" dirty="0">
                <a:latin typeface="Calibri" panose="020F0502020204030204" pitchFamily="34" charset="0"/>
              </a:rPr>
              <a:t> or ATP.  ATP consists of adenine (a base) , a 5-carbon sugar called ribose and 3 phosphate groups. </a:t>
            </a:r>
            <a:endParaRPr lang="en-US" dirty="0">
              <a:latin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Energy is released from ATP when the covalent bonds joining a phosphate group are snapped off.  This leaves us with ADP + P.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Reproduction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20200" y="1664312"/>
            <a:ext cx="72008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Asexual – </a:t>
            </a:r>
            <a:r>
              <a:rPr lang="en-US" b="1" dirty="0" smtClean="0"/>
              <a:t>Mitosis	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Sexual </a:t>
            </a:r>
            <a:r>
              <a:rPr lang="en-US" dirty="0"/>
              <a:t>– </a:t>
            </a:r>
            <a:r>
              <a:rPr lang="en-US" b="1" dirty="0"/>
              <a:t>Meiosis</a:t>
            </a:r>
            <a:endParaRPr lang="en-GB" b="1" dirty="0"/>
          </a:p>
          <a:p>
            <a:endParaRPr lang="en-US" b="1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651" y="1664312"/>
            <a:ext cx="47762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8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33" y="321815"/>
            <a:ext cx="10396882" cy="1151965"/>
          </a:xfrm>
        </p:spPr>
        <p:txBody>
          <a:bodyPr/>
          <a:lstStyle/>
          <a:p>
            <a:r>
              <a:rPr lang="en-US" dirty="0" smtClean="0"/>
              <a:t>Virus vs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75534" y="1816763"/>
            <a:ext cx="8078680" cy="37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02" y="339571"/>
            <a:ext cx="10396882" cy="1151965"/>
          </a:xfrm>
        </p:spPr>
        <p:txBody>
          <a:bodyPr/>
          <a:lstStyle/>
          <a:p>
            <a:r>
              <a:rPr lang="en-US" b="1" dirty="0" smtClean="0"/>
              <a:t>Carbohydrates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9395" y="1600201"/>
            <a:ext cx="973140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 smtClean="0"/>
              <a:t>Carbohydrates are compounds made up of carbon, hydrogen, and oxygen atoms.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cap="none" dirty="0" smtClean="0"/>
              <a:t>Living things use carbohydrates as their main source of energy. Plants, some animals and other organisms also use carbohydrates for structural purposes.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cap="none" dirty="0" smtClean="0"/>
              <a:t>The cells in our bodies break down glucose to supply energy for cell activities.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cap="none" dirty="0" smtClean="0"/>
              <a:t>Many organisms store extra sugar as complex carbohydrates – starch. </a:t>
            </a:r>
            <a:endParaRPr lang="en-US" cap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8" y="34179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49" y="3633187"/>
            <a:ext cx="10396882" cy="1151965"/>
          </a:xfrm>
        </p:spPr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1" y="898865"/>
            <a:ext cx="9524999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the process of </a:t>
            </a:r>
            <a:r>
              <a:rPr lang="en-US" sz="2800" dirty="0" smtClean="0">
                <a:solidFill>
                  <a:srgbClr val="FF0000"/>
                </a:solidFill>
              </a:rPr>
              <a:t>photosynthesis</a:t>
            </a:r>
            <a:r>
              <a:rPr lang="en-US" sz="2800" dirty="0" smtClean="0"/>
              <a:t>, plants use the energy of sunlight to convert water and carbon dioxide (CO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into high energy carbohydrates – sugars and starches.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6CO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&gt;&gt; 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light</a:t>
            </a:r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&gt;&gt;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+ 6O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4916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5" y="162017"/>
            <a:ext cx="10396882" cy="1151965"/>
          </a:xfrm>
        </p:spPr>
        <p:txBody>
          <a:bodyPr/>
          <a:lstStyle/>
          <a:p>
            <a:r>
              <a:rPr lang="en-US" dirty="0" smtClean="0"/>
              <a:t>Photosynthesis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315" y="1209583"/>
            <a:ext cx="6649269" cy="499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11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86" y="116795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The Stages of Cellular Respiration</a:t>
            </a:r>
            <a:endParaRPr lang="en-GB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868" y="1268760"/>
            <a:ext cx="76683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H="1">
            <a:off x="5951984" y="4221088"/>
            <a:ext cx="504056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23992" y="4365104"/>
            <a:ext cx="1296144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08368" y="4509120"/>
            <a:ext cx="648072" cy="6924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63952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6440" y="5016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02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16" y="332820"/>
            <a:ext cx="11334565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Photosynthesis and Cellular Respiration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032" y="1245088"/>
            <a:ext cx="6048672" cy="50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18" y="90996"/>
            <a:ext cx="10396882" cy="1151965"/>
          </a:xfrm>
        </p:spPr>
        <p:txBody>
          <a:bodyPr/>
          <a:lstStyle/>
          <a:p>
            <a:pPr algn="ctr"/>
            <a:r>
              <a:rPr lang="en-US" b="1" dirty="0"/>
              <a:t>The Double-Helix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93" y="666978"/>
            <a:ext cx="3291840" cy="542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80" y="1321939"/>
            <a:ext cx="3744805" cy="2246883"/>
          </a:xfrm>
          <a:prstGeom prst="rect">
            <a:avLst/>
          </a:prstGeom>
        </p:spPr>
      </p:pic>
      <p:pic>
        <p:nvPicPr>
          <p:cNvPr id="2050" name="Picture 2" descr="http://virtuallaboratory.colorado.edu/Biofundamentals/labs/WhatisScience/graphics/frank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382" y="1550540"/>
            <a:ext cx="2076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6544" y="3710866"/>
            <a:ext cx="37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Watson and Crick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60382" y="4572000"/>
            <a:ext cx="214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Franklin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Base Pairing and Hydrogen Bonds</a:t>
            </a:r>
            <a:endParaRPr lang="en-US" b="1" dirty="0"/>
          </a:p>
        </p:txBody>
      </p:sp>
      <p:pic>
        <p:nvPicPr>
          <p:cNvPr id="5124" name="Picture 4" descr="http://images.tutorvista.com/content/nucleic-acids/base-pair-d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53" y="1750755"/>
            <a:ext cx="4507865" cy="41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4" y="1744960"/>
            <a:ext cx="5272332" cy="1803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495" y="3639846"/>
            <a:ext cx="6668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A-T</a:t>
            </a:r>
            <a:r>
              <a:rPr lang="en-US" dirty="0" smtClean="0">
                <a:latin typeface="Calibri" panose="020F0502020204030204" pitchFamily="34" charset="0"/>
              </a:rPr>
              <a:t> pairs actually have 2 hydrogen bonds and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G-C</a:t>
            </a:r>
            <a:r>
              <a:rPr lang="en-US" dirty="0" smtClean="0">
                <a:latin typeface="Calibri" panose="020F0502020204030204" pitchFamily="34" charset="0"/>
              </a:rPr>
              <a:t> pairs have 3 hydrogen bonds. Remember hydrogen bonds are the same types of bonds that give water its special qualities.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The 5’ and 3’ ends are named after the carbon number on the ribose sugar in each nucleotide.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423/flashcards/592423/jpg/dna_replication1315082012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4" y="130680"/>
            <a:ext cx="3902699" cy="63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8016" y="1197243"/>
            <a:ext cx="75433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DNA molecule is unzipped – this allows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two replication forks </a:t>
            </a:r>
            <a:r>
              <a:rPr lang="en-US" sz="2000" dirty="0" smtClean="0">
                <a:latin typeface="Calibri" panose="020F0502020204030204" pitchFamily="34" charset="0"/>
              </a:rPr>
              <a:t>to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As each new strand forms as new bases are added. </a:t>
            </a:r>
            <a:r>
              <a:rPr lang="en-US" sz="20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</a:rPr>
              <a:t>denine is always joined to </a:t>
            </a:r>
            <a:r>
              <a:rPr lang="en-US" sz="20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US" sz="2000" dirty="0" smtClean="0">
                <a:latin typeface="Calibri" panose="020F0502020204030204" pitchFamily="34" charset="0"/>
              </a:rPr>
              <a:t>hymine and </a:t>
            </a:r>
            <a:r>
              <a:rPr lang="en-US" sz="20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sz="2000" dirty="0" smtClean="0">
                <a:latin typeface="Calibri" panose="020F0502020204030204" pitchFamily="34" charset="0"/>
              </a:rPr>
              <a:t>ytosine is always added to </a:t>
            </a:r>
            <a:r>
              <a:rPr lang="en-US" sz="20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n-US" sz="2000" dirty="0" smtClean="0">
                <a:latin typeface="Calibri" panose="020F0502020204030204" pitchFamily="34" charset="0"/>
              </a:rPr>
              <a:t>uanine.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A=T (double bond) and C=G (triple bond).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result is two DNA strands (made from nucleotide monomers) that are identical to each other and to the original strand.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Each DNA molecule has one of the original strands and one of the new strands. This is known as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semi-conservative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184" y="388042"/>
            <a:ext cx="544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Replication Process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93" y="0"/>
            <a:ext cx="10396882" cy="1151965"/>
          </a:xfrm>
        </p:spPr>
        <p:txBody>
          <a:bodyPr/>
          <a:lstStyle/>
          <a:p>
            <a:r>
              <a:rPr lang="en-US" dirty="0" smtClean="0"/>
              <a:t>Simple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0593" y="1402650"/>
            <a:ext cx="9800207" cy="43239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cap="none" dirty="0" smtClean="0"/>
              <a:t>Simple sugars are also known as </a:t>
            </a:r>
            <a:r>
              <a:rPr lang="en-US" sz="2400" cap="none" dirty="0" err="1" smtClean="0"/>
              <a:t>monosaccharides</a:t>
            </a:r>
            <a:r>
              <a:rPr lang="en-US" sz="2400" cap="none" dirty="0" smtClean="0"/>
              <a:t>. Glucose is a simple sugar.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Other simple sugars include;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err="1" smtClean="0"/>
              <a:t>Galactose</a:t>
            </a:r>
            <a:r>
              <a:rPr lang="en-US" sz="2400" cap="none" dirty="0" smtClean="0"/>
              <a:t> and lactose–  components of milk.</a:t>
            </a:r>
          </a:p>
          <a:p>
            <a:pPr marL="0" indent="0">
              <a:buNone/>
            </a:pPr>
            <a:r>
              <a:rPr lang="en-US" sz="2400" cap="none" dirty="0" smtClean="0"/>
              <a:t>Fructose – found in many fruits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Similar to </a:t>
            </a:r>
            <a:r>
              <a:rPr lang="en-US" sz="2400" cap="none" dirty="0" err="1" smtClean="0"/>
              <a:t>monosaccarides</a:t>
            </a:r>
            <a:r>
              <a:rPr lang="en-US" sz="2400" cap="none" dirty="0" smtClean="0"/>
              <a:t>, disaccharides consist of two simple sugars.</a:t>
            </a:r>
          </a:p>
          <a:p>
            <a:pPr marL="0" indent="0">
              <a:buNone/>
            </a:pPr>
            <a:endParaRPr lang="en-US" sz="700" cap="none" dirty="0" smtClean="0"/>
          </a:p>
          <a:p>
            <a:pPr marL="0" indent="0">
              <a:buNone/>
            </a:pPr>
            <a:r>
              <a:rPr lang="en-US" sz="2400" cap="none" dirty="0" smtClean="0"/>
              <a:t>Sucrose – is a combination of glucose and fructose more commonly referred to as table sugar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57" y="1821443"/>
            <a:ext cx="1572622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586" y="2530224"/>
            <a:ext cx="13445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0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5284" y="24191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Dogma of molecular biology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75082" y="1317671"/>
            <a:ext cx="10864048" cy="4142096"/>
          </a:xfrm>
        </p:spPr>
        <p:txBody>
          <a:bodyPr/>
          <a:lstStyle/>
          <a:p>
            <a:pPr marL="0" indent="0">
              <a:buNone/>
            </a:pPr>
            <a:r>
              <a:rPr lang="en-US" sz="4000" i="1" cap="none" dirty="0" smtClean="0"/>
              <a:t>Information flow</a:t>
            </a:r>
          </a:p>
          <a:p>
            <a:pPr lvl="2"/>
            <a:r>
              <a:rPr lang="en-US" sz="3200" dirty="0" smtClean="0"/>
              <a:t>DNA &gt;&gt;&gt;&gt; RNA &gt;&gt;&gt;&gt; Protein</a:t>
            </a:r>
          </a:p>
          <a:p>
            <a:pPr lvl="2"/>
            <a:r>
              <a:rPr lang="en-US" sz="3200" dirty="0" smtClean="0"/>
              <a:t>Transcription </a:t>
            </a:r>
          </a:p>
          <a:p>
            <a:pPr lvl="4"/>
            <a:r>
              <a:rPr lang="en-US" sz="3200" dirty="0" smtClean="0"/>
              <a:t>Translation</a:t>
            </a:r>
          </a:p>
          <a:p>
            <a:pPr lvl="6"/>
            <a:r>
              <a:rPr lang="en-US" sz="3200" dirty="0" smtClean="0">
                <a:latin typeface="Calibri" panose="020F0502020204030204" pitchFamily="34" charset="0"/>
              </a:rPr>
              <a:t>Protein synthesis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2" y="106532"/>
            <a:ext cx="10396882" cy="1151965"/>
          </a:xfrm>
        </p:spPr>
        <p:txBody>
          <a:bodyPr/>
          <a:lstStyle/>
          <a:p>
            <a:r>
              <a:rPr lang="en-US" dirty="0" smtClean="0"/>
              <a:t>Comparing DNA and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1942" y="1258497"/>
            <a:ext cx="11504803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 smtClean="0"/>
              <a:t>Each nucleotide of DNA is made up of a 5-carbon sugar, a phosphate group, and a nitrogenous base. This is also true for RNA.</a:t>
            </a:r>
          </a:p>
          <a:p>
            <a:pPr marL="0" indent="0">
              <a:buNone/>
            </a:pPr>
            <a:endParaRPr lang="en-US" sz="900" cap="none" dirty="0" smtClean="0"/>
          </a:p>
          <a:p>
            <a:pPr marL="0" indent="0">
              <a:buNone/>
            </a:pPr>
            <a:r>
              <a:rPr lang="en-US" cap="none" dirty="0" smtClean="0"/>
              <a:t>However there are 3 important differences between DNA and RNA;</a:t>
            </a:r>
          </a:p>
          <a:p>
            <a:pPr marL="0" indent="0">
              <a:buNone/>
            </a:pPr>
            <a:endParaRPr lang="en-US" sz="900" cap="none" dirty="0" smtClean="0"/>
          </a:p>
          <a:p>
            <a:pPr marL="514350" indent="-514350">
              <a:buFont typeface="+mj-lt"/>
              <a:buAutoNum type="arabicPeriod"/>
            </a:pPr>
            <a:r>
              <a:rPr lang="en-US" cap="none" dirty="0" smtClean="0"/>
              <a:t>The sugar in </a:t>
            </a:r>
            <a:r>
              <a:rPr lang="en-US" cap="none" dirty="0" err="1" smtClean="0"/>
              <a:t>RNAis</a:t>
            </a:r>
            <a:r>
              <a:rPr lang="en-US" cap="none" dirty="0" smtClean="0"/>
              <a:t> </a:t>
            </a:r>
            <a:r>
              <a:rPr lang="en-US" cap="none" dirty="0" smtClean="0">
                <a:solidFill>
                  <a:srgbClr val="FF0000"/>
                </a:solidFill>
              </a:rPr>
              <a:t>ribose</a:t>
            </a:r>
            <a:r>
              <a:rPr lang="en-US" cap="none" dirty="0" smtClean="0"/>
              <a:t> instead of </a:t>
            </a:r>
            <a:r>
              <a:rPr lang="en-US" cap="none" dirty="0" err="1" smtClean="0">
                <a:solidFill>
                  <a:srgbClr val="FF0000"/>
                </a:solidFill>
              </a:rPr>
              <a:t>deoxyribose</a:t>
            </a:r>
            <a:r>
              <a:rPr lang="en-US" cap="non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cap="none" dirty="0" err="1" smtClean="0"/>
              <a:t>RNAis</a:t>
            </a:r>
            <a:r>
              <a:rPr lang="en-US" cap="none" dirty="0" smtClean="0"/>
              <a:t> generally </a:t>
            </a:r>
            <a:r>
              <a:rPr lang="en-US" cap="none" dirty="0" smtClean="0">
                <a:solidFill>
                  <a:srgbClr val="FF0000"/>
                </a:solidFill>
              </a:rPr>
              <a:t>single</a:t>
            </a:r>
            <a:r>
              <a:rPr lang="en-US" cap="none" dirty="0" smtClean="0"/>
              <a:t> </a:t>
            </a:r>
            <a:r>
              <a:rPr lang="en-US" cap="none" dirty="0" smtClean="0">
                <a:solidFill>
                  <a:srgbClr val="FF0000"/>
                </a:solidFill>
              </a:rPr>
              <a:t>stranded</a:t>
            </a:r>
            <a:r>
              <a:rPr lang="en-US" cap="none" dirty="0" smtClean="0"/>
              <a:t> and not double stranded like </a:t>
            </a:r>
            <a:r>
              <a:rPr lang="en-US" cap="none" dirty="0" err="1" smtClean="0"/>
              <a:t>dna</a:t>
            </a:r>
            <a:r>
              <a:rPr lang="en-US" cap="non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cap="none" dirty="0" smtClean="0"/>
              <a:t>RNA contains </a:t>
            </a:r>
            <a:r>
              <a:rPr lang="en-US" cap="none" dirty="0" smtClean="0">
                <a:solidFill>
                  <a:srgbClr val="FF0000"/>
                </a:solidFill>
              </a:rPr>
              <a:t>uracil</a:t>
            </a:r>
            <a:r>
              <a:rPr lang="en-US" cap="none" dirty="0" smtClean="0"/>
              <a:t> instead of </a:t>
            </a:r>
            <a:r>
              <a:rPr lang="en-US" cap="none" dirty="0" smtClean="0">
                <a:solidFill>
                  <a:srgbClr val="FF0000"/>
                </a:solidFill>
              </a:rPr>
              <a:t>thymine</a:t>
            </a:r>
            <a:r>
              <a:rPr lang="en-US" cap="none" dirty="0" smtClean="0"/>
              <a:t> (A-U instead of A-T).</a:t>
            </a:r>
          </a:p>
          <a:p>
            <a:pPr marL="514350" indent="-514350">
              <a:buFont typeface="+mj-lt"/>
              <a:buAutoNum type="arabicPeriod"/>
            </a:pPr>
            <a:endParaRPr lang="en-US" sz="900" cap="none" dirty="0" smtClean="0"/>
          </a:p>
          <a:p>
            <a:pPr marL="0" indent="0">
              <a:buNone/>
            </a:pPr>
            <a:r>
              <a:rPr lang="en-US" cap="none" dirty="0" smtClean="0"/>
              <a:t>These chemical differences make it easy for enzymes in the cell to tell the difference between </a:t>
            </a:r>
            <a:r>
              <a:rPr lang="en-US" cap="none" dirty="0" err="1" smtClean="0"/>
              <a:t>dna</a:t>
            </a:r>
            <a:r>
              <a:rPr lang="en-US" cap="none" dirty="0" smtClean="0"/>
              <a:t> and </a:t>
            </a:r>
            <a:r>
              <a:rPr lang="en-US" cap="none" dirty="0" err="1" smtClean="0"/>
              <a:t>rna</a:t>
            </a:r>
            <a:r>
              <a:rPr lang="en-US" cap="none" dirty="0" smtClean="0"/>
              <a:t>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9096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267840" y="1797337"/>
            <a:ext cx="7488808" cy="4937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41" y="126507"/>
            <a:ext cx="10394707" cy="1158140"/>
          </a:xfrm>
        </p:spPr>
        <p:txBody>
          <a:bodyPr/>
          <a:lstStyle/>
          <a:p>
            <a:r>
              <a:rPr lang="en-US" dirty="0" smtClean="0"/>
              <a:t>The Structure of RNA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485748" y="1129036"/>
            <a:ext cx="2989033" cy="823912"/>
          </a:xfrm>
        </p:spPr>
        <p:txBody>
          <a:bodyPr/>
          <a:lstStyle/>
          <a:p>
            <a:r>
              <a:rPr lang="en-US" dirty="0" smtClean="0"/>
              <a:t>Deoxyribonucleic Acid (DNA)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61642" y="981617"/>
            <a:ext cx="5183188" cy="823912"/>
          </a:xfrm>
        </p:spPr>
        <p:txBody>
          <a:bodyPr/>
          <a:lstStyle/>
          <a:p>
            <a:r>
              <a:rPr lang="en-US" dirty="0" smtClean="0"/>
              <a:t>Ribonucleic Acid (RNA)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Translation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3984" y="1847850"/>
            <a:ext cx="11353883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cap="none" dirty="0" smtClean="0"/>
              <a:t>Transcription is the process of making an </a:t>
            </a:r>
            <a:r>
              <a:rPr lang="en-US" sz="2400" cap="none" dirty="0" err="1" smtClean="0"/>
              <a:t>mrna</a:t>
            </a:r>
            <a:r>
              <a:rPr lang="en-US" sz="2400" cap="none" dirty="0" smtClean="0"/>
              <a:t> molecule from a DNA template. </a:t>
            </a:r>
            <a:r>
              <a:rPr lang="en-US" sz="2400" cap="none" dirty="0" smtClean="0">
                <a:solidFill>
                  <a:srgbClr val="FF0000"/>
                </a:solidFill>
              </a:rPr>
              <a:t>Transcription</a:t>
            </a:r>
            <a:r>
              <a:rPr lang="en-US" sz="2400" cap="none" dirty="0" smtClean="0"/>
              <a:t> is not part of translation but it is critical to it.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Transcription occurs in the nucleus (in eukaryotic cells). Translation is carried out by ribosomes after the mRNA has been transported out of the nucleus in to the cytoplasm.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400" cap="none" dirty="0" smtClean="0"/>
              <a:t>Translation can often be split into 3 sections; initiation, elongation and termination.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" y="150417"/>
            <a:ext cx="10396882" cy="1158140"/>
          </a:xfrm>
        </p:spPr>
        <p:txBody>
          <a:bodyPr/>
          <a:lstStyle/>
          <a:p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42043" y="1171576"/>
            <a:ext cx="6207957" cy="435133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Translation begins when a ribosome attaches to a mRNA molecule in the cytoplasm. </a:t>
            </a:r>
          </a:p>
          <a:p>
            <a:endParaRPr lang="en-US" sz="1500" i="1" dirty="0"/>
          </a:p>
          <a:p>
            <a:r>
              <a:rPr lang="en-US" sz="3300" cap="none" dirty="0" smtClean="0"/>
              <a:t>m</a:t>
            </a:r>
            <a:r>
              <a:rPr lang="en-US" sz="3300" dirty="0" smtClean="0"/>
              <a:t>RNA and small </a:t>
            </a:r>
            <a:r>
              <a:rPr lang="en-US" sz="3300" dirty="0"/>
              <a:t>sub-unit bind </a:t>
            </a:r>
            <a:r>
              <a:rPr lang="en-US" sz="3300" dirty="0" smtClean="0"/>
              <a:t>together</a:t>
            </a:r>
          </a:p>
          <a:p>
            <a:endParaRPr lang="en-US" sz="1500" dirty="0"/>
          </a:p>
          <a:p>
            <a:r>
              <a:rPr lang="en-US" sz="3300" dirty="0" smtClean="0"/>
              <a:t>Initiator </a:t>
            </a:r>
            <a:r>
              <a:rPr lang="en-US" sz="3300" cap="none" dirty="0" err="1" smtClean="0"/>
              <a:t>t</a:t>
            </a:r>
            <a:r>
              <a:rPr lang="en-US" sz="3300" dirty="0" err="1" smtClean="0"/>
              <a:t>RNA</a:t>
            </a:r>
            <a:r>
              <a:rPr lang="en-US" sz="3300" dirty="0" smtClean="0"/>
              <a:t> </a:t>
            </a:r>
            <a:r>
              <a:rPr lang="en-US" sz="3300" dirty="0"/>
              <a:t>(UAC) base pairs with start codon (</a:t>
            </a:r>
            <a:r>
              <a:rPr lang="en-US" sz="3300" dirty="0" smtClean="0"/>
              <a:t>AUG). Start </a:t>
            </a:r>
            <a:r>
              <a:rPr lang="en-US" sz="3300" dirty="0"/>
              <a:t>codon </a:t>
            </a:r>
            <a:r>
              <a:rPr lang="en-US" sz="3300" i="1" dirty="0" err="1"/>
              <a:t>t</a:t>
            </a:r>
            <a:r>
              <a:rPr lang="en-US" sz="3300" dirty="0" err="1"/>
              <a:t>RNA</a:t>
            </a:r>
            <a:r>
              <a:rPr lang="en-US" sz="3300" dirty="0"/>
              <a:t> contains methionine (MET) – </a:t>
            </a:r>
            <a:r>
              <a:rPr lang="en-US" sz="3300" i="1" dirty="0"/>
              <a:t>this may be removed </a:t>
            </a:r>
            <a:r>
              <a:rPr lang="en-US" sz="3300" i="1" dirty="0" smtClean="0"/>
              <a:t>later</a:t>
            </a:r>
          </a:p>
          <a:p>
            <a:endParaRPr lang="en-US" sz="1500" i="1" dirty="0"/>
          </a:p>
          <a:p>
            <a:r>
              <a:rPr lang="en-US" sz="3300" dirty="0" smtClean="0"/>
              <a:t>Large </a:t>
            </a:r>
            <a:r>
              <a:rPr lang="en-US" sz="3300" dirty="0"/>
              <a:t>sub-unit arrives, completing the initiation </a:t>
            </a:r>
            <a:r>
              <a:rPr lang="en-US" sz="3300" dirty="0" smtClean="0"/>
              <a:t>complex</a:t>
            </a:r>
          </a:p>
          <a:p>
            <a:endParaRPr lang="en-US" sz="1500" i="1" dirty="0"/>
          </a:p>
          <a:p>
            <a:pPr marL="0" indent="0">
              <a:buNone/>
            </a:pPr>
            <a:r>
              <a:rPr lang="en-US" sz="3300" dirty="0" smtClean="0"/>
              <a:t>Energy </a:t>
            </a:r>
            <a:r>
              <a:rPr lang="en-US" sz="3300" dirty="0"/>
              <a:t>throughout translation comes from hydrolysis of GTP to </a:t>
            </a:r>
            <a:r>
              <a:rPr lang="en-US" sz="3300" dirty="0" smtClean="0"/>
              <a:t> </a:t>
            </a:r>
            <a:r>
              <a:rPr lang="en-US" sz="3300" dirty="0" err="1" smtClean="0"/>
              <a:t>GDP+Pi</a:t>
            </a:r>
            <a:r>
              <a:rPr lang="en-US" sz="3300" dirty="0" smtClean="0"/>
              <a:t>.</a:t>
            </a:r>
            <a:endParaRPr lang="en-GB" sz="3300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350000" y="1171576"/>
            <a:ext cx="5681599" cy="39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47" y="227748"/>
            <a:ext cx="10396882" cy="1158140"/>
          </a:xfrm>
        </p:spPr>
        <p:txBody>
          <a:bodyPr/>
          <a:lstStyle/>
          <a:p>
            <a:r>
              <a:rPr lang="en-US" dirty="0" smtClean="0"/>
              <a:t>Elongation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72862" y="1272778"/>
            <a:ext cx="589723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As each codon passes through the ribosome </a:t>
            </a:r>
            <a:r>
              <a:rPr lang="en-US" dirty="0" err="1" smtClean="0"/>
              <a:t>tRNA</a:t>
            </a:r>
            <a:r>
              <a:rPr lang="en-US" dirty="0" smtClean="0"/>
              <a:t> brings the appropriate AA into the ribosome </a:t>
            </a:r>
          </a:p>
          <a:p>
            <a:endParaRPr lang="en-US" sz="800" dirty="0"/>
          </a:p>
          <a:p>
            <a:r>
              <a:rPr lang="en-US" dirty="0" smtClean="0"/>
              <a:t>The ribosome attaches these AA to the growing polypeptide chain.</a:t>
            </a:r>
          </a:p>
          <a:p>
            <a:endParaRPr lang="en-US" sz="800" dirty="0"/>
          </a:p>
          <a:p>
            <a:r>
              <a:rPr lang="en-US" dirty="0" smtClean="0"/>
              <a:t>Each </a:t>
            </a:r>
            <a:r>
              <a:rPr lang="en-US" dirty="0" err="1" smtClean="0"/>
              <a:t>tRNA</a:t>
            </a:r>
            <a:r>
              <a:rPr lang="en-US" dirty="0" smtClean="0"/>
              <a:t> molecule carries just one kind of AA.</a:t>
            </a:r>
          </a:p>
          <a:p>
            <a:endParaRPr lang="en-US" sz="800" dirty="0"/>
          </a:p>
          <a:p>
            <a:r>
              <a:rPr lang="en-US" cap="none" dirty="0" err="1" smtClean="0"/>
              <a:t>t</a:t>
            </a:r>
            <a:r>
              <a:rPr lang="en-US" dirty="0" err="1" smtClean="0"/>
              <a:t>RNA</a:t>
            </a:r>
            <a:r>
              <a:rPr lang="en-US" dirty="0" smtClean="0"/>
              <a:t> has 3 unpaired bases called anticodons. These are complimentary to the mRNA codon. For example the anticodon for AUG would be UAC.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97651" y="1385888"/>
            <a:ext cx="5575287" cy="41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03" y="339571"/>
            <a:ext cx="10396882" cy="1158140"/>
          </a:xfrm>
        </p:spPr>
        <p:txBody>
          <a:bodyPr/>
          <a:lstStyle/>
          <a:p>
            <a:r>
              <a:rPr lang="en-US" dirty="0" smtClean="0"/>
              <a:t>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95309" y="1825625"/>
            <a:ext cx="6154691" cy="4351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polypeptide continues to grow until the ribosome reaches a “stop” codon (UAG, UAA, and UGA) on the </a:t>
            </a:r>
            <a:r>
              <a:rPr lang="en-US" cap="none" dirty="0" smtClean="0"/>
              <a:t>m</a:t>
            </a:r>
            <a:r>
              <a:rPr lang="en-US" dirty="0" smtClean="0"/>
              <a:t>RNA molecule.</a:t>
            </a:r>
          </a:p>
          <a:p>
            <a:endParaRPr lang="en-US" dirty="0"/>
          </a:p>
          <a:p>
            <a:r>
              <a:rPr lang="en-US" dirty="0" smtClean="0"/>
              <a:t>When the stop codon is reaches the ribosome releases both the polypeptide chain and the mRNA molecule, completing the process of translation.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582944" y="1365250"/>
            <a:ext cx="5204243" cy="45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625" y="197528"/>
            <a:ext cx="10396882" cy="1151965"/>
          </a:xfrm>
        </p:spPr>
        <p:txBody>
          <a:bodyPr/>
          <a:lstStyle/>
          <a:p>
            <a:r>
              <a:rPr lang="en-US" dirty="0" smtClean="0"/>
              <a:t>Genes and Alleles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349494"/>
            <a:ext cx="10394707" cy="4025092"/>
          </a:xfrm>
        </p:spPr>
        <p:txBody>
          <a:bodyPr>
            <a:noAutofit/>
          </a:bodyPr>
          <a:lstStyle/>
          <a:p>
            <a:r>
              <a:rPr lang="en-US" sz="2800" cap="none" dirty="0" smtClean="0"/>
              <a:t>An individuals characteristics are determined by factors that are passed from one parental generation to the next.</a:t>
            </a:r>
          </a:p>
          <a:p>
            <a:endParaRPr lang="en-US" sz="800" cap="none" dirty="0" smtClean="0"/>
          </a:p>
          <a:p>
            <a:r>
              <a:rPr lang="en-US" sz="2800" cap="none" dirty="0" smtClean="0"/>
              <a:t>Today scientists term the factors that are passed from one parent to offspring </a:t>
            </a:r>
            <a:r>
              <a:rPr lang="en-US" sz="2800" cap="none" dirty="0" smtClean="0">
                <a:solidFill>
                  <a:srgbClr val="FF0000"/>
                </a:solidFill>
              </a:rPr>
              <a:t>genes</a:t>
            </a:r>
            <a:r>
              <a:rPr lang="en-US" sz="2800" cap="none" dirty="0" smtClean="0"/>
              <a:t>.</a:t>
            </a:r>
          </a:p>
          <a:p>
            <a:endParaRPr lang="en-US" sz="800" cap="none" dirty="0" smtClean="0"/>
          </a:p>
          <a:p>
            <a:r>
              <a:rPr lang="en-US" sz="2800" cap="none" dirty="0" smtClean="0"/>
              <a:t>The traits that are contained on genes have different versions called </a:t>
            </a:r>
            <a:r>
              <a:rPr lang="en-US" sz="2800" cap="none" dirty="0" smtClean="0">
                <a:solidFill>
                  <a:srgbClr val="FF0000"/>
                </a:solidFill>
              </a:rPr>
              <a:t>alleles</a:t>
            </a:r>
            <a:r>
              <a:rPr lang="en-US" sz="2800" cap="none" dirty="0" smtClean="0"/>
              <a:t>.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5618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42" y="668045"/>
            <a:ext cx="10967273" cy="1151965"/>
          </a:xfrm>
        </p:spPr>
        <p:txBody>
          <a:bodyPr>
            <a:noAutofit/>
          </a:bodyPr>
          <a:lstStyle/>
          <a:p>
            <a:r>
              <a:rPr lang="en-US" sz="4400" dirty="0" smtClean="0"/>
              <a:t>Segregation and independent assortment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cap="none" dirty="0" smtClean="0"/>
              <a:t>The principle of </a:t>
            </a:r>
            <a:r>
              <a:rPr lang="en-US" sz="2800" cap="none" dirty="0" smtClean="0">
                <a:solidFill>
                  <a:srgbClr val="FF0000"/>
                </a:solidFill>
              </a:rPr>
              <a:t>segregation</a:t>
            </a:r>
            <a:r>
              <a:rPr lang="en-US" sz="2800" cap="none" dirty="0" smtClean="0"/>
              <a:t> states that two alleles for each trait separate during meiosis – after fertilization each cell will once again have two alleles for each trait. </a:t>
            </a:r>
          </a:p>
          <a:p>
            <a:pPr marL="0" indent="0">
              <a:buNone/>
            </a:pPr>
            <a:endParaRPr lang="en-US" sz="2800" cap="none" dirty="0" smtClean="0"/>
          </a:p>
          <a:p>
            <a:pPr marL="0" indent="0">
              <a:buNone/>
            </a:pPr>
            <a:r>
              <a:rPr lang="en-US" sz="2800" cap="none" dirty="0" smtClean="0"/>
              <a:t>The principle of </a:t>
            </a:r>
            <a:r>
              <a:rPr lang="en-US" sz="2800" cap="none" dirty="0" smtClean="0">
                <a:solidFill>
                  <a:srgbClr val="FF0000"/>
                </a:solidFill>
              </a:rPr>
              <a:t>independent assortment </a:t>
            </a:r>
            <a:r>
              <a:rPr lang="en-US" sz="2800" cap="none" dirty="0" smtClean="0"/>
              <a:t>states that genes on separate chromosomes sort independently during meiosis.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6061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40" y="162017"/>
            <a:ext cx="10396882" cy="1151965"/>
          </a:xfrm>
        </p:spPr>
        <p:txBody>
          <a:bodyPr/>
          <a:lstStyle/>
          <a:p>
            <a:r>
              <a:rPr lang="en-US" dirty="0" smtClean="0"/>
              <a:t>Complex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9496" y="995451"/>
            <a:ext cx="1078636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cap="none" dirty="0" smtClean="0"/>
              <a:t>The large macromolecules formed from </a:t>
            </a:r>
            <a:r>
              <a:rPr lang="en-US" sz="2800" cap="none" dirty="0" err="1" smtClean="0"/>
              <a:t>monosaccharides</a:t>
            </a:r>
            <a:r>
              <a:rPr lang="en-US" sz="2800" cap="none" dirty="0" smtClean="0"/>
              <a:t> are known as </a:t>
            </a:r>
            <a:r>
              <a:rPr lang="en-US" sz="2800" b="1" cap="none" dirty="0" smtClean="0"/>
              <a:t>polysaccharides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800" cap="none" dirty="0" smtClean="0"/>
              <a:t>Many organisms (including humans) store excess sugars in a polysaccharide known as </a:t>
            </a:r>
            <a:r>
              <a:rPr lang="en-US" sz="2800" b="1" cap="none" dirty="0" smtClean="0"/>
              <a:t>glycogen</a:t>
            </a:r>
            <a:r>
              <a:rPr lang="en-US" sz="2800" cap="none" dirty="0" smtClean="0"/>
              <a:t>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sz="2800" cap="none" dirty="0" smtClean="0"/>
              <a:t>When your blood sugar drops glycogen is broken down into glucose, which is then released into the blood from your liver. 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8526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66" y="0"/>
            <a:ext cx="7543800" cy="1143000"/>
          </a:xfrm>
        </p:spPr>
        <p:txBody>
          <a:bodyPr/>
          <a:lstStyle/>
          <a:p>
            <a:r>
              <a:rPr lang="en-US" dirty="0" smtClean="0"/>
              <a:t>Punnett Square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48128" y="1822690"/>
            <a:ext cx="6018218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9048" y="175047"/>
            <a:ext cx="334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Mendel’s F</a:t>
            </a:r>
            <a:r>
              <a:rPr lang="en-US" baseline="-25000" dirty="0"/>
              <a:t>2</a:t>
            </a:r>
            <a:r>
              <a:rPr lang="en-US" dirty="0"/>
              <a:t> generation = </a:t>
            </a:r>
            <a:r>
              <a:rPr lang="en-US" sz="2400" dirty="0" err="1"/>
              <a:t>Tt</a:t>
            </a:r>
            <a:r>
              <a:rPr lang="en-US" sz="2400" dirty="0"/>
              <a:t> x </a:t>
            </a:r>
            <a:r>
              <a:rPr lang="en-US" sz="2400" dirty="0" err="1"/>
              <a:t>Tt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7058" y="1180303"/>
            <a:ext cx="30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631" y="2955580"/>
            <a:ext cx="30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7992" y="1148276"/>
            <a:ext cx="5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4959926"/>
            <a:ext cx="5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8713" y="949470"/>
            <a:ext cx="124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Meiosis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82970" y="3545444"/>
            <a:ext cx="116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Meiosis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2728" y="2601637"/>
            <a:ext cx="101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48264" y="2601637"/>
            <a:ext cx="78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Tt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56070" y="4898371"/>
            <a:ext cx="78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Tt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0438" y="4898371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39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64" y="0"/>
            <a:ext cx="10396882" cy="1151965"/>
          </a:xfrm>
        </p:spPr>
        <p:txBody>
          <a:bodyPr/>
          <a:lstStyle/>
          <a:p>
            <a:r>
              <a:rPr lang="en-US" b="1" dirty="0" smtClean="0"/>
              <a:t>Lipids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920" y="1540276"/>
            <a:ext cx="11532093" cy="56106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cap="none" dirty="0" smtClean="0"/>
              <a:t>Lipids are a large varied group of biological molecules that are generally not soluble in water.</a:t>
            </a:r>
          </a:p>
          <a:p>
            <a:pPr marL="0" indent="0">
              <a:buNone/>
            </a:pPr>
            <a:r>
              <a:rPr lang="en-US" sz="3200" cap="none" dirty="0" smtClean="0"/>
              <a:t>Lipids </a:t>
            </a:r>
            <a:r>
              <a:rPr lang="en-US" sz="3200" cap="none" dirty="0" smtClean="0"/>
              <a:t>are made mostly from carbon and hydrogen atoms and are commonly split into 3 groups;</a:t>
            </a:r>
          </a:p>
          <a:p>
            <a:pPr marL="0" indent="0">
              <a:buNone/>
            </a:pPr>
            <a:r>
              <a:rPr lang="en-US" sz="3200" cap="none" dirty="0" smtClean="0"/>
              <a:t>Fats	Oils	Waxes</a:t>
            </a:r>
            <a:endParaRPr lang="en-US" sz="3200" cap="none" dirty="0" smtClean="0"/>
          </a:p>
          <a:p>
            <a:endParaRPr lang="en-US" sz="1100" cap="none" dirty="0" smtClean="0"/>
          </a:p>
          <a:p>
            <a:pPr marL="0" indent="0">
              <a:buNone/>
            </a:pPr>
            <a:r>
              <a:rPr lang="en-US" sz="3200" cap="none" dirty="0" smtClean="0"/>
              <a:t>Lipids can be used to store energy and some lipids are important parts of biological membranes and waterproof coverings.</a:t>
            </a:r>
          </a:p>
          <a:p>
            <a:pPr marL="0" indent="0">
              <a:buNone/>
            </a:pPr>
            <a:r>
              <a:rPr lang="en-US" sz="3200" cap="none" dirty="0" smtClean="0"/>
              <a:t>Steroids </a:t>
            </a:r>
            <a:r>
              <a:rPr lang="en-US" sz="3200" cap="none" dirty="0" smtClean="0"/>
              <a:t>are lipids that are synthesized by the body. Many steroids act as important chemical messengers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48" y="117629"/>
            <a:ext cx="10396882" cy="1151965"/>
          </a:xfrm>
        </p:spPr>
        <p:txBody>
          <a:bodyPr/>
          <a:lstStyle/>
          <a:p>
            <a:r>
              <a:rPr lang="en-US" dirty="0" smtClean="0"/>
              <a:t>Glycerol and 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8248" y="1136430"/>
            <a:ext cx="9702552" cy="4856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 smtClean="0"/>
              <a:t>Many lipids are formed when a </a:t>
            </a:r>
            <a:r>
              <a:rPr lang="en-US" cap="none" dirty="0" smtClean="0">
                <a:solidFill>
                  <a:srgbClr val="FF0000"/>
                </a:solidFill>
              </a:rPr>
              <a:t>glycerol </a:t>
            </a:r>
            <a:r>
              <a:rPr lang="en-US" cap="none" dirty="0" smtClean="0"/>
              <a:t>molecule combines with compounds called </a:t>
            </a:r>
            <a:r>
              <a:rPr lang="en-US" cap="none" dirty="0" smtClean="0">
                <a:solidFill>
                  <a:srgbClr val="FF0000"/>
                </a:solidFill>
              </a:rPr>
              <a:t>fatty acids</a:t>
            </a:r>
            <a:r>
              <a:rPr lang="en-US" b="1" cap="none" dirty="0" smtClean="0"/>
              <a:t>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cap="none" dirty="0" smtClean="0"/>
              <a:t>If each carbon atom in the lipids fatty acid tail is joined to another carbon atom by a single bond the lipid is said to be </a:t>
            </a:r>
            <a:r>
              <a:rPr lang="en-US" cap="none" dirty="0" smtClean="0">
                <a:solidFill>
                  <a:srgbClr val="FF0000"/>
                </a:solidFill>
              </a:rPr>
              <a:t>saturated</a:t>
            </a:r>
            <a:r>
              <a:rPr lang="en-US" cap="none" dirty="0" smtClean="0"/>
              <a:t>. 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cap="none" dirty="0" smtClean="0"/>
              <a:t>We say a lipid is saturated because the fatty acids contain the maximum possible number of hydrogen atoms.</a:t>
            </a:r>
          </a:p>
          <a:p>
            <a:pPr marL="0" indent="0">
              <a:buNone/>
            </a:pPr>
            <a:endParaRPr lang="en-US" sz="800" cap="none" dirty="0" smtClean="0"/>
          </a:p>
          <a:p>
            <a:pPr marL="0" indent="0">
              <a:buNone/>
            </a:pPr>
            <a:r>
              <a:rPr lang="en-US" cap="none" dirty="0" smtClean="0">
                <a:solidFill>
                  <a:srgbClr val="FF0000"/>
                </a:solidFill>
              </a:rPr>
              <a:t>Saturated fats tend to be solid at room temperature</a:t>
            </a:r>
            <a:r>
              <a:rPr lang="en-US" cap="none" dirty="0" smtClean="0"/>
              <a:t>.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10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86" y="215283"/>
            <a:ext cx="10396882" cy="1151965"/>
          </a:xfrm>
        </p:spPr>
        <p:txBody>
          <a:bodyPr/>
          <a:lstStyle/>
          <a:p>
            <a:r>
              <a:rPr lang="en-US" dirty="0" smtClean="0"/>
              <a:t>Carbon to Carbon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9596" y="961008"/>
            <a:ext cx="11345662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cap="none" dirty="0" smtClean="0"/>
              <a:t>If there is at least one C-C double bond in a fatty acid the fatty acid is said to be </a:t>
            </a:r>
            <a:r>
              <a:rPr lang="en-US" sz="2800" cap="none" dirty="0" smtClean="0">
                <a:solidFill>
                  <a:srgbClr val="FF0000"/>
                </a:solidFill>
              </a:rPr>
              <a:t>unsaturated</a:t>
            </a:r>
            <a:r>
              <a:rPr lang="en-US" sz="2800" cap="none" dirty="0" smtClean="0"/>
              <a:t>. Lipids with more than one double bond are said to be </a:t>
            </a:r>
            <a:r>
              <a:rPr lang="en-US" sz="2800" cap="none" dirty="0" smtClean="0">
                <a:solidFill>
                  <a:srgbClr val="FF0000"/>
                </a:solidFill>
              </a:rPr>
              <a:t>polyunsaturated</a:t>
            </a:r>
            <a:r>
              <a:rPr lang="en-US" sz="2800" cap="none" dirty="0" smtClean="0"/>
              <a:t>.  </a:t>
            </a:r>
          </a:p>
          <a:p>
            <a:pPr marL="0" indent="0">
              <a:buNone/>
            </a:pPr>
            <a:endParaRPr lang="en-US" cap="none" dirty="0" smtClean="0"/>
          </a:p>
          <a:p>
            <a:pPr marL="0" indent="0">
              <a:buNone/>
            </a:pPr>
            <a:r>
              <a:rPr lang="en-US" sz="2800" cap="none" dirty="0" smtClean="0">
                <a:solidFill>
                  <a:srgbClr val="FF0000"/>
                </a:solidFill>
              </a:rPr>
              <a:t>Unsaturated and polyunsaturated lipids tend to be liquid at room temperature.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46" y="4466864"/>
            <a:ext cx="2579914" cy="133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171</TotalTime>
  <Words>2299</Words>
  <Application>Microsoft Office PowerPoint</Application>
  <PresentationFormat>Widescreen</PresentationFormat>
  <Paragraphs>315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Impact</vt:lpstr>
      <vt:lpstr>Main Event</vt:lpstr>
      <vt:lpstr>MCAS Review</vt:lpstr>
      <vt:lpstr>The chemistry of life</vt:lpstr>
      <vt:lpstr>Macromolecules</vt:lpstr>
      <vt:lpstr>Carbohydrates</vt:lpstr>
      <vt:lpstr>Simple Sugars</vt:lpstr>
      <vt:lpstr>Complex Carbohydrates</vt:lpstr>
      <vt:lpstr>Lipids</vt:lpstr>
      <vt:lpstr>Glycerol and Fatty Acids</vt:lpstr>
      <vt:lpstr>Carbon to Carbon Bonding</vt:lpstr>
      <vt:lpstr>Saturated and Unsaturated Fats</vt:lpstr>
      <vt:lpstr>Proteins</vt:lpstr>
      <vt:lpstr>Peptide Bonds</vt:lpstr>
      <vt:lpstr>Peptide Bonds Form Through Dehydration Reactions.</vt:lpstr>
      <vt:lpstr>Functions of Proteins</vt:lpstr>
      <vt:lpstr>Protein Structure and Function</vt:lpstr>
      <vt:lpstr>Amino Acids</vt:lpstr>
      <vt:lpstr>Levels of Organization</vt:lpstr>
      <vt:lpstr>Nucleic Acids</vt:lpstr>
      <vt:lpstr>Genetics and Heredity</vt:lpstr>
      <vt:lpstr>Nucleotide Structure</vt:lpstr>
      <vt:lpstr>Cell biology</vt:lpstr>
      <vt:lpstr>7.1 Life is Cellular</vt:lpstr>
      <vt:lpstr>6 Kingdoms</vt:lpstr>
      <vt:lpstr>Prokaryotes and Eukaryotes</vt:lpstr>
      <vt:lpstr>The Cell as a Factory</vt:lpstr>
      <vt:lpstr>Organelles and structures</vt:lpstr>
      <vt:lpstr>Cellular Boundaries</vt:lpstr>
      <vt:lpstr>Cell transport</vt:lpstr>
      <vt:lpstr>Diffusion</vt:lpstr>
      <vt:lpstr>Facilitated Diffusion</vt:lpstr>
      <vt:lpstr>Active transport</vt:lpstr>
      <vt:lpstr>Exocytosis</vt:lpstr>
      <vt:lpstr>Phagocytosis and Pinocytosis</vt:lpstr>
      <vt:lpstr>Amoeboid Movement</vt:lpstr>
      <vt:lpstr>Flagellum</vt:lpstr>
      <vt:lpstr>Cilia</vt:lpstr>
      <vt:lpstr>Adenosine Triphosphate</vt:lpstr>
      <vt:lpstr>Eukaryotic Reproduction</vt:lpstr>
      <vt:lpstr>Virus vs cell</vt:lpstr>
      <vt:lpstr>Photosynthesis</vt:lpstr>
      <vt:lpstr>Photosynthesis</vt:lpstr>
      <vt:lpstr>Photosynthesis</vt:lpstr>
      <vt:lpstr>The Stages of Cellular Respiration</vt:lpstr>
      <vt:lpstr>Photosynthesis and Cellular Respiration</vt:lpstr>
      <vt:lpstr>Molecular Biology</vt:lpstr>
      <vt:lpstr>The Double-Helix Model</vt:lpstr>
      <vt:lpstr>Base Pairing and Hydrogen Bonds</vt:lpstr>
      <vt:lpstr>PowerPoint Presentation</vt:lpstr>
      <vt:lpstr>RNA</vt:lpstr>
      <vt:lpstr>Central Dogma of molecular biology</vt:lpstr>
      <vt:lpstr>Comparing DNA and RNA</vt:lpstr>
      <vt:lpstr>The Structure of RNA</vt:lpstr>
      <vt:lpstr>Steps in Translation </vt:lpstr>
      <vt:lpstr>Initiation</vt:lpstr>
      <vt:lpstr>Elongation</vt:lpstr>
      <vt:lpstr>Termination</vt:lpstr>
      <vt:lpstr>Genetics</vt:lpstr>
      <vt:lpstr>Genes and Alleles</vt:lpstr>
      <vt:lpstr>Segregation and independent assortment</vt:lpstr>
      <vt:lpstr>Punnett Square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Review</dc:title>
  <dc:creator>Andrew McLean</dc:creator>
  <cp:lastModifiedBy>Andrew McLean</cp:lastModifiedBy>
  <cp:revision>17</cp:revision>
  <dcterms:created xsi:type="dcterms:W3CDTF">2014-05-22T13:35:14Z</dcterms:created>
  <dcterms:modified xsi:type="dcterms:W3CDTF">2014-05-28T13:45:00Z</dcterms:modified>
</cp:coreProperties>
</file>