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1"/>
  </p:notesMasterIdLst>
  <p:sldIdLst>
    <p:sldId id="256" r:id="rId2"/>
    <p:sldId id="257" r:id="rId3"/>
    <p:sldId id="306" r:id="rId4"/>
    <p:sldId id="258" r:id="rId5"/>
    <p:sldId id="259" r:id="rId6"/>
    <p:sldId id="301" r:id="rId7"/>
    <p:sldId id="303" r:id="rId8"/>
    <p:sldId id="260" r:id="rId9"/>
    <p:sldId id="262" r:id="rId10"/>
    <p:sldId id="266" r:id="rId11"/>
    <p:sldId id="302" r:id="rId12"/>
    <p:sldId id="263" r:id="rId13"/>
    <p:sldId id="305" r:id="rId14"/>
    <p:sldId id="265" r:id="rId15"/>
    <p:sldId id="300" r:id="rId16"/>
    <p:sldId id="299" r:id="rId17"/>
    <p:sldId id="267" r:id="rId18"/>
    <p:sldId id="264" r:id="rId19"/>
    <p:sldId id="268" r:id="rId20"/>
    <p:sldId id="292" r:id="rId21"/>
    <p:sldId id="261" r:id="rId22"/>
    <p:sldId id="270" r:id="rId23"/>
    <p:sldId id="269" r:id="rId24"/>
    <p:sldId id="274" r:id="rId25"/>
    <p:sldId id="271" r:id="rId26"/>
    <p:sldId id="272" r:id="rId27"/>
    <p:sldId id="275" r:id="rId28"/>
    <p:sldId id="276" r:id="rId29"/>
    <p:sldId id="277" r:id="rId30"/>
    <p:sldId id="304" r:id="rId31"/>
    <p:sldId id="278" r:id="rId32"/>
    <p:sldId id="279" r:id="rId33"/>
    <p:sldId id="280" r:id="rId34"/>
    <p:sldId id="281" r:id="rId35"/>
    <p:sldId id="283" r:id="rId36"/>
    <p:sldId id="282" r:id="rId37"/>
    <p:sldId id="284" r:id="rId38"/>
    <p:sldId id="285" r:id="rId39"/>
    <p:sldId id="286" r:id="rId40"/>
    <p:sldId id="288" r:id="rId41"/>
    <p:sldId id="273" r:id="rId42"/>
    <p:sldId id="287" r:id="rId43"/>
    <p:sldId id="289" r:id="rId44"/>
    <p:sldId id="290" r:id="rId45"/>
    <p:sldId id="291" r:id="rId46"/>
    <p:sldId id="293" r:id="rId47"/>
    <p:sldId id="294" r:id="rId48"/>
    <p:sldId id="295" r:id="rId49"/>
    <p:sldId id="296" r:id="rId50"/>
    <p:sldId id="308" r:id="rId51"/>
    <p:sldId id="309" r:id="rId52"/>
    <p:sldId id="310" r:id="rId53"/>
    <p:sldId id="311" r:id="rId54"/>
    <p:sldId id="312" r:id="rId55"/>
    <p:sldId id="313" r:id="rId56"/>
    <p:sldId id="314" r:id="rId57"/>
    <p:sldId id="315" r:id="rId58"/>
    <p:sldId id="297" r:id="rId59"/>
    <p:sldId id="298" r:id="rId6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4" d="100"/>
          <a:sy n="54" d="100"/>
        </p:scale>
        <p:origin x="1315" y="53"/>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0414BE3-240A-5B41-96AB-BCDFF36B6C75}" type="datetimeFigureOut">
              <a:rPr lang="en-US" smtClean="0"/>
              <a:t>2/25/2014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1BE371B-F6DB-744E-A28B-B5885AF70870}" type="slidenum">
              <a:rPr lang="en-US" smtClean="0"/>
              <a:t>‹#›</a:t>
            </a:fld>
            <a:endParaRPr lang="en-US"/>
          </a:p>
        </p:txBody>
      </p:sp>
    </p:spTree>
    <p:extLst>
      <p:ext uri="{BB962C8B-B14F-4D97-AF65-F5344CB8AC3E}">
        <p14:creationId xmlns:p14="http://schemas.microsoft.com/office/powerpoint/2010/main" val="388943730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BE371B-F6DB-744E-A28B-B5885AF70870}" type="slidenum">
              <a:rPr lang="en-US" smtClean="0"/>
              <a:t>12</a:t>
            </a:fld>
            <a:endParaRPr lang="en-US"/>
          </a:p>
        </p:txBody>
      </p:sp>
    </p:spTree>
    <p:extLst>
      <p:ext uri="{BB962C8B-B14F-4D97-AF65-F5344CB8AC3E}">
        <p14:creationId xmlns:p14="http://schemas.microsoft.com/office/powerpoint/2010/main" val="16879913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BE371B-F6DB-744E-A28B-B5885AF70870}" type="slidenum">
              <a:rPr lang="en-US" smtClean="0"/>
              <a:t>38</a:t>
            </a:fld>
            <a:endParaRPr lang="en-US"/>
          </a:p>
        </p:txBody>
      </p:sp>
    </p:spTree>
    <p:extLst>
      <p:ext uri="{BB962C8B-B14F-4D97-AF65-F5344CB8AC3E}">
        <p14:creationId xmlns:p14="http://schemas.microsoft.com/office/powerpoint/2010/main" val="38139105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91680" y="2130425"/>
            <a:ext cx="7272808"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691680" y="3886200"/>
            <a:ext cx="7272808"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1C17C1B3-5B29-47D5-A020-7CBF491EBCA4}" type="datetimeFigureOut">
              <a:rPr lang="en-GB" smtClean="0"/>
              <a:pPr/>
              <a:t>25/02/2014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91360E8-B676-448C-A13F-6D57667784ED}"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C17C1B3-5B29-47D5-A020-7CBF491EBCA4}" type="datetimeFigureOut">
              <a:rPr lang="en-GB" smtClean="0"/>
              <a:pPr/>
              <a:t>25/02/2014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91360E8-B676-448C-A13F-6D57667784ED}"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C17C1B3-5B29-47D5-A020-7CBF491EBCA4}" type="datetimeFigureOut">
              <a:rPr lang="en-GB" smtClean="0"/>
              <a:pPr/>
              <a:t>25/02/2014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91360E8-B676-448C-A13F-6D57667784ED}"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C17C1B3-5B29-47D5-A020-7CBF491EBCA4}" type="datetimeFigureOut">
              <a:rPr lang="en-GB" smtClean="0"/>
              <a:pPr/>
              <a:t>25/02/2014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91360E8-B676-448C-A13F-6D57667784ED}"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91679" y="4406900"/>
            <a:ext cx="7200801"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1691679" y="2906713"/>
            <a:ext cx="7200801"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C17C1B3-5B29-47D5-A020-7CBF491EBCA4}" type="datetimeFigureOut">
              <a:rPr lang="en-GB" smtClean="0"/>
              <a:pPr/>
              <a:t>25/02/2014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91360E8-B676-448C-A13F-6D57667784ED}"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1691680" y="1600200"/>
            <a:ext cx="324036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5076056" y="1600200"/>
            <a:ext cx="388843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Date Placeholder 4"/>
          <p:cNvSpPr>
            <a:spLocks noGrp="1"/>
          </p:cNvSpPr>
          <p:nvPr>
            <p:ph type="dt" sz="half" idx="10"/>
          </p:nvPr>
        </p:nvSpPr>
        <p:spPr/>
        <p:txBody>
          <a:bodyPr/>
          <a:lstStyle/>
          <a:p>
            <a:fld id="{1C17C1B3-5B29-47D5-A020-7CBF491EBCA4}" type="datetimeFigureOut">
              <a:rPr lang="en-GB" smtClean="0"/>
              <a:pPr/>
              <a:t>25/02/2014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91360E8-B676-448C-A13F-6D57667784ED}"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1C17C1B3-5B29-47D5-A020-7CBF491EBCA4}" type="datetimeFigureOut">
              <a:rPr lang="en-GB" smtClean="0"/>
              <a:pPr/>
              <a:t>25/02/2014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91360E8-B676-448C-A13F-6D57667784ED}"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1C17C1B3-5B29-47D5-A020-7CBF491EBCA4}" type="datetimeFigureOut">
              <a:rPr lang="en-GB" smtClean="0"/>
              <a:pPr/>
              <a:t>25/02/2014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91360E8-B676-448C-A13F-6D57667784ED}"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17C1B3-5B29-47D5-A020-7CBF491EBCA4}" type="datetimeFigureOut">
              <a:rPr lang="en-GB" smtClean="0"/>
              <a:pPr/>
              <a:t>25/02/2014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91360E8-B676-448C-A13F-6D57667784ED}"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91680" y="260648"/>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5004048" y="273050"/>
            <a:ext cx="368275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1691680" y="148478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C17C1B3-5B29-47D5-A020-7CBF491EBCA4}" type="datetimeFigureOut">
              <a:rPr lang="en-GB" smtClean="0"/>
              <a:pPr/>
              <a:t>25/02/2014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91360E8-B676-448C-A13F-6D57667784ED}"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C17C1B3-5B29-47D5-A020-7CBF491EBCA4}" type="datetimeFigureOut">
              <a:rPr lang="en-GB" smtClean="0"/>
              <a:pPr/>
              <a:t>25/02/2014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91360E8-B676-448C-A13F-6D57667784ED}"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91680" y="274638"/>
            <a:ext cx="7272808" cy="1143000"/>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1691680" y="1600200"/>
            <a:ext cx="7272808"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17C1B3-5B29-47D5-A020-7CBF491EBCA4}" type="datetimeFigureOut">
              <a:rPr lang="en-GB" smtClean="0"/>
              <a:pPr/>
              <a:t>25/02/2014</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1360E8-B676-448C-A13F-6D57667784ED}" type="slidenum">
              <a:rPr lang="en-GB" smtClean="0"/>
              <a:pPr/>
              <a:t>‹#›</a:t>
            </a:fld>
            <a:endParaRPr lang="en-GB"/>
          </a:p>
        </p:txBody>
      </p:sp>
      <p:pic>
        <p:nvPicPr>
          <p:cNvPr id="12" name="Picture 11"/>
          <p:cNvPicPr>
            <a:picLocks noChangeAspect="1"/>
          </p:cNvPicPr>
          <p:nvPr userDrawn="1"/>
        </p:nvPicPr>
        <p:blipFill>
          <a:blip r:embed="rId13"/>
          <a:stretch>
            <a:fillRect/>
          </a:stretch>
        </p:blipFill>
        <p:spPr>
          <a:xfrm>
            <a:off x="0" y="-13324"/>
            <a:ext cx="1547664" cy="1570115"/>
          </a:xfrm>
          <a:prstGeom prst="rect">
            <a:avLst/>
          </a:prstGeom>
        </p:spPr>
      </p:pic>
      <p:pic>
        <p:nvPicPr>
          <p:cNvPr id="13" name="Picture 12"/>
          <p:cNvPicPr>
            <a:picLocks noChangeAspect="1"/>
          </p:cNvPicPr>
          <p:nvPr userDrawn="1"/>
        </p:nvPicPr>
        <p:blipFill>
          <a:blip r:embed="rId14"/>
          <a:stretch>
            <a:fillRect/>
          </a:stretch>
        </p:blipFill>
        <p:spPr>
          <a:xfrm>
            <a:off x="-1" y="3284984"/>
            <a:ext cx="1546607" cy="1872208"/>
          </a:xfrm>
          <a:prstGeom prst="rect">
            <a:avLst/>
          </a:prstGeom>
        </p:spPr>
      </p:pic>
      <p:pic>
        <p:nvPicPr>
          <p:cNvPr id="10" name="Picture 8"/>
          <p:cNvPicPr>
            <a:picLocks noChangeAspect="1" noChangeArrowheads="1"/>
          </p:cNvPicPr>
          <p:nvPr userDrawn="1"/>
        </p:nvPicPr>
        <p:blipFill>
          <a:blip r:embed="rId15" cstate="print"/>
          <a:srcRect/>
          <a:stretch>
            <a:fillRect/>
          </a:stretch>
        </p:blipFill>
        <p:spPr bwMode="auto">
          <a:xfrm>
            <a:off x="1" y="5085185"/>
            <a:ext cx="1547663" cy="1772816"/>
          </a:xfrm>
          <a:prstGeom prst="rect">
            <a:avLst/>
          </a:prstGeom>
          <a:noFill/>
          <a:ln w="9525">
            <a:noFill/>
            <a:miter lim="800000"/>
            <a:headEnd/>
            <a:tailEnd/>
          </a:ln>
        </p:spPr>
      </p:pic>
      <p:pic>
        <p:nvPicPr>
          <p:cNvPr id="14" name="Picture 13"/>
          <p:cNvPicPr>
            <a:picLocks noChangeAspect="1"/>
          </p:cNvPicPr>
          <p:nvPr userDrawn="1"/>
        </p:nvPicPr>
        <p:blipFill>
          <a:blip r:embed="rId16"/>
          <a:stretch>
            <a:fillRect/>
          </a:stretch>
        </p:blipFill>
        <p:spPr>
          <a:xfrm>
            <a:off x="1" y="1556792"/>
            <a:ext cx="1547664" cy="1807964"/>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19.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8.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19.pn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5.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32.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19.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9.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91680" y="2060848"/>
            <a:ext cx="7272808" cy="1470025"/>
          </a:xfrm>
        </p:spPr>
        <p:txBody>
          <a:bodyPr/>
          <a:lstStyle/>
          <a:p>
            <a:r>
              <a:rPr lang="en-US" b="1" dirty="0" smtClean="0"/>
              <a:t>Meiosis</a:t>
            </a:r>
            <a:endParaRPr lang="en-GB" b="1" dirty="0"/>
          </a:p>
        </p:txBody>
      </p:sp>
      <p:sp>
        <p:nvSpPr>
          <p:cNvPr id="3" name="Subtitle 2"/>
          <p:cNvSpPr>
            <a:spLocks noGrp="1"/>
          </p:cNvSpPr>
          <p:nvPr>
            <p:ph type="subTitle" idx="1"/>
          </p:nvPr>
        </p:nvSpPr>
        <p:spPr/>
        <p:txBody>
          <a:bodyPr/>
          <a:lstStyle/>
          <a:p>
            <a:r>
              <a:rPr lang="en-US" dirty="0" smtClean="0"/>
              <a:t>Sexual reproduction</a:t>
            </a:r>
            <a:endParaRPr lang="en-GB"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Genetic Information</a:t>
            </a:r>
            <a:endParaRPr lang="en-US" dirty="0"/>
          </a:p>
        </p:txBody>
      </p:sp>
      <p:sp>
        <p:nvSpPr>
          <p:cNvPr id="3" name="Content Placeholder 2"/>
          <p:cNvSpPr>
            <a:spLocks noGrp="1"/>
          </p:cNvSpPr>
          <p:nvPr>
            <p:ph idx="1"/>
          </p:nvPr>
        </p:nvSpPr>
        <p:spPr>
          <a:xfrm>
            <a:off x="1691680" y="1484784"/>
            <a:ext cx="7272808" cy="5040560"/>
          </a:xfrm>
        </p:spPr>
        <p:txBody>
          <a:bodyPr>
            <a:normAutofit fontScale="92500"/>
          </a:bodyPr>
          <a:lstStyle/>
          <a:p>
            <a:pPr marL="0" indent="0">
              <a:buNone/>
            </a:pPr>
            <a:r>
              <a:rPr lang="en-US" dirty="0" smtClean="0"/>
              <a:t>All of your cells contain all of the information that make you, you.</a:t>
            </a:r>
          </a:p>
          <a:p>
            <a:pPr marL="0" indent="0">
              <a:buNone/>
            </a:pPr>
            <a:endParaRPr lang="en-US" sz="1600" dirty="0"/>
          </a:p>
          <a:p>
            <a:pPr marL="0" indent="0">
              <a:buNone/>
            </a:pPr>
            <a:r>
              <a:rPr lang="en-US" dirty="0" smtClean="0"/>
              <a:t>They also contain another set of information that is not expressed. This could be because the information is recessive or perhaps identical to the genes being expressed. </a:t>
            </a:r>
          </a:p>
          <a:p>
            <a:pPr marL="0" indent="0">
              <a:buNone/>
            </a:pPr>
            <a:endParaRPr lang="en-US" dirty="0"/>
          </a:p>
          <a:p>
            <a:pPr marL="0" indent="0">
              <a:buNone/>
            </a:pPr>
            <a:r>
              <a:rPr lang="en-US" dirty="0" smtClean="0"/>
              <a:t>We will cover the terms dominant and recessive when we go on to look at genetics.</a:t>
            </a:r>
          </a:p>
          <a:p>
            <a:pPr marL="0" indent="0">
              <a:buNone/>
            </a:pPr>
            <a:endParaRPr lang="en-US" sz="1600" dirty="0"/>
          </a:p>
        </p:txBody>
      </p:sp>
    </p:spTree>
    <p:extLst>
      <p:ext uri="{BB962C8B-B14F-4D97-AF65-F5344CB8AC3E}">
        <p14:creationId xmlns:p14="http://schemas.microsoft.com/office/powerpoint/2010/main" val="22840914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Homologous Chromosomes</a:t>
            </a:r>
          </a:p>
        </p:txBody>
      </p:sp>
      <p:sp>
        <p:nvSpPr>
          <p:cNvPr id="3" name="Content Placeholder 2"/>
          <p:cNvSpPr>
            <a:spLocks noGrp="1"/>
          </p:cNvSpPr>
          <p:nvPr>
            <p:ph idx="1"/>
          </p:nvPr>
        </p:nvSpPr>
        <p:spPr/>
        <p:txBody>
          <a:bodyPr>
            <a:normAutofit fontScale="92500" lnSpcReduction="10000"/>
          </a:bodyPr>
          <a:lstStyle/>
          <a:p>
            <a:pPr marL="0" indent="0">
              <a:buNone/>
            </a:pPr>
            <a:r>
              <a:rPr lang="en-US" dirty="0"/>
              <a:t>One of the </a:t>
            </a:r>
            <a:r>
              <a:rPr lang="en-US" dirty="0" smtClean="0"/>
              <a:t>chromosomes, in the homologous pair, </a:t>
            </a:r>
            <a:r>
              <a:rPr lang="en-US" dirty="0"/>
              <a:t>came from the father and one came from the mother. </a:t>
            </a:r>
          </a:p>
          <a:p>
            <a:pPr marL="0" indent="0">
              <a:buNone/>
            </a:pPr>
            <a:endParaRPr lang="en-US" sz="1800" dirty="0"/>
          </a:p>
          <a:p>
            <a:pPr marL="0" indent="0">
              <a:buNone/>
            </a:pPr>
            <a:r>
              <a:rPr lang="en-US" dirty="0"/>
              <a:t>In Mitosis we saw </a:t>
            </a:r>
            <a:r>
              <a:rPr lang="en-US" b="1" dirty="0"/>
              <a:t>sister chromatids</a:t>
            </a:r>
            <a:r>
              <a:rPr lang="en-US" dirty="0"/>
              <a:t>. These are chromosomes that have the exact same gene and alleles and are joined at a centromere.</a:t>
            </a:r>
          </a:p>
          <a:p>
            <a:pPr marL="0" indent="0">
              <a:buNone/>
            </a:pPr>
            <a:endParaRPr lang="en-US" sz="1600" dirty="0"/>
          </a:p>
          <a:p>
            <a:pPr marL="0" indent="0">
              <a:buNone/>
            </a:pPr>
            <a:r>
              <a:rPr lang="en-US" dirty="0"/>
              <a:t>In meiosis the homologous chromosomes pair up and form what is known as a </a:t>
            </a:r>
            <a:r>
              <a:rPr lang="en-US" b="1" dirty="0"/>
              <a:t>tetrad</a:t>
            </a:r>
            <a:r>
              <a:rPr lang="en-US" dirty="0"/>
              <a:t>.</a:t>
            </a:r>
          </a:p>
        </p:txBody>
      </p:sp>
    </p:spTree>
    <p:extLst>
      <p:ext uri="{BB962C8B-B14F-4D97-AF65-F5344CB8AC3E}">
        <p14:creationId xmlns:p14="http://schemas.microsoft.com/office/powerpoint/2010/main" val="7880394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7"/>
          <p:cNvPicPr>
            <a:picLocks noChangeAspect="1"/>
          </p:cNvPicPr>
          <p:nvPr/>
        </p:nvPicPr>
        <p:blipFill>
          <a:blip r:embed="rId3" cstate="print"/>
          <a:srcRect l="-13916" r="-13916"/>
          <a:stretch>
            <a:fillRect/>
          </a:stretch>
        </p:blipFill>
        <p:spPr>
          <a:xfrm>
            <a:off x="1619672" y="1622019"/>
            <a:ext cx="4320480" cy="2688691"/>
          </a:xfrm>
          <a:prstGeom prst="rect">
            <a:avLst/>
          </a:prstGeom>
        </p:spPr>
      </p:pic>
      <p:sp>
        <p:nvSpPr>
          <p:cNvPr id="2" name="Title 1"/>
          <p:cNvSpPr>
            <a:spLocks noGrp="1"/>
          </p:cNvSpPr>
          <p:nvPr>
            <p:ph type="title"/>
          </p:nvPr>
        </p:nvSpPr>
        <p:spPr/>
        <p:txBody>
          <a:bodyPr>
            <a:normAutofit fontScale="90000"/>
          </a:bodyPr>
          <a:lstStyle/>
          <a:p>
            <a:r>
              <a:rPr lang="en-US" dirty="0" smtClean="0"/>
              <a:t>Sister chromatids v Homologous Chromosomes</a:t>
            </a:r>
            <a:endParaRPr lang="en-US" dirty="0"/>
          </a:p>
        </p:txBody>
      </p:sp>
      <p:pic>
        <p:nvPicPr>
          <p:cNvPr id="5" name="Picture 4"/>
          <p:cNvPicPr>
            <a:picLocks noChangeAspect="1"/>
          </p:cNvPicPr>
          <p:nvPr/>
        </p:nvPicPr>
        <p:blipFill>
          <a:blip r:embed="rId4"/>
          <a:stretch>
            <a:fillRect/>
          </a:stretch>
        </p:blipFill>
        <p:spPr>
          <a:xfrm>
            <a:off x="5004048" y="1772816"/>
            <a:ext cx="3580889" cy="2544316"/>
          </a:xfrm>
          <a:prstGeom prst="rect">
            <a:avLst/>
          </a:prstGeom>
        </p:spPr>
      </p:pic>
      <p:sp>
        <p:nvSpPr>
          <p:cNvPr id="7" name="TextBox 6"/>
          <p:cNvSpPr txBox="1"/>
          <p:nvPr/>
        </p:nvSpPr>
        <p:spPr>
          <a:xfrm>
            <a:off x="1835696" y="4461507"/>
            <a:ext cx="6984776" cy="2308324"/>
          </a:xfrm>
          <a:prstGeom prst="rect">
            <a:avLst/>
          </a:prstGeom>
          <a:noFill/>
        </p:spPr>
        <p:txBody>
          <a:bodyPr wrap="square" rtlCol="0">
            <a:spAutoFit/>
          </a:bodyPr>
          <a:lstStyle/>
          <a:p>
            <a:r>
              <a:rPr lang="en-US" sz="2400" dirty="0" smtClean="0"/>
              <a:t>The way in which chromosomes are aligned into homologous pairs and undergo a second division of DNA will, as we will see, result in gametes which are unique and which contain only half the genetic information of the original parent cell.  Note the locus of each gene is the same in each homologue.</a:t>
            </a:r>
            <a:endParaRPr lang="en-US" sz="2400" dirty="0"/>
          </a:p>
        </p:txBody>
      </p:sp>
    </p:spTree>
    <p:extLst>
      <p:ext uri="{BB962C8B-B14F-4D97-AF65-F5344CB8AC3E}">
        <p14:creationId xmlns:p14="http://schemas.microsoft.com/office/powerpoint/2010/main" val="134181737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Human Genome</a:t>
            </a:r>
            <a:endParaRPr lang="en-US" dirty="0"/>
          </a:p>
        </p:txBody>
      </p:sp>
      <p:sp>
        <p:nvSpPr>
          <p:cNvPr id="3" name="Content Placeholder 2"/>
          <p:cNvSpPr>
            <a:spLocks noGrp="1"/>
          </p:cNvSpPr>
          <p:nvPr>
            <p:ph idx="1"/>
          </p:nvPr>
        </p:nvSpPr>
        <p:spPr/>
        <p:txBody>
          <a:bodyPr>
            <a:normAutofit fontScale="85000" lnSpcReduction="20000"/>
          </a:bodyPr>
          <a:lstStyle/>
          <a:p>
            <a:pPr marL="0" indent="0">
              <a:buNone/>
            </a:pPr>
            <a:r>
              <a:rPr lang="en-US" dirty="0" smtClean="0"/>
              <a:t>The human genome consists of 46 chromosomes.</a:t>
            </a:r>
          </a:p>
          <a:p>
            <a:pPr marL="0" indent="0">
              <a:buNone/>
            </a:pPr>
            <a:endParaRPr lang="en-US" dirty="0"/>
          </a:p>
          <a:p>
            <a:pPr marL="0" indent="0">
              <a:buNone/>
            </a:pPr>
            <a:r>
              <a:rPr lang="en-US" dirty="0" smtClean="0"/>
              <a:t>There are 23 pairs of chromosomes (23x2=46)</a:t>
            </a:r>
          </a:p>
          <a:p>
            <a:pPr marL="0" indent="0">
              <a:buNone/>
            </a:pPr>
            <a:endParaRPr lang="en-US" dirty="0"/>
          </a:p>
          <a:p>
            <a:pPr marL="0" indent="0">
              <a:buNone/>
            </a:pPr>
            <a:r>
              <a:rPr lang="en-US" dirty="0" smtClean="0"/>
              <a:t>Out of the 23 pairs 22 are termed </a:t>
            </a:r>
            <a:r>
              <a:rPr lang="en-US" b="1" dirty="0" smtClean="0"/>
              <a:t>autosomes</a:t>
            </a:r>
            <a:r>
              <a:rPr lang="en-US" dirty="0" smtClean="0"/>
              <a:t>. These are the chromosomes that code for many of our traits such as; hair color, eye color, or height.</a:t>
            </a:r>
          </a:p>
          <a:p>
            <a:pPr marL="0" indent="0">
              <a:buNone/>
            </a:pPr>
            <a:endParaRPr lang="en-US" dirty="0"/>
          </a:p>
          <a:p>
            <a:pPr marL="0" indent="0">
              <a:buNone/>
            </a:pPr>
            <a:r>
              <a:rPr lang="en-US" dirty="0" smtClean="0"/>
              <a:t>The other pair of chromosomes are the </a:t>
            </a:r>
            <a:r>
              <a:rPr lang="en-US" b="1" dirty="0" smtClean="0"/>
              <a:t>sex chromosomes</a:t>
            </a:r>
            <a:r>
              <a:rPr lang="en-US" dirty="0" smtClean="0"/>
              <a:t>. In males these are X and Y, in females they are X and X.</a:t>
            </a:r>
            <a:endParaRPr lang="en-US" dirty="0"/>
          </a:p>
        </p:txBody>
      </p:sp>
    </p:spTree>
    <p:extLst>
      <p:ext uri="{BB962C8B-B14F-4D97-AF65-F5344CB8AC3E}">
        <p14:creationId xmlns:p14="http://schemas.microsoft.com/office/powerpoint/2010/main" val="95648611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Human Genome </a:t>
            </a:r>
            <a:r>
              <a:rPr lang="en-US" dirty="0"/>
              <a:t>K</a:t>
            </a:r>
            <a:r>
              <a:rPr lang="en-US" dirty="0" smtClean="0"/>
              <a:t>aryotype</a:t>
            </a:r>
            <a:endParaRPr lang="en-US" dirty="0"/>
          </a:p>
        </p:txBody>
      </p:sp>
      <p:pic>
        <p:nvPicPr>
          <p:cNvPr id="4" name="Content Placeholder 3"/>
          <p:cNvPicPr>
            <a:picLocks noGrp="1" noChangeAspect="1"/>
          </p:cNvPicPr>
          <p:nvPr>
            <p:ph idx="1"/>
          </p:nvPr>
        </p:nvPicPr>
        <p:blipFill>
          <a:blip r:embed="rId2"/>
          <a:srcRect l="-30345" r="-30345"/>
          <a:stretch>
            <a:fillRect/>
          </a:stretch>
        </p:blipFill>
        <p:spPr/>
      </p:pic>
    </p:spTree>
    <p:extLst>
      <p:ext uri="{BB962C8B-B14F-4D97-AF65-F5344CB8AC3E}">
        <p14:creationId xmlns:p14="http://schemas.microsoft.com/office/powerpoint/2010/main" val="285681888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Haploid and Diploid</a:t>
            </a:r>
            <a:endParaRPr lang="en-US" dirty="0"/>
          </a:p>
        </p:txBody>
      </p:sp>
      <p:sp>
        <p:nvSpPr>
          <p:cNvPr id="3" name="Content Placeholder 2"/>
          <p:cNvSpPr>
            <a:spLocks noGrp="1"/>
          </p:cNvSpPr>
          <p:nvPr>
            <p:ph idx="1"/>
          </p:nvPr>
        </p:nvSpPr>
        <p:spPr>
          <a:xfrm>
            <a:off x="1691680" y="1600200"/>
            <a:ext cx="7272808" cy="4997152"/>
          </a:xfrm>
        </p:spPr>
        <p:txBody>
          <a:bodyPr>
            <a:normAutofit fontScale="85000" lnSpcReduction="20000"/>
          </a:bodyPr>
          <a:lstStyle/>
          <a:p>
            <a:pPr marL="0" indent="0">
              <a:buNone/>
            </a:pPr>
            <a:r>
              <a:rPr lang="en-US" dirty="0"/>
              <a:t>When a cell contains double the genetic information it is said to be </a:t>
            </a:r>
            <a:r>
              <a:rPr lang="en-US" b="1" dirty="0"/>
              <a:t>diploid</a:t>
            </a:r>
            <a:r>
              <a:rPr lang="en-US" dirty="0"/>
              <a:t> (meaning two sets)</a:t>
            </a:r>
          </a:p>
          <a:p>
            <a:pPr marL="0" indent="0">
              <a:buNone/>
            </a:pPr>
            <a:endParaRPr lang="en-US" sz="1600" dirty="0"/>
          </a:p>
          <a:p>
            <a:pPr marL="0" indent="0">
              <a:buNone/>
            </a:pPr>
            <a:r>
              <a:rPr lang="en-US" dirty="0"/>
              <a:t>When a cell contains only one set of information it is said to be </a:t>
            </a:r>
            <a:r>
              <a:rPr lang="en-US" b="1" dirty="0"/>
              <a:t>haploid</a:t>
            </a:r>
            <a:r>
              <a:rPr lang="en-US" dirty="0"/>
              <a:t> (meaning one set)</a:t>
            </a:r>
          </a:p>
          <a:p>
            <a:pPr marL="0" indent="0">
              <a:buNone/>
            </a:pPr>
            <a:endParaRPr lang="en-US" sz="1600" dirty="0"/>
          </a:p>
          <a:p>
            <a:pPr marL="0" indent="0">
              <a:buNone/>
            </a:pPr>
            <a:r>
              <a:rPr lang="en-US" dirty="0"/>
              <a:t>The </a:t>
            </a:r>
            <a:r>
              <a:rPr lang="en-US" b="1" dirty="0"/>
              <a:t>gametes</a:t>
            </a:r>
            <a:r>
              <a:rPr lang="en-US" dirty="0"/>
              <a:t> (sperm and eggs) of sexually reproducing organisms contain only a single set of chromosomes and therefore only a single set of genes (they are haploid). </a:t>
            </a:r>
          </a:p>
          <a:p>
            <a:pPr marL="0" indent="0">
              <a:buNone/>
            </a:pPr>
            <a:endParaRPr lang="en-US" sz="1600" dirty="0"/>
          </a:p>
          <a:p>
            <a:pPr marL="0" indent="0">
              <a:buNone/>
            </a:pPr>
            <a:r>
              <a:rPr lang="en-US" dirty="0" err="1"/>
              <a:t>Diplod</a:t>
            </a:r>
            <a:r>
              <a:rPr lang="en-US" dirty="0"/>
              <a:t> is often expressed as </a:t>
            </a:r>
            <a:r>
              <a:rPr lang="en-US" dirty="0" smtClean="0"/>
              <a:t>2n </a:t>
            </a:r>
            <a:r>
              <a:rPr lang="en-US" dirty="0"/>
              <a:t>and haploid is often expressed as n</a:t>
            </a:r>
            <a:r>
              <a:rPr lang="en-US" dirty="0" smtClean="0"/>
              <a:t>. </a:t>
            </a:r>
            <a:endParaRPr lang="en-US" dirty="0"/>
          </a:p>
          <a:p>
            <a:pPr marL="0" indent="0">
              <a:buNone/>
            </a:pPr>
            <a:endParaRPr lang="en-US" dirty="0"/>
          </a:p>
        </p:txBody>
      </p:sp>
    </p:spTree>
    <p:extLst>
      <p:ext uri="{BB962C8B-B14F-4D97-AF65-F5344CB8AC3E}">
        <p14:creationId xmlns:p14="http://schemas.microsoft.com/office/powerpoint/2010/main" val="425593812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Gametes and Somatic Cells</a:t>
            </a:r>
            <a:endParaRPr lang="en-US" dirty="0"/>
          </a:p>
        </p:txBody>
      </p:sp>
      <p:sp>
        <p:nvSpPr>
          <p:cNvPr id="3" name="Content Placeholder 2"/>
          <p:cNvSpPr>
            <a:spLocks noGrp="1"/>
          </p:cNvSpPr>
          <p:nvPr>
            <p:ph idx="1"/>
          </p:nvPr>
        </p:nvSpPr>
        <p:spPr/>
        <p:txBody>
          <a:bodyPr>
            <a:normAutofit fontScale="85000" lnSpcReduction="10000"/>
          </a:bodyPr>
          <a:lstStyle/>
          <a:p>
            <a:pPr marL="0" indent="0">
              <a:buNone/>
            </a:pPr>
            <a:r>
              <a:rPr lang="en-US" b="1" dirty="0" smtClean="0"/>
              <a:t>Somatic cells</a:t>
            </a:r>
            <a:r>
              <a:rPr lang="en-US" dirty="0" smtClean="0"/>
              <a:t>:  are “body cells” that contain the diploid number of chromosomes.</a:t>
            </a:r>
          </a:p>
          <a:p>
            <a:pPr marL="0" indent="0">
              <a:buNone/>
            </a:pPr>
            <a:endParaRPr lang="en-US" dirty="0"/>
          </a:p>
          <a:p>
            <a:pPr marL="0" indent="0">
              <a:buNone/>
            </a:pPr>
            <a:r>
              <a:rPr lang="en-US" b="1" dirty="0" smtClean="0"/>
              <a:t>Gamete cells</a:t>
            </a:r>
            <a:r>
              <a:rPr lang="en-US" dirty="0" smtClean="0"/>
              <a:t>: are the cells that make up our sperm and eggs. They contain the haploid number of chromosomes. This is vital to ensure that the amount of DNA we have is not increasing with each successive generation. </a:t>
            </a:r>
          </a:p>
          <a:p>
            <a:pPr marL="0" indent="0">
              <a:buNone/>
            </a:pPr>
            <a:endParaRPr lang="en-US" dirty="0" smtClean="0"/>
          </a:p>
          <a:p>
            <a:pPr marL="0" indent="0">
              <a:buNone/>
            </a:pPr>
            <a:r>
              <a:rPr lang="en-US" b="1" dirty="0" smtClean="0"/>
              <a:t>Polyploidy</a:t>
            </a:r>
            <a:r>
              <a:rPr lang="en-US" dirty="0" smtClean="0"/>
              <a:t> cells have an extra set of chromosomes per set. They are defined as being 3N.</a:t>
            </a:r>
            <a:endParaRPr lang="en-US" dirty="0"/>
          </a:p>
          <a:p>
            <a:pPr marL="0" indent="0">
              <a:buNone/>
            </a:pPr>
            <a:endParaRPr lang="en-US" dirty="0"/>
          </a:p>
        </p:txBody>
      </p:sp>
    </p:spTree>
    <p:extLst>
      <p:ext uri="{BB962C8B-B14F-4D97-AF65-F5344CB8AC3E}">
        <p14:creationId xmlns:p14="http://schemas.microsoft.com/office/powerpoint/2010/main" val="252181992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Meiosis</a:t>
            </a:r>
            <a:endParaRPr lang="en-US" dirty="0"/>
          </a:p>
        </p:txBody>
      </p:sp>
      <p:sp>
        <p:nvSpPr>
          <p:cNvPr id="3" name="Content Placeholder 2"/>
          <p:cNvSpPr>
            <a:spLocks noGrp="1"/>
          </p:cNvSpPr>
          <p:nvPr>
            <p:ph idx="1"/>
          </p:nvPr>
        </p:nvSpPr>
        <p:spPr/>
        <p:txBody>
          <a:bodyPr>
            <a:normAutofit fontScale="85000" lnSpcReduction="10000"/>
          </a:bodyPr>
          <a:lstStyle/>
          <a:p>
            <a:pPr marL="0" indent="0">
              <a:buNone/>
            </a:pPr>
            <a:r>
              <a:rPr lang="en-US" b="1" dirty="0" smtClean="0"/>
              <a:t>Meiosis is the method by which gametes are created which contain the haploid (N) number of chromosomes. </a:t>
            </a:r>
          </a:p>
          <a:p>
            <a:pPr marL="0" indent="0">
              <a:buNone/>
            </a:pPr>
            <a:endParaRPr lang="en-US" dirty="0"/>
          </a:p>
          <a:p>
            <a:pPr marL="0" indent="0">
              <a:buNone/>
            </a:pPr>
            <a:r>
              <a:rPr lang="en-US" dirty="0" smtClean="0"/>
              <a:t>In addition the process of ‘</a:t>
            </a:r>
            <a:r>
              <a:rPr lang="en-US" b="1" dirty="0" smtClean="0"/>
              <a:t>crossing over</a:t>
            </a:r>
            <a:r>
              <a:rPr lang="en-US" dirty="0" smtClean="0"/>
              <a:t>’ will also result in a further mixing of genetic information, creating brand new unique chromosomes. </a:t>
            </a:r>
          </a:p>
          <a:p>
            <a:pPr marL="0" indent="0">
              <a:buNone/>
            </a:pPr>
            <a:endParaRPr lang="en-US" dirty="0"/>
          </a:p>
          <a:p>
            <a:pPr marL="0" indent="0">
              <a:buNone/>
            </a:pPr>
            <a:r>
              <a:rPr lang="en-US" dirty="0" smtClean="0"/>
              <a:t>By combining two haploid gametes we create a new, unique, diploid zygote. </a:t>
            </a:r>
            <a:r>
              <a:rPr lang="en-US" b="1" dirty="0" smtClean="0"/>
              <a:t>This forms the basis of heredity and evolution. </a:t>
            </a:r>
            <a:endParaRPr lang="en-US" b="1" dirty="0"/>
          </a:p>
        </p:txBody>
      </p:sp>
    </p:spTree>
    <p:extLst>
      <p:ext uri="{BB962C8B-B14F-4D97-AF65-F5344CB8AC3E}">
        <p14:creationId xmlns:p14="http://schemas.microsoft.com/office/powerpoint/2010/main" val="415529609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Division of DNA in Meiosis</a:t>
            </a:r>
            <a:endParaRPr lang="en-US" dirty="0"/>
          </a:p>
        </p:txBody>
      </p:sp>
      <p:sp>
        <p:nvSpPr>
          <p:cNvPr id="3" name="Content Placeholder 2"/>
          <p:cNvSpPr>
            <a:spLocks noGrp="1"/>
          </p:cNvSpPr>
          <p:nvPr>
            <p:ph idx="1"/>
          </p:nvPr>
        </p:nvSpPr>
        <p:spPr>
          <a:xfrm>
            <a:off x="1691680" y="1600200"/>
            <a:ext cx="7272808" cy="4853136"/>
          </a:xfrm>
        </p:spPr>
        <p:txBody>
          <a:bodyPr>
            <a:normAutofit fontScale="85000" lnSpcReduction="20000"/>
          </a:bodyPr>
          <a:lstStyle/>
          <a:p>
            <a:pPr marL="0" indent="0">
              <a:buNone/>
            </a:pPr>
            <a:r>
              <a:rPr lang="en-US" dirty="0" smtClean="0"/>
              <a:t>During meiosis chromosomes first line up in homologous pairs (tetrads)</a:t>
            </a:r>
          </a:p>
          <a:p>
            <a:pPr marL="0" indent="0">
              <a:buNone/>
            </a:pPr>
            <a:endParaRPr lang="en-US" sz="1800" dirty="0" smtClean="0"/>
          </a:p>
          <a:p>
            <a:pPr marL="0" indent="0">
              <a:buNone/>
            </a:pPr>
            <a:r>
              <a:rPr lang="en-US" dirty="0" smtClean="0"/>
              <a:t>Meiosis as we will see involves another round of DNA division. The end result of these two rounds of division is to leave cells with 50% of the genetic information </a:t>
            </a:r>
          </a:p>
          <a:p>
            <a:pPr marL="0" indent="0">
              <a:buNone/>
            </a:pPr>
            <a:endParaRPr lang="en-US" sz="1600" dirty="0"/>
          </a:p>
          <a:p>
            <a:pPr marL="0" indent="0">
              <a:buNone/>
            </a:pPr>
            <a:r>
              <a:rPr lang="en-US" dirty="0" smtClean="0"/>
              <a:t>Moreover the cells formed through meiosis have one set of </a:t>
            </a:r>
            <a:r>
              <a:rPr lang="en-US" b="1" dirty="0" smtClean="0"/>
              <a:t>alleles </a:t>
            </a:r>
            <a:r>
              <a:rPr lang="en-US" dirty="0" smtClean="0"/>
              <a:t>(form of a gene). </a:t>
            </a:r>
          </a:p>
          <a:p>
            <a:pPr marL="0" indent="0">
              <a:buNone/>
            </a:pPr>
            <a:endParaRPr lang="en-US" sz="1500" dirty="0"/>
          </a:p>
          <a:p>
            <a:pPr marL="0" indent="0">
              <a:buNone/>
            </a:pPr>
            <a:r>
              <a:rPr lang="en-US" dirty="0" smtClean="0"/>
              <a:t>This means that when gametes combine during reproduction the resulting cells that are created will contain a full compliment of DNA. </a:t>
            </a:r>
            <a:endParaRPr lang="en-US" dirty="0"/>
          </a:p>
        </p:txBody>
      </p:sp>
    </p:spTree>
    <p:extLst>
      <p:ext uri="{BB962C8B-B14F-4D97-AF65-F5344CB8AC3E}">
        <p14:creationId xmlns:p14="http://schemas.microsoft.com/office/powerpoint/2010/main" val="140897292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Crossing-over </a:t>
            </a:r>
            <a:endParaRPr lang="en-US" dirty="0"/>
          </a:p>
        </p:txBody>
      </p:sp>
      <p:sp>
        <p:nvSpPr>
          <p:cNvPr id="3" name="Content Placeholder 2"/>
          <p:cNvSpPr>
            <a:spLocks noGrp="1"/>
          </p:cNvSpPr>
          <p:nvPr>
            <p:ph idx="1"/>
          </p:nvPr>
        </p:nvSpPr>
        <p:spPr/>
        <p:txBody>
          <a:bodyPr/>
          <a:lstStyle/>
          <a:p>
            <a:pPr marL="0" indent="0">
              <a:buNone/>
            </a:pPr>
            <a:r>
              <a:rPr lang="en-US" dirty="0" smtClean="0"/>
              <a:t>During an early phase of meiosis (meiosis I) a process known as </a:t>
            </a:r>
            <a:r>
              <a:rPr lang="en-US" b="1" dirty="0" smtClean="0"/>
              <a:t>crossing-over</a:t>
            </a:r>
            <a:r>
              <a:rPr lang="en-US" dirty="0" smtClean="0"/>
              <a:t> occurs.</a:t>
            </a:r>
          </a:p>
          <a:p>
            <a:pPr marL="0" indent="0">
              <a:buNone/>
            </a:pPr>
            <a:endParaRPr lang="en-US" dirty="0"/>
          </a:p>
          <a:p>
            <a:pPr marL="0" indent="0">
              <a:buNone/>
            </a:pPr>
            <a:r>
              <a:rPr lang="en-US" dirty="0" smtClean="0"/>
              <a:t>During crossing-over </a:t>
            </a:r>
            <a:r>
              <a:rPr lang="en-US" b="1" dirty="0" smtClean="0"/>
              <a:t>alleles</a:t>
            </a:r>
            <a:r>
              <a:rPr lang="en-US" dirty="0" smtClean="0"/>
              <a:t> are exchanged between </a:t>
            </a:r>
            <a:r>
              <a:rPr lang="en-US" b="1" dirty="0" smtClean="0"/>
              <a:t>homologous chromosomes </a:t>
            </a:r>
            <a:r>
              <a:rPr lang="en-US" dirty="0" smtClean="0"/>
              <a:t>(non-sister chromatids) creating brand new, unique combinations of alleles  </a:t>
            </a:r>
            <a:endParaRPr lang="en-US" dirty="0"/>
          </a:p>
        </p:txBody>
      </p:sp>
    </p:spTree>
    <p:extLst>
      <p:ext uri="{BB962C8B-B14F-4D97-AF65-F5344CB8AC3E}">
        <p14:creationId xmlns:p14="http://schemas.microsoft.com/office/powerpoint/2010/main" val="2293534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Mitosis v Meiosis</a:t>
            </a: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r>
              <a:rPr lang="en-US" dirty="0" smtClean="0"/>
              <a:t>There are many similarities between mitosis and meiosis. </a:t>
            </a:r>
          </a:p>
          <a:p>
            <a:pPr marL="0" indent="0">
              <a:buNone/>
            </a:pPr>
            <a:endParaRPr lang="en-US" dirty="0"/>
          </a:p>
          <a:p>
            <a:pPr marL="0" indent="0">
              <a:buNone/>
            </a:pPr>
            <a:r>
              <a:rPr lang="en-US" dirty="0" smtClean="0"/>
              <a:t>Both are involved in the division of DNA during cell division and both share similar naming systems </a:t>
            </a:r>
            <a:r>
              <a:rPr lang="en-US" smtClean="0"/>
              <a:t>as far </a:t>
            </a:r>
            <a:r>
              <a:rPr lang="en-US" dirty="0" smtClean="0"/>
              <a:t>as their phases are concerned.</a:t>
            </a:r>
          </a:p>
          <a:p>
            <a:pPr marL="0" indent="0">
              <a:buNone/>
            </a:pPr>
            <a:endParaRPr lang="en-US" sz="1800" dirty="0"/>
          </a:p>
          <a:p>
            <a:pPr marL="0" indent="0">
              <a:buNone/>
            </a:pPr>
            <a:r>
              <a:rPr lang="en-US" dirty="0" smtClean="0"/>
              <a:t>However the cells produced at the end of a mitotic division are very different to the cells produced at the end of a meiotic division.</a:t>
            </a:r>
          </a:p>
          <a:p>
            <a:pPr marL="0" indent="0">
              <a:buNone/>
            </a:pPr>
            <a:endParaRPr lang="en-US" sz="1600"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189090426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Crossing-over</a:t>
            </a:r>
            <a:endParaRPr lang="en-US" dirty="0"/>
          </a:p>
        </p:txBody>
      </p:sp>
      <p:pic>
        <p:nvPicPr>
          <p:cNvPr id="4" name="Content Placeholder 3"/>
          <p:cNvPicPr>
            <a:picLocks noGrp="1" noChangeAspect="1"/>
          </p:cNvPicPr>
          <p:nvPr>
            <p:ph idx="1"/>
          </p:nvPr>
        </p:nvPicPr>
        <p:blipFill>
          <a:blip r:embed="rId2"/>
          <a:srcRect t="-6654" b="-6654"/>
          <a:stretch>
            <a:fillRect/>
          </a:stretch>
        </p:blipFill>
        <p:spPr/>
      </p:pic>
    </p:spTree>
    <p:extLst>
      <p:ext uri="{BB962C8B-B14F-4D97-AF65-F5344CB8AC3E}">
        <p14:creationId xmlns:p14="http://schemas.microsoft.com/office/powerpoint/2010/main" val="347913875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process of Meiosis</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US" dirty="0" smtClean="0"/>
              <a:t>During Meiosis the number of chromosomes, per cell is cut in half through the separation of the homologous chromosomes.</a:t>
            </a:r>
          </a:p>
          <a:p>
            <a:pPr marL="0" indent="0">
              <a:buNone/>
            </a:pPr>
            <a:endParaRPr lang="en-US" dirty="0"/>
          </a:p>
          <a:p>
            <a:pPr marL="0" indent="0">
              <a:buNone/>
            </a:pPr>
            <a:r>
              <a:rPr lang="en-US" dirty="0" smtClean="0"/>
              <a:t>This results in 4 haploid cells that are genetically different from one another and from the original cell.</a:t>
            </a:r>
          </a:p>
          <a:p>
            <a:pPr marL="0" indent="0">
              <a:buNone/>
            </a:pPr>
            <a:endParaRPr lang="en-US" dirty="0"/>
          </a:p>
          <a:p>
            <a:pPr marL="0" indent="0">
              <a:buNone/>
            </a:pPr>
            <a:r>
              <a:rPr lang="en-US" dirty="0" smtClean="0"/>
              <a:t>For this reason meiosis is </a:t>
            </a:r>
            <a:r>
              <a:rPr lang="en-US" b="1" dirty="0" smtClean="0"/>
              <a:t>not</a:t>
            </a:r>
            <a:r>
              <a:rPr lang="en-US" dirty="0" smtClean="0"/>
              <a:t> a cycle.</a:t>
            </a:r>
            <a:endParaRPr lang="en-US" dirty="0"/>
          </a:p>
        </p:txBody>
      </p:sp>
    </p:spTree>
    <p:extLst>
      <p:ext uri="{BB962C8B-B14F-4D97-AF65-F5344CB8AC3E}">
        <p14:creationId xmlns:p14="http://schemas.microsoft.com/office/powerpoint/2010/main" val="155321660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Process of Meiosis</a:t>
            </a:r>
            <a:endParaRPr lang="en-US" dirty="0"/>
          </a:p>
        </p:txBody>
      </p:sp>
      <p:pic>
        <p:nvPicPr>
          <p:cNvPr id="4" name="Content Placeholder 3"/>
          <p:cNvPicPr>
            <a:picLocks noGrp="1" noChangeAspect="1"/>
          </p:cNvPicPr>
          <p:nvPr>
            <p:ph idx="1"/>
          </p:nvPr>
        </p:nvPicPr>
        <p:blipFill>
          <a:blip r:embed="rId2"/>
          <a:srcRect l="-1631" r="-1631"/>
          <a:stretch>
            <a:fillRect/>
          </a:stretch>
        </p:blipFill>
        <p:spPr/>
      </p:pic>
    </p:spTree>
    <p:extLst>
      <p:ext uri="{BB962C8B-B14F-4D97-AF65-F5344CB8AC3E}">
        <p14:creationId xmlns:p14="http://schemas.microsoft.com/office/powerpoint/2010/main" val="418615968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Interphase 1</a:t>
            </a:r>
            <a:endParaRPr lang="en-US" dirty="0"/>
          </a:p>
        </p:txBody>
      </p:sp>
      <p:sp>
        <p:nvSpPr>
          <p:cNvPr id="3" name="Content Placeholder 2"/>
          <p:cNvSpPr>
            <a:spLocks noGrp="1"/>
          </p:cNvSpPr>
          <p:nvPr>
            <p:ph idx="1"/>
          </p:nvPr>
        </p:nvSpPr>
        <p:spPr/>
        <p:txBody>
          <a:bodyPr/>
          <a:lstStyle/>
          <a:p>
            <a:pPr marL="0" indent="0">
              <a:buNone/>
            </a:pPr>
            <a:r>
              <a:rPr lang="en-US" dirty="0" smtClean="0"/>
              <a:t>Cells undergo a round of DNA replication</a:t>
            </a:r>
          </a:p>
          <a:p>
            <a:pPr marL="0" indent="0">
              <a:buNone/>
            </a:pPr>
            <a:endParaRPr lang="en-US" dirty="0"/>
          </a:p>
          <a:p>
            <a:pPr marL="0" indent="0">
              <a:buNone/>
            </a:pPr>
            <a:r>
              <a:rPr lang="en-US" dirty="0" smtClean="0"/>
              <a:t>Duplicate chromosomes are formed</a:t>
            </a:r>
            <a:endParaRPr lang="en-US" dirty="0"/>
          </a:p>
        </p:txBody>
      </p:sp>
      <p:pic>
        <p:nvPicPr>
          <p:cNvPr id="4" name="Picture 3"/>
          <p:cNvPicPr>
            <a:picLocks noChangeAspect="1"/>
          </p:cNvPicPr>
          <p:nvPr/>
        </p:nvPicPr>
        <p:blipFill>
          <a:blip r:embed="rId2"/>
          <a:stretch>
            <a:fillRect/>
          </a:stretch>
        </p:blipFill>
        <p:spPr>
          <a:xfrm>
            <a:off x="2771800" y="3573016"/>
            <a:ext cx="4852637" cy="2592288"/>
          </a:xfrm>
          <a:prstGeom prst="rect">
            <a:avLst/>
          </a:prstGeom>
        </p:spPr>
      </p:pic>
    </p:spTree>
    <p:extLst>
      <p:ext uri="{BB962C8B-B14F-4D97-AF65-F5344CB8AC3E}">
        <p14:creationId xmlns:p14="http://schemas.microsoft.com/office/powerpoint/2010/main" val="68958534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3688" y="2636912"/>
            <a:ext cx="7272808" cy="1143000"/>
          </a:xfrm>
        </p:spPr>
        <p:txBody>
          <a:bodyPr/>
          <a:lstStyle/>
          <a:p>
            <a:r>
              <a:rPr lang="en-US" dirty="0" smtClean="0"/>
              <a:t>Meiosis 1</a:t>
            </a:r>
            <a:endParaRPr lang="en-US" dirty="0"/>
          </a:p>
        </p:txBody>
      </p:sp>
    </p:spTree>
    <p:extLst>
      <p:ext uri="{BB962C8B-B14F-4D97-AF65-F5344CB8AC3E}">
        <p14:creationId xmlns:p14="http://schemas.microsoft.com/office/powerpoint/2010/main" val="51030755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Prophase 1</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US" dirty="0" smtClean="0"/>
              <a:t>Each chromosome pairs with its corresponding homologous chromosome.</a:t>
            </a:r>
          </a:p>
          <a:p>
            <a:pPr marL="0" indent="0">
              <a:buNone/>
            </a:pPr>
            <a:endParaRPr lang="en-US" dirty="0"/>
          </a:p>
          <a:p>
            <a:pPr marL="0" indent="0">
              <a:buNone/>
            </a:pPr>
            <a:r>
              <a:rPr lang="en-US" dirty="0" smtClean="0"/>
              <a:t>The resulting structure is called a </a:t>
            </a:r>
            <a:r>
              <a:rPr lang="en-US" b="1" dirty="0" smtClean="0"/>
              <a:t>tetrad</a:t>
            </a:r>
            <a:r>
              <a:rPr lang="en-US" dirty="0" smtClean="0"/>
              <a:t>.</a:t>
            </a:r>
          </a:p>
          <a:p>
            <a:pPr marL="0" indent="0">
              <a:buNone/>
            </a:pPr>
            <a:endParaRPr lang="en-US" dirty="0" smtClean="0"/>
          </a:p>
          <a:p>
            <a:pPr marL="0" indent="0">
              <a:buNone/>
            </a:pPr>
            <a:r>
              <a:rPr lang="en-US" dirty="0"/>
              <a:t>This is when the process of crossing-over occurs.</a:t>
            </a:r>
          </a:p>
          <a:p>
            <a:pPr marL="0" indent="0">
              <a:buNone/>
            </a:pPr>
            <a:endParaRPr lang="en-US" dirty="0" smtClean="0"/>
          </a:p>
          <a:p>
            <a:pPr marL="0" indent="0">
              <a:buNone/>
            </a:pPr>
            <a:r>
              <a:rPr lang="en-US" dirty="0" smtClean="0"/>
              <a:t>The nuclear envelope starts to break down.</a:t>
            </a:r>
          </a:p>
          <a:p>
            <a:pPr marL="0" indent="0">
              <a:buNone/>
            </a:pPr>
            <a:endParaRPr lang="en-US" dirty="0"/>
          </a:p>
        </p:txBody>
      </p:sp>
    </p:spTree>
    <p:extLst>
      <p:ext uri="{BB962C8B-B14F-4D97-AF65-F5344CB8AC3E}">
        <p14:creationId xmlns:p14="http://schemas.microsoft.com/office/powerpoint/2010/main" val="182611330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339752" y="1700808"/>
            <a:ext cx="5760640" cy="4320480"/>
          </a:xfrm>
          <a:prstGeom prst="rect">
            <a:avLst/>
          </a:prstGeom>
        </p:spPr>
      </p:pic>
      <p:pic>
        <p:nvPicPr>
          <p:cNvPr id="11" name="Picture 10"/>
          <p:cNvPicPr>
            <a:picLocks noChangeAspect="1"/>
          </p:cNvPicPr>
          <p:nvPr/>
        </p:nvPicPr>
        <p:blipFill>
          <a:blip r:embed="rId3"/>
          <a:stretch>
            <a:fillRect/>
          </a:stretch>
        </p:blipFill>
        <p:spPr>
          <a:xfrm>
            <a:off x="4932040" y="2996952"/>
            <a:ext cx="1905000" cy="2159000"/>
          </a:xfrm>
          <a:prstGeom prst="rect">
            <a:avLst/>
          </a:prstGeom>
        </p:spPr>
      </p:pic>
      <p:sp>
        <p:nvSpPr>
          <p:cNvPr id="2" name="Title 1"/>
          <p:cNvSpPr>
            <a:spLocks noGrp="1"/>
          </p:cNvSpPr>
          <p:nvPr>
            <p:ph type="title"/>
          </p:nvPr>
        </p:nvSpPr>
        <p:spPr>
          <a:xfrm>
            <a:off x="1691680" y="260648"/>
            <a:ext cx="7272808" cy="1143000"/>
          </a:xfrm>
        </p:spPr>
        <p:txBody>
          <a:bodyPr/>
          <a:lstStyle/>
          <a:p>
            <a:r>
              <a:rPr lang="en-US" dirty="0" smtClean="0"/>
              <a:t>Prophase 1</a:t>
            </a:r>
            <a:endParaRPr lang="en-US" dirty="0"/>
          </a:p>
        </p:txBody>
      </p:sp>
      <p:grpSp>
        <p:nvGrpSpPr>
          <p:cNvPr id="9" name="Group 8"/>
          <p:cNvGrpSpPr/>
          <p:nvPr/>
        </p:nvGrpSpPr>
        <p:grpSpPr>
          <a:xfrm>
            <a:off x="5292080" y="3284984"/>
            <a:ext cx="733518" cy="1403987"/>
            <a:chOff x="4788024" y="1988840"/>
            <a:chExt cx="733518" cy="1403987"/>
          </a:xfrm>
        </p:grpSpPr>
        <p:pic>
          <p:nvPicPr>
            <p:cNvPr id="5" name="Picture 4"/>
            <p:cNvPicPr>
              <a:picLocks noChangeAspect="1"/>
            </p:cNvPicPr>
            <p:nvPr/>
          </p:nvPicPr>
          <p:blipFill>
            <a:blip r:embed="rId4"/>
            <a:stretch>
              <a:fillRect/>
            </a:stretch>
          </p:blipFill>
          <p:spPr>
            <a:xfrm>
              <a:off x="4788024" y="1988840"/>
              <a:ext cx="526495" cy="1403987"/>
            </a:xfrm>
            <a:prstGeom prst="rect">
              <a:avLst/>
            </a:prstGeom>
          </p:spPr>
        </p:pic>
        <p:pic>
          <p:nvPicPr>
            <p:cNvPr id="6" name="Picture 5"/>
            <p:cNvPicPr>
              <a:picLocks noChangeAspect="1"/>
            </p:cNvPicPr>
            <p:nvPr/>
          </p:nvPicPr>
          <p:blipFill>
            <a:blip r:embed="rId5"/>
            <a:stretch>
              <a:fillRect/>
            </a:stretch>
          </p:blipFill>
          <p:spPr>
            <a:xfrm>
              <a:off x="5004048" y="1988840"/>
              <a:ext cx="517494" cy="1379984"/>
            </a:xfrm>
            <a:prstGeom prst="rect">
              <a:avLst/>
            </a:prstGeom>
          </p:spPr>
        </p:pic>
      </p:grpSp>
      <p:grpSp>
        <p:nvGrpSpPr>
          <p:cNvPr id="10" name="Group 9"/>
          <p:cNvGrpSpPr/>
          <p:nvPr/>
        </p:nvGrpSpPr>
        <p:grpSpPr>
          <a:xfrm>
            <a:off x="6012160" y="3645024"/>
            <a:ext cx="617984" cy="947936"/>
            <a:chOff x="6156176" y="2708920"/>
            <a:chExt cx="617984" cy="947936"/>
          </a:xfrm>
        </p:grpSpPr>
        <p:pic>
          <p:nvPicPr>
            <p:cNvPr id="7" name="Picture 6"/>
            <p:cNvPicPr>
              <a:picLocks noChangeAspect="1"/>
            </p:cNvPicPr>
            <p:nvPr/>
          </p:nvPicPr>
          <p:blipFill>
            <a:blip r:embed="rId6"/>
            <a:stretch>
              <a:fillRect/>
            </a:stretch>
          </p:blipFill>
          <p:spPr>
            <a:xfrm>
              <a:off x="6156176" y="2708920"/>
              <a:ext cx="473968" cy="947936"/>
            </a:xfrm>
            <a:prstGeom prst="rect">
              <a:avLst/>
            </a:prstGeom>
          </p:spPr>
        </p:pic>
        <p:pic>
          <p:nvPicPr>
            <p:cNvPr id="8" name="Picture 7"/>
            <p:cNvPicPr>
              <a:picLocks noChangeAspect="1"/>
            </p:cNvPicPr>
            <p:nvPr/>
          </p:nvPicPr>
          <p:blipFill>
            <a:blip r:embed="rId7"/>
            <a:stretch>
              <a:fillRect/>
            </a:stretch>
          </p:blipFill>
          <p:spPr>
            <a:xfrm>
              <a:off x="6300192" y="2708920"/>
              <a:ext cx="473968" cy="947936"/>
            </a:xfrm>
            <a:prstGeom prst="rect">
              <a:avLst/>
            </a:prstGeom>
          </p:spPr>
        </p:pic>
      </p:grpSp>
      <p:pic>
        <p:nvPicPr>
          <p:cNvPr id="12" name="Picture 11"/>
          <p:cNvPicPr>
            <a:picLocks noChangeAspect="1"/>
          </p:cNvPicPr>
          <p:nvPr/>
        </p:nvPicPr>
        <p:blipFill>
          <a:blip r:embed="rId8"/>
          <a:stretch>
            <a:fillRect/>
          </a:stretch>
        </p:blipFill>
        <p:spPr>
          <a:xfrm>
            <a:off x="4355976" y="3284984"/>
            <a:ext cx="477912" cy="406225"/>
          </a:xfrm>
          <a:prstGeom prst="rect">
            <a:avLst/>
          </a:prstGeom>
        </p:spPr>
      </p:pic>
      <p:pic>
        <p:nvPicPr>
          <p:cNvPr id="13" name="Picture 12"/>
          <p:cNvPicPr>
            <a:picLocks noChangeAspect="1"/>
          </p:cNvPicPr>
          <p:nvPr/>
        </p:nvPicPr>
        <p:blipFill>
          <a:blip r:embed="rId8"/>
          <a:stretch>
            <a:fillRect/>
          </a:stretch>
        </p:blipFill>
        <p:spPr>
          <a:xfrm>
            <a:off x="4716016" y="4941168"/>
            <a:ext cx="451768" cy="384003"/>
          </a:xfrm>
          <a:prstGeom prst="rect">
            <a:avLst/>
          </a:prstGeom>
        </p:spPr>
      </p:pic>
    </p:spTree>
    <p:extLst>
      <p:ext uri="{BB962C8B-B14F-4D97-AF65-F5344CB8AC3E}">
        <p14:creationId xmlns:p14="http://schemas.microsoft.com/office/powerpoint/2010/main" val="226382957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Metaphase 1</a:t>
            </a:r>
            <a:endParaRPr lang="en-US" dirty="0"/>
          </a:p>
        </p:txBody>
      </p:sp>
      <p:sp>
        <p:nvSpPr>
          <p:cNvPr id="3" name="Content Placeholder 2"/>
          <p:cNvSpPr>
            <a:spLocks noGrp="1"/>
          </p:cNvSpPr>
          <p:nvPr>
            <p:ph idx="1"/>
          </p:nvPr>
        </p:nvSpPr>
        <p:spPr>
          <a:xfrm>
            <a:off x="1691680" y="1600200"/>
            <a:ext cx="7272808" cy="5069160"/>
          </a:xfrm>
        </p:spPr>
        <p:txBody>
          <a:bodyPr>
            <a:normAutofit fontScale="85000" lnSpcReduction="20000"/>
          </a:bodyPr>
          <a:lstStyle/>
          <a:p>
            <a:pPr marL="0" indent="0">
              <a:buNone/>
            </a:pPr>
            <a:r>
              <a:rPr lang="en-US" b="1" dirty="0" smtClean="0"/>
              <a:t>Spindle fibers </a:t>
            </a:r>
            <a:r>
              <a:rPr lang="en-US" dirty="0" smtClean="0"/>
              <a:t>attach to the chromosomes- note that the spindle has attached to each tetrad and not to individual chromatids as in mitosis.</a:t>
            </a:r>
          </a:p>
          <a:p>
            <a:pPr marL="0" indent="0">
              <a:buNone/>
            </a:pPr>
            <a:endParaRPr lang="en-US" sz="1600" dirty="0"/>
          </a:p>
          <a:p>
            <a:pPr marL="0" indent="0">
              <a:buNone/>
            </a:pPr>
            <a:r>
              <a:rPr lang="en-US" dirty="0" smtClean="0"/>
              <a:t>This will result in one chromosome being pulled to one side and the other homologue being pulled to the other side. </a:t>
            </a:r>
          </a:p>
          <a:p>
            <a:pPr marL="0" indent="0">
              <a:buNone/>
            </a:pPr>
            <a:endParaRPr lang="en-US" sz="1400" dirty="0"/>
          </a:p>
          <a:p>
            <a:pPr marL="0" indent="0">
              <a:buNone/>
            </a:pPr>
            <a:r>
              <a:rPr lang="en-US" dirty="0" smtClean="0"/>
              <a:t>This is where we see Mendel’s law of </a:t>
            </a:r>
            <a:r>
              <a:rPr lang="en-US" b="1" dirty="0" smtClean="0"/>
              <a:t>independent assortment and segregation</a:t>
            </a:r>
            <a:r>
              <a:rPr lang="en-US" dirty="0" smtClean="0"/>
              <a:t> in effect as homologous pairs line up randomly toward each pole – 1 allele will end up at each pole and traits on different chromosomes will be independent of each other. </a:t>
            </a:r>
            <a:endParaRPr lang="en-US" dirty="0"/>
          </a:p>
        </p:txBody>
      </p:sp>
    </p:spTree>
    <p:extLst>
      <p:ext uri="{BB962C8B-B14F-4D97-AF65-F5344CB8AC3E}">
        <p14:creationId xmlns:p14="http://schemas.microsoft.com/office/powerpoint/2010/main" val="224305564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Metaphase 1</a:t>
            </a:r>
            <a:endParaRPr lang="en-US" dirty="0"/>
          </a:p>
        </p:txBody>
      </p:sp>
      <p:pic>
        <p:nvPicPr>
          <p:cNvPr id="4" name="Picture 3"/>
          <p:cNvPicPr>
            <a:picLocks noChangeAspect="1"/>
          </p:cNvPicPr>
          <p:nvPr/>
        </p:nvPicPr>
        <p:blipFill>
          <a:blip r:embed="rId2"/>
          <a:stretch>
            <a:fillRect/>
          </a:stretch>
        </p:blipFill>
        <p:spPr>
          <a:xfrm>
            <a:off x="2406437" y="1556792"/>
            <a:ext cx="5952661" cy="4464496"/>
          </a:xfrm>
          <a:prstGeom prst="rect">
            <a:avLst/>
          </a:prstGeom>
        </p:spPr>
      </p:pic>
      <p:grpSp>
        <p:nvGrpSpPr>
          <p:cNvPr id="5" name="Group 4"/>
          <p:cNvGrpSpPr/>
          <p:nvPr/>
        </p:nvGrpSpPr>
        <p:grpSpPr>
          <a:xfrm>
            <a:off x="5076056" y="4005064"/>
            <a:ext cx="617984" cy="947936"/>
            <a:chOff x="6156176" y="2708920"/>
            <a:chExt cx="617984" cy="947936"/>
          </a:xfrm>
        </p:grpSpPr>
        <p:pic>
          <p:nvPicPr>
            <p:cNvPr id="6" name="Picture 5"/>
            <p:cNvPicPr>
              <a:picLocks noChangeAspect="1"/>
            </p:cNvPicPr>
            <p:nvPr/>
          </p:nvPicPr>
          <p:blipFill>
            <a:blip r:embed="rId3"/>
            <a:stretch>
              <a:fillRect/>
            </a:stretch>
          </p:blipFill>
          <p:spPr>
            <a:xfrm>
              <a:off x="6156176" y="2708920"/>
              <a:ext cx="473968" cy="947936"/>
            </a:xfrm>
            <a:prstGeom prst="rect">
              <a:avLst/>
            </a:prstGeom>
          </p:spPr>
        </p:pic>
        <p:pic>
          <p:nvPicPr>
            <p:cNvPr id="7" name="Picture 6"/>
            <p:cNvPicPr>
              <a:picLocks noChangeAspect="1"/>
            </p:cNvPicPr>
            <p:nvPr/>
          </p:nvPicPr>
          <p:blipFill>
            <a:blip r:embed="rId4"/>
            <a:stretch>
              <a:fillRect/>
            </a:stretch>
          </p:blipFill>
          <p:spPr>
            <a:xfrm>
              <a:off x="6300192" y="2708920"/>
              <a:ext cx="473968" cy="947936"/>
            </a:xfrm>
            <a:prstGeom prst="rect">
              <a:avLst/>
            </a:prstGeom>
          </p:spPr>
        </p:pic>
      </p:grpSp>
      <p:grpSp>
        <p:nvGrpSpPr>
          <p:cNvPr id="8" name="Group 7"/>
          <p:cNvGrpSpPr/>
          <p:nvPr/>
        </p:nvGrpSpPr>
        <p:grpSpPr>
          <a:xfrm>
            <a:off x="5004048" y="2132856"/>
            <a:ext cx="733518" cy="1403987"/>
            <a:chOff x="4788024" y="1988840"/>
            <a:chExt cx="733518" cy="1403987"/>
          </a:xfrm>
        </p:grpSpPr>
        <p:pic>
          <p:nvPicPr>
            <p:cNvPr id="9" name="Picture 8"/>
            <p:cNvPicPr>
              <a:picLocks noChangeAspect="1"/>
            </p:cNvPicPr>
            <p:nvPr/>
          </p:nvPicPr>
          <p:blipFill>
            <a:blip r:embed="rId5"/>
            <a:stretch>
              <a:fillRect/>
            </a:stretch>
          </p:blipFill>
          <p:spPr>
            <a:xfrm>
              <a:off x="4788024" y="1988840"/>
              <a:ext cx="526495" cy="1403987"/>
            </a:xfrm>
            <a:prstGeom prst="rect">
              <a:avLst/>
            </a:prstGeom>
          </p:spPr>
        </p:pic>
        <p:pic>
          <p:nvPicPr>
            <p:cNvPr id="10" name="Picture 9"/>
            <p:cNvPicPr>
              <a:picLocks noChangeAspect="1"/>
            </p:cNvPicPr>
            <p:nvPr/>
          </p:nvPicPr>
          <p:blipFill>
            <a:blip r:embed="rId6"/>
            <a:stretch>
              <a:fillRect/>
            </a:stretch>
          </p:blipFill>
          <p:spPr>
            <a:xfrm>
              <a:off x="5004048" y="1988840"/>
              <a:ext cx="517494" cy="1379984"/>
            </a:xfrm>
            <a:prstGeom prst="rect">
              <a:avLst/>
            </a:prstGeom>
          </p:spPr>
        </p:pic>
      </p:grpSp>
      <p:pic>
        <p:nvPicPr>
          <p:cNvPr id="11" name="Picture 10"/>
          <p:cNvPicPr>
            <a:picLocks noChangeAspect="1"/>
          </p:cNvPicPr>
          <p:nvPr/>
        </p:nvPicPr>
        <p:blipFill>
          <a:blip r:embed="rId7"/>
          <a:stretch>
            <a:fillRect/>
          </a:stretch>
        </p:blipFill>
        <p:spPr>
          <a:xfrm>
            <a:off x="7596336" y="3284984"/>
            <a:ext cx="477912" cy="406225"/>
          </a:xfrm>
          <a:prstGeom prst="rect">
            <a:avLst/>
          </a:prstGeom>
        </p:spPr>
      </p:pic>
      <p:pic>
        <p:nvPicPr>
          <p:cNvPr id="12" name="Picture 11"/>
          <p:cNvPicPr>
            <a:picLocks noChangeAspect="1"/>
          </p:cNvPicPr>
          <p:nvPr/>
        </p:nvPicPr>
        <p:blipFill>
          <a:blip r:embed="rId7"/>
          <a:stretch>
            <a:fillRect/>
          </a:stretch>
        </p:blipFill>
        <p:spPr>
          <a:xfrm>
            <a:off x="2627784" y="3284984"/>
            <a:ext cx="477912" cy="406225"/>
          </a:xfrm>
          <a:prstGeom prst="rect">
            <a:avLst/>
          </a:prstGeom>
        </p:spPr>
      </p:pic>
      <p:sp>
        <p:nvSpPr>
          <p:cNvPr id="17" name="Freeform 16"/>
          <p:cNvSpPr/>
          <p:nvPr/>
        </p:nvSpPr>
        <p:spPr>
          <a:xfrm>
            <a:off x="2953512" y="3648456"/>
            <a:ext cx="2276856" cy="814743"/>
          </a:xfrm>
          <a:custGeom>
            <a:avLst/>
            <a:gdLst>
              <a:gd name="connsiteX0" fmla="*/ 0 w 2276856"/>
              <a:gd name="connsiteY0" fmla="*/ 0 h 814743"/>
              <a:gd name="connsiteX1" fmla="*/ 27432 w 2276856"/>
              <a:gd name="connsiteY1" fmla="*/ 45720 h 814743"/>
              <a:gd name="connsiteX2" fmla="*/ 45720 w 2276856"/>
              <a:gd name="connsiteY2" fmla="*/ 73152 h 814743"/>
              <a:gd name="connsiteX3" fmla="*/ 73152 w 2276856"/>
              <a:gd name="connsiteY3" fmla="*/ 91440 h 814743"/>
              <a:gd name="connsiteX4" fmla="*/ 109728 w 2276856"/>
              <a:gd name="connsiteY4" fmla="*/ 118872 h 814743"/>
              <a:gd name="connsiteX5" fmla="*/ 128016 w 2276856"/>
              <a:gd name="connsiteY5" fmla="*/ 146304 h 814743"/>
              <a:gd name="connsiteX6" fmla="*/ 210312 w 2276856"/>
              <a:gd name="connsiteY6" fmla="*/ 210312 h 814743"/>
              <a:gd name="connsiteX7" fmla="*/ 283464 w 2276856"/>
              <a:gd name="connsiteY7" fmla="*/ 274320 h 814743"/>
              <a:gd name="connsiteX8" fmla="*/ 365760 w 2276856"/>
              <a:gd name="connsiteY8" fmla="*/ 329184 h 814743"/>
              <a:gd name="connsiteX9" fmla="*/ 502920 w 2276856"/>
              <a:gd name="connsiteY9" fmla="*/ 420624 h 814743"/>
              <a:gd name="connsiteX10" fmla="*/ 640080 w 2276856"/>
              <a:gd name="connsiteY10" fmla="*/ 484632 h 814743"/>
              <a:gd name="connsiteX11" fmla="*/ 777240 w 2276856"/>
              <a:gd name="connsiteY11" fmla="*/ 557784 h 814743"/>
              <a:gd name="connsiteX12" fmla="*/ 841248 w 2276856"/>
              <a:gd name="connsiteY12" fmla="*/ 594360 h 814743"/>
              <a:gd name="connsiteX13" fmla="*/ 868680 w 2276856"/>
              <a:gd name="connsiteY13" fmla="*/ 603504 h 814743"/>
              <a:gd name="connsiteX14" fmla="*/ 932688 w 2276856"/>
              <a:gd name="connsiteY14" fmla="*/ 640080 h 814743"/>
              <a:gd name="connsiteX15" fmla="*/ 960120 w 2276856"/>
              <a:gd name="connsiteY15" fmla="*/ 649224 h 814743"/>
              <a:gd name="connsiteX16" fmla="*/ 1115568 w 2276856"/>
              <a:gd name="connsiteY16" fmla="*/ 713232 h 814743"/>
              <a:gd name="connsiteX17" fmla="*/ 1207008 w 2276856"/>
              <a:gd name="connsiteY17" fmla="*/ 731520 h 814743"/>
              <a:gd name="connsiteX18" fmla="*/ 1271016 w 2276856"/>
              <a:gd name="connsiteY18" fmla="*/ 749808 h 814743"/>
              <a:gd name="connsiteX19" fmla="*/ 1344168 w 2276856"/>
              <a:gd name="connsiteY19" fmla="*/ 758952 h 814743"/>
              <a:gd name="connsiteX20" fmla="*/ 1371600 w 2276856"/>
              <a:gd name="connsiteY20" fmla="*/ 768096 h 814743"/>
              <a:gd name="connsiteX21" fmla="*/ 1517904 w 2276856"/>
              <a:gd name="connsiteY21" fmla="*/ 786384 h 814743"/>
              <a:gd name="connsiteX22" fmla="*/ 1545336 w 2276856"/>
              <a:gd name="connsiteY22" fmla="*/ 795528 h 814743"/>
              <a:gd name="connsiteX23" fmla="*/ 1819656 w 2276856"/>
              <a:gd name="connsiteY23" fmla="*/ 813816 h 814743"/>
              <a:gd name="connsiteX24" fmla="*/ 2276856 w 2276856"/>
              <a:gd name="connsiteY24" fmla="*/ 813816 h 814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76856" h="814743">
                <a:moveTo>
                  <a:pt x="0" y="0"/>
                </a:moveTo>
                <a:cubicBezTo>
                  <a:pt x="9144" y="15240"/>
                  <a:pt x="18012" y="30649"/>
                  <a:pt x="27432" y="45720"/>
                </a:cubicBezTo>
                <a:cubicBezTo>
                  <a:pt x="33257" y="55039"/>
                  <a:pt x="37949" y="65381"/>
                  <a:pt x="45720" y="73152"/>
                </a:cubicBezTo>
                <a:cubicBezTo>
                  <a:pt x="53491" y="80923"/>
                  <a:pt x="64209" y="85052"/>
                  <a:pt x="73152" y="91440"/>
                </a:cubicBezTo>
                <a:cubicBezTo>
                  <a:pt x="85553" y="100298"/>
                  <a:pt x="98952" y="108096"/>
                  <a:pt x="109728" y="118872"/>
                </a:cubicBezTo>
                <a:cubicBezTo>
                  <a:pt x="117499" y="126643"/>
                  <a:pt x="120245" y="138533"/>
                  <a:pt x="128016" y="146304"/>
                </a:cubicBezTo>
                <a:cubicBezTo>
                  <a:pt x="218566" y="236854"/>
                  <a:pt x="150496" y="161372"/>
                  <a:pt x="210312" y="210312"/>
                </a:cubicBezTo>
                <a:cubicBezTo>
                  <a:pt x="235389" y="230829"/>
                  <a:pt x="257726" y="254638"/>
                  <a:pt x="283464" y="274320"/>
                </a:cubicBezTo>
                <a:cubicBezTo>
                  <a:pt x="309653" y="294347"/>
                  <a:pt x="339385" y="309403"/>
                  <a:pt x="365760" y="329184"/>
                </a:cubicBezTo>
                <a:cubicBezTo>
                  <a:pt x="413995" y="365360"/>
                  <a:pt x="441980" y="387810"/>
                  <a:pt x="502920" y="420624"/>
                </a:cubicBezTo>
                <a:cubicBezTo>
                  <a:pt x="547343" y="444544"/>
                  <a:pt x="598100" y="456646"/>
                  <a:pt x="640080" y="484632"/>
                </a:cubicBezTo>
                <a:cubicBezTo>
                  <a:pt x="725635" y="541669"/>
                  <a:pt x="568014" y="438226"/>
                  <a:pt x="777240" y="557784"/>
                </a:cubicBezTo>
                <a:cubicBezTo>
                  <a:pt x="798576" y="569976"/>
                  <a:pt x="819269" y="583370"/>
                  <a:pt x="841248" y="594360"/>
                </a:cubicBezTo>
                <a:cubicBezTo>
                  <a:pt x="849869" y="598671"/>
                  <a:pt x="860059" y="599193"/>
                  <a:pt x="868680" y="603504"/>
                </a:cubicBezTo>
                <a:cubicBezTo>
                  <a:pt x="890659" y="614494"/>
                  <a:pt x="910709" y="629090"/>
                  <a:pt x="932688" y="640080"/>
                </a:cubicBezTo>
                <a:cubicBezTo>
                  <a:pt x="941309" y="644391"/>
                  <a:pt x="951171" y="645644"/>
                  <a:pt x="960120" y="649224"/>
                </a:cubicBezTo>
                <a:cubicBezTo>
                  <a:pt x="1012149" y="670036"/>
                  <a:pt x="1060619" y="702242"/>
                  <a:pt x="1115568" y="713232"/>
                </a:cubicBezTo>
                <a:cubicBezTo>
                  <a:pt x="1146048" y="719328"/>
                  <a:pt x="1176751" y="724401"/>
                  <a:pt x="1207008" y="731520"/>
                </a:cubicBezTo>
                <a:cubicBezTo>
                  <a:pt x="1228608" y="736602"/>
                  <a:pt x="1249257" y="745456"/>
                  <a:pt x="1271016" y="749808"/>
                </a:cubicBezTo>
                <a:cubicBezTo>
                  <a:pt x="1295113" y="754627"/>
                  <a:pt x="1319784" y="755904"/>
                  <a:pt x="1344168" y="758952"/>
                </a:cubicBezTo>
                <a:cubicBezTo>
                  <a:pt x="1353312" y="762000"/>
                  <a:pt x="1362079" y="766593"/>
                  <a:pt x="1371600" y="768096"/>
                </a:cubicBezTo>
                <a:cubicBezTo>
                  <a:pt x="1420146" y="775761"/>
                  <a:pt x="1517904" y="786384"/>
                  <a:pt x="1517904" y="786384"/>
                </a:cubicBezTo>
                <a:cubicBezTo>
                  <a:pt x="1527048" y="789432"/>
                  <a:pt x="1535885" y="793638"/>
                  <a:pt x="1545336" y="795528"/>
                </a:cubicBezTo>
                <a:cubicBezTo>
                  <a:pt x="1626487" y="811758"/>
                  <a:pt x="1758160" y="812974"/>
                  <a:pt x="1819656" y="813816"/>
                </a:cubicBezTo>
                <a:cubicBezTo>
                  <a:pt x="1972042" y="815903"/>
                  <a:pt x="2124456" y="813816"/>
                  <a:pt x="2276856" y="813816"/>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2944368" y="2788920"/>
            <a:ext cx="2286000" cy="658368"/>
          </a:xfrm>
          <a:custGeom>
            <a:avLst/>
            <a:gdLst>
              <a:gd name="connsiteX0" fmla="*/ 0 w 2286000"/>
              <a:gd name="connsiteY0" fmla="*/ 658368 h 658368"/>
              <a:gd name="connsiteX1" fmla="*/ 54864 w 2286000"/>
              <a:gd name="connsiteY1" fmla="*/ 585216 h 658368"/>
              <a:gd name="connsiteX2" fmla="*/ 82296 w 2286000"/>
              <a:gd name="connsiteY2" fmla="*/ 566928 h 658368"/>
              <a:gd name="connsiteX3" fmla="*/ 146304 w 2286000"/>
              <a:gd name="connsiteY3" fmla="*/ 493776 h 658368"/>
              <a:gd name="connsiteX4" fmla="*/ 237744 w 2286000"/>
              <a:gd name="connsiteY4" fmla="*/ 429768 h 658368"/>
              <a:gd name="connsiteX5" fmla="*/ 265176 w 2286000"/>
              <a:gd name="connsiteY5" fmla="*/ 411480 h 658368"/>
              <a:gd name="connsiteX6" fmla="*/ 374904 w 2286000"/>
              <a:gd name="connsiteY6" fmla="*/ 338328 h 658368"/>
              <a:gd name="connsiteX7" fmla="*/ 457200 w 2286000"/>
              <a:gd name="connsiteY7" fmla="*/ 310896 h 658368"/>
              <a:gd name="connsiteX8" fmla="*/ 539496 w 2286000"/>
              <a:gd name="connsiteY8" fmla="*/ 274320 h 658368"/>
              <a:gd name="connsiteX9" fmla="*/ 566928 w 2286000"/>
              <a:gd name="connsiteY9" fmla="*/ 256032 h 658368"/>
              <a:gd name="connsiteX10" fmla="*/ 667512 w 2286000"/>
              <a:gd name="connsiteY10" fmla="*/ 219456 h 658368"/>
              <a:gd name="connsiteX11" fmla="*/ 731520 w 2286000"/>
              <a:gd name="connsiteY11" fmla="*/ 192024 h 658368"/>
              <a:gd name="connsiteX12" fmla="*/ 768096 w 2286000"/>
              <a:gd name="connsiteY12" fmla="*/ 182880 h 658368"/>
              <a:gd name="connsiteX13" fmla="*/ 850392 w 2286000"/>
              <a:gd name="connsiteY13" fmla="*/ 155448 h 658368"/>
              <a:gd name="connsiteX14" fmla="*/ 886968 w 2286000"/>
              <a:gd name="connsiteY14" fmla="*/ 137160 h 658368"/>
              <a:gd name="connsiteX15" fmla="*/ 960120 w 2286000"/>
              <a:gd name="connsiteY15" fmla="*/ 109728 h 658368"/>
              <a:gd name="connsiteX16" fmla="*/ 1005840 w 2286000"/>
              <a:gd name="connsiteY16" fmla="*/ 91440 h 658368"/>
              <a:gd name="connsiteX17" fmla="*/ 1115568 w 2286000"/>
              <a:gd name="connsiteY17" fmla="*/ 73152 h 658368"/>
              <a:gd name="connsiteX18" fmla="*/ 1197864 w 2286000"/>
              <a:gd name="connsiteY18" fmla="*/ 45720 h 658368"/>
              <a:gd name="connsiteX19" fmla="*/ 1261872 w 2286000"/>
              <a:gd name="connsiteY19" fmla="*/ 36576 h 658368"/>
              <a:gd name="connsiteX20" fmla="*/ 1472184 w 2286000"/>
              <a:gd name="connsiteY20" fmla="*/ 18288 h 658368"/>
              <a:gd name="connsiteX21" fmla="*/ 1682496 w 2286000"/>
              <a:gd name="connsiteY21" fmla="*/ 0 h 658368"/>
              <a:gd name="connsiteX22" fmla="*/ 2286000 w 2286000"/>
              <a:gd name="connsiteY22" fmla="*/ 9144 h 658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86000" h="658368">
                <a:moveTo>
                  <a:pt x="0" y="658368"/>
                </a:moveTo>
                <a:cubicBezTo>
                  <a:pt x="23091" y="619884"/>
                  <a:pt x="22865" y="611882"/>
                  <a:pt x="54864" y="585216"/>
                </a:cubicBezTo>
                <a:cubicBezTo>
                  <a:pt x="63307" y="578181"/>
                  <a:pt x="74525" y="574699"/>
                  <a:pt x="82296" y="566928"/>
                </a:cubicBezTo>
                <a:cubicBezTo>
                  <a:pt x="105207" y="544017"/>
                  <a:pt x="122009" y="515213"/>
                  <a:pt x="146304" y="493776"/>
                </a:cubicBezTo>
                <a:cubicBezTo>
                  <a:pt x="174202" y="469160"/>
                  <a:pt x="207154" y="450946"/>
                  <a:pt x="237744" y="429768"/>
                </a:cubicBezTo>
                <a:cubicBezTo>
                  <a:pt x="246780" y="423513"/>
                  <a:pt x="256384" y="418074"/>
                  <a:pt x="265176" y="411480"/>
                </a:cubicBezTo>
                <a:cubicBezTo>
                  <a:pt x="299545" y="385703"/>
                  <a:pt x="336397" y="356449"/>
                  <a:pt x="374904" y="338328"/>
                </a:cubicBezTo>
                <a:cubicBezTo>
                  <a:pt x="401068" y="326016"/>
                  <a:pt x="430776" y="322640"/>
                  <a:pt x="457200" y="310896"/>
                </a:cubicBezTo>
                <a:cubicBezTo>
                  <a:pt x="484632" y="298704"/>
                  <a:pt x="512646" y="287745"/>
                  <a:pt x="539496" y="274320"/>
                </a:cubicBezTo>
                <a:cubicBezTo>
                  <a:pt x="549326" y="269405"/>
                  <a:pt x="556923" y="260580"/>
                  <a:pt x="566928" y="256032"/>
                </a:cubicBezTo>
                <a:cubicBezTo>
                  <a:pt x="701436" y="194892"/>
                  <a:pt x="596006" y="248059"/>
                  <a:pt x="667512" y="219456"/>
                </a:cubicBezTo>
                <a:cubicBezTo>
                  <a:pt x="689065" y="210835"/>
                  <a:pt x="709705" y="199957"/>
                  <a:pt x="731520" y="192024"/>
                </a:cubicBezTo>
                <a:cubicBezTo>
                  <a:pt x="743331" y="187729"/>
                  <a:pt x="756085" y="186576"/>
                  <a:pt x="768096" y="182880"/>
                </a:cubicBezTo>
                <a:cubicBezTo>
                  <a:pt x="795733" y="174376"/>
                  <a:pt x="823404" y="165828"/>
                  <a:pt x="850392" y="155448"/>
                </a:cubicBezTo>
                <a:cubicBezTo>
                  <a:pt x="863114" y="150555"/>
                  <a:pt x="874512" y="142696"/>
                  <a:pt x="886968" y="137160"/>
                </a:cubicBezTo>
                <a:cubicBezTo>
                  <a:pt x="950588" y="108884"/>
                  <a:pt x="911860" y="127826"/>
                  <a:pt x="960120" y="109728"/>
                </a:cubicBezTo>
                <a:cubicBezTo>
                  <a:pt x="975489" y="103965"/>
                  <a:pt x="989862" y="95199"/>
                  <a:pt x="1005840" y="91440"/>
                </a:cubicBezTo>
                <a:cubicBezTo>
                  <a:pt x="1041935" y="82947"/>
                  <a:pt x="1079496" y="81741"/>
                  <a:pt x="1115568" y="73152"/>
                </a:cubicBezTo>
                <a:cubicBezTo>
                  <a:pt x="1143698" y="66454"/>
                  <a:pt x="1169811" y="52733"/>
                  <a:pt x="1197864" y="45720"/>
                </a:cubicBezTo>
                <a:cubicBezTo>
                  <a:pt x="1218773" y="40493"/>
                  <a:pt x="1240467" y="39094"/>
                  <a:pt x="1261872" y="36576"/>
                </a:cubicBezTo>
                <a:cubicBezTo>
                  <a:pt x="1347007" y="26560"/>
                  <a:pt x="1382253" y="25782"/>
                  <a:pt x="1472184" y="18288"/>
                </a:cubicBezTo>
                <a:lnTo>
                  <a:pt x="1682496" y="0"/>
                </a:lnTo>
                <a:cubicBezTo>
                  <a:pt x="2072585" y="12584"/>
                  <a:pt x="1871423" y="9144"/>
                  <a:pt x="2286000" y="9144"/>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a:off x="5522976" y="2807208"/>
            <a:ext cx="2212848" cy="603539"/>
          </a:xfrm>
          <a:custGeom>
            <a:avLst/>
            <a:gdLst>
              <a:gd name="connsiteX0" fmla="*/ 0 w 2212848"/>
              <a:gd name="connsiteY0" fmla="*/ 18288 h 603539"/>
              <a:gd name="connsiteX1" fmla="*/ 283464 w 2212848"/>
              <a:gd name="connsiteY1" fmla="*/ 9144 h 603539"/>
              <a:gd name="connsiteX2" fmla="*/ 402336 w 2212848"/>
              <a:gd name="connsiteY2" fmla="*/ 0 h 603539"/>
              <a:gd name="connsiteX3" fmla="*/ 758952 w 2212848"/>
              <a:gd name="connsiteY3" fmla="*/ 9144 h 603539"/>
              <a:gd name="connsiteX4" fmla="*/ 877824 w 2212848"/>
              <a:gd name="connsiteY4" fmla="*/ 27432 h 603539"/>
              <a:gd name="connsiteX5" fmla="*/ 905256 w 2212848"/>
              <a:gd name="connsiteY5" fmla="*/ 36576 h 603539"/>
              <a:gd name="connsiteX6" fmla="*/ 960120 w 2212848"/>
              <a:gd name="connsiteY6" fmla="*/ 45720 h 603539"/>
              <a:gd name="connsiteX7" fmla="*/ 1051560 w 2212848"/>
              <a:gd name="connsiteY7" fmla="*/ 73152 h 603539"/>
              <a:gd name="connsiteX8" fmla="*/ 1161288 w 2212848"/>
              <a:gd name="connsiteY8" fmla="*/ 100584 h 603539"/>
              <a:gd name="connsiteX9" fmla="*/ 1197864 w 2212848"/>
              <a:gd name="connsiteY9" fmla="*/ 118872 h 603539"/>
              <a:gd name="connsiteX10" fmla="*/ 1362456 w 2212848"/>
              <a:gd name="connsiteY10" fmla="*/ 173736 h 603539"/>
              <a:gd name="connsiteX11" fmla="*/ 1417320 w 2212848"/>
              <a:gd name="connsiteY11" fmla="*/ 192024 h 603539"/>
              <a:gd name="connsiteX12" fmla="*/ 1508760 w 2212848"/>
              <a:gd name="connsiteY12" fmla="*/ 237744 h 603539"/>
              <a:gd name="connsiteX13" fmla="*/ 1545336 w 2212848"/>
              <a:gd name="connsiteY13" fmla="*/ 265176 h 603539"/>
              <a:gd name="connsiteX14" fmla="*/ 1572768 w 2212848"/>
              <a:gd name="connsiteY14" fmla="*/ 274320 h 603539"/>
              <a:gd name="connsiteX15" fmla="*/ 1636776 w 2212848"/>
              <a:gd name="connsiteY15" fmla="*/ 310896 h 603539"/>
              <a:gd name="connsiteX16" fmla="*/ 1682496 w 2212848"/>
              <a:gd name="connsiteY16" fmla="*/ 329184 h 603539"/>
              <a:gd name="connsiteX17" fmla="*/ 1728216 w 2212848"/>
              <a:gd name="connsiteY17" fmla="*/ 365760 h 603539"/>
              <a:gd name="connsiteX18" fmla="*/ 1764792 w 2212848"/>
              <a:gd name="connsiteY18" fmla="*/ 384048 h 603539"/>
              <a:gd name="connsiteX19" fmla="*/ 1801368 w 2212848"/>
              <a:gd name="connsiteY19" fmla="*/ 411480 h 603539"/>
              <a:gd name="connsiteX20" fmla="*/ 1865376 w 2212848"/>
              <a:gd name="connsiteY20" fmla="*/ 438912 h 603539"/>
              <a:gd name="connsiteX21" fmla="*/ 1911096 w 2212848"/>
              <a:gd name="connsiteY21" fmla="*/ 466344 h 603539"/>
              <a:gd name="connsiteX22" fmla="*/ 1938528 w 2212848"/>
              <a:gd name="connsiteY22" fmla="*/ 475488 h 603539"/>
              <a:gd name="connsiteX23" fmla="*/ 2011680 w 2212848"/>
              <a:gd name="connsiteY23" fmla="*/ 512064 h 603539"/>
              <a:gd name="connsiteX24" fmla="*/ 2066544 w 2212848"/>
              <a:gd name="connsiteY24" fmla="*/ 530352 h 603539"/>
              <a:gd name="connsiteX25" fmla="*/ 2121408 w 2212848"/>
              <a:gd name="connsiteY25" fmla="*/ 557784 h 603539"/>
              <a:gd name="connsiteX26" fmla="*/ 2148840 w 2212848"/>
              <a:gd name="connsiteY26" fmla="*/ 576072 h 603539"/>
              <a:gd name="connsiteX27" fmla="*/ 2176272 w 2212848"/>
              <a:gd name="connsiteY27" fmla="*/ 585216 h 603539"/>
              <a:gd name="connsiteX28" fmla="*/ 2212848 w 2212848"/>
              <a:gd name="connsiteY28" fmla="*/ 603504 h 603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212848" h="603539">
                <a:moveTo>
                  <a:pt x="0" y="18288"/>
                </a:moveTo>
                <a:lnTo>
                  <a:pt x="283464" y="9144"/>
                </a:lnTo>
                <a:cubicBezTo>
                  <a:pt x="323164" y="7339"/>
                  <a:pt x="362595" y="0"/>
                  <a:pt x="402336" y="0"/>
                </a:cubicBezTo>
                <a:cubicBezTo>
                  <a:pt x="521247" y="0"/>
                  <a:pt x="640080" y="6096"/>
                  <a:pt x="758952" y="9144"/>
                </a:cubicBezTo>
                <a:cubicBezTo>
                  <a:pt x="779370" y="12061"/>
                  <a:pt x="854987" y="22357"/>
                  <a:pt x="877824" y="27432"/>
                </a:cubicBezTo>
                <a:cubicBezTo>
                  <a:pt x="887233" y="29523"/>
                  <a:pt x="895847" y="34485"/>
                  <a:pt x="905256" y="36576"/>
                </a:cubicBezTo>
                <a:cubicBezTo>
                  <a:pt x="923355" y="40598"/>
                  <a:pt x="942055" y="41551"/>
                  <a:pt x="960120" y="45720"/>
                </a:cubicBezTo>
                <a:cubicBezTo>
                  <a:pt x="1128527" y="84583"/>
                  <a:pt x="961755" y="49204"/>
                  <a:pt x="1051560" y="73152"/>
                </a:cubicBezTo>
                <a:cubicBezTo>
                  <a:pt x="1087989" y="82866"/>
                  <a:pt x="1125303" y="89339"/>
                  <a:pt x="1161288" y="100584"/>
                </a:cubicBezTo>
                <a:cubicBezTo>
                  <a:pt x="1174299" y="104650"/>
                  <a:pt x="1185054" y="114214"/>
                  <a:pt x="1197864" y="118872"/>
                </a:cubicBezTo>
                <a:cubicBezTo>
                  <a:pt x="1252214" y="138636"/>
                  <a:pt x="1307592" y="155448"/>
                  <a:pt x="1362456" y="173736"/>
                </a:cubicBezTo>
                <a:cubicBezTo>
                  <a:pt x="1380744" y="179832"/>
                  <a:pt x="1401280" y="181331"/>
                  <a:pt x="1417320" y="192024"/>
                </a:cubicBezTo>
                <a:cubicBezTo>
                  <a:pt x="1497899" y="245743"/>
                  <a:pt x="1363188" y="158341"/>
                  <a:pt x="1508760" y="237744"/>
                </a:cubicBezTo>
                <a:cubicBezTo>
                  <a:pt x="1522139" y="245042"/>
                  <a:pt x="1532104" y="257615"/>
                  <a:pt x="1545336" y="265176"/>
                </a:cubicBezTo>
                <a:cubicBezTo>
                  <a:pt x="1553705" y="269958"/>
                  <a:pt x="1564147" y="270009"/>
                  <a:pt x="1572768" y="274320"/>
                </a:cubicBezTo>
                <a:cubicBezTo>
                  <a:pt x="1690450" y="333161"/>
                  <a:pt x="1492497" y="246772"/>
                  <a:pt x="1636776" y="310896"/>
                </a:cubicBezTo>
                <a:cubicBezTo>
                  <a:pt x="1651775" y="317562"/>
                  <a:pt x="1668421" y="320739"/>
                  <a:pt x="1682496" y="329184"/>
                </a:cubicBezTo>
                <a:cubicBezTo>
                  <a:pt x="1699231" y="339225"/>
                  <a:pt x="1711977" y="354934"/>
                  <a:pt x="1728216" y="365760"/>
                </a:cubicBezTo>
                <a:cubicBezTo>
                  <a:pt x="1739558" y="373321"/>
                  <a:pt x="1753233" y="376824"/>
                  <a:pt x="1764792" y="384048"/>
                </a:cubicBezTo>
                <a:cubicBezTo>
                  <a:pt x="1777715" y="392125"/>
                  <a:pt x="1787989" y="404182"/>
                  <a:pt x="1801368" y="411480"/>
                </a:cubicBezTo>
                <a:cubicBezTo>
                  <a:pt x="1821746" y="422596"/>
                  <a:pt x="1844614" y="428531"/>
                  <a:pt x="1865376" y="438912"/>
                </a:cubicBezTo>
                <a:cubicBezTo>
                  <a:pt x="1881272" y="446860"/>
                  <a:pt x="1895200" y="458396"/>
                  <a:pt x="1911096" y="466344"/>
                </a:cubicBezTo>
                <a:cubicBezTo>
                  <a:pt x="1919717" y="470655"/>
                  <a:pt x="1929753" y="471500"/>
                  <a:pt x="1938528" y="475488"/>
                </a:cubicBezTo>
                <a:cubicBezTo>
                  <a:pt x="1963347" y="486769"/>
                  <a:pt x="1985817" y="503443"/>
                  <a:pt x="2011680" y="512064"/>
                </a:cubicBezTo>
                <a:cubicBezTo>
                  <a:pt x="2029968" y="518160"/>
                  <a:pt x="2050504" y="519659"/>
                  <a:pt x="2066544" y="530352"/>
                </a:cubicBezTo>
                <a:cubicBezTo>
                  <a:pt x="2145160" y="582763"/>
                  <a:pt x="2045692" y="519926"/>
                  <a:pt x="2121408" y="557784"/>
                </a:cubicBezTo>
                <a:cubicBezTo>
                  <a:pt x="2131238" y="562699"/>
                  <a:pt x="2139010" y="571157"/>
                  <a:pt x="2148840" y="576072"/>
                </a:cubicBezTo>
                <a:cubicBezTo>
                  <a:pt x="2157461" y="580383"/>
                  <a:pt x="2167651" y="580905"/>
                  <a:pt x="2176272" y="585216"/>
                </a:cubicBezTo>
                <a:cubicBezTo>
                  <a:pt x="2216229" y="605195"/>
                  <a:pt x="2189944" y="603504"/>
                  <a:pt x="2212848" y="603504"/>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a:off x="5477256" y="3529584"/>
            <a:ext cx="2194560" cy="923544"/>
          </a:xfrm>
          <a:custGeom>
            <a:avLst/>
            <a:gdLst>
              <a:gd name="connsiteX0" fmla="*/ 0 w 2194560"/>
              <a:gd name="connsiteY0" fmla="*/ 923544 h 923544"/>
              <a:gd name="connsiteX1" fmla="*/ 137160 w 2194560"/>
              <a:gd name="connsiteY1" fmla="*/ 914400 h 923544"/>
              <a:gd name="connsiteX2" fmla="*/ 237744 w 2194560"/>
              <a:gd name="connsiteY2" fmla="*/ 896112 h 923544"/>
              <a:gd name="connsiteX3" fmla="*/ 274320 w 2194560"/>
              <a:gd name="connsiteY3" fmla="*/ 886968 h 923544"/>
              <a:gd name="connsiteX4" fmla="*/ 365760 w 2194560"/>
              <a:gd name="connsiteY4" fmla="*/ 877824 h 923544"/>
              <a:gd name="connsiteX5" fmla="*/ 429768 w 2194560"/>
              <a:gd name="connsiteY5" fmla="*/ 850392 h 923544"/>
              <a:gd name="connsiteX6" fmla="*/ 521208 w 2194560"/>
              <a:gd name="connsiteY6" fmla="*/ 832104 h 923544"/>
              <a:gd name="connsiteX7" fmla="*/ 557784 w 2194560"/>
              <a:gd name="connsiteY7" fmla="*/ 822960 h 923544"/>
              <a:gd name="connsiteX8" fmla="*/ 612648 w 2194560"/>
              <a:gd name="connsiteY8" fmla="*/ 795528 h 923544"/>
              <a:gd name="connsiteX9" fmla="*/ 640080 w 2194560"/>
              <a:gd name="connsiteY9" fmla="*/ 786384 h 923544"/>
              <a:gd name="connsiteX10" fmla="*/ 749808 w 2194560"/>
              <a:gd name="connsiteY10" fmla="*/ 740664 h 923544"/>
              <a:gd name="connsiteX11" fmla="*/ 996696 w 2194560"/>
              <a:gd name="connsiteY11" fmla="*/ 667512 h 923544"/>
              <a:gd name="connsiteX12" fmla="*/ 1106424 w 2194560"/>
              <a:gd name="connsiteY12" fmla="*/ 612648 h 923544"/>
              <a:gd name="connsiteX13" fmla="*/ 1197864 w 2194560"/>
              <a:gd name="connsiteY13" fmla="*/ 585216 h 923544"/>
              <a:gd name="connsiteX14" fmla="*/ 1225296 w 2194560"/>
              <a:gd name="connsiteY14" fmla="*/ 576072 h 923544"/>
              <a:gd name="connsiteX15" fmla="*/ 1289304 w 2194560"/>
              <a:gd name="connsiteY15" fmla="*/ 557784 h 923544"/>
              <a:gd name="connsiteX16" fmla="*/ 1335024 w 2194560"/>
              <a:gd name="connsiteY16" fmla="*/ 530352 h 923544"/>
              <a:gd name="connsiteX17" fmla="*/ 1399032 w 2194560"/>
              <a:gd name="connsiteY17" fmla="*/ 512064 h 923544"/>
              <a:gd name="connsiteX18" fmla="*/ 1527048 w 2194560"/>
              <a:gd name="connsiteY18" fmla="*/ 448056 h 923544"/>
              <a:gd name="connsiteX19" fmla="*/ 1572768 w 2194560"/>
              <a:gd name="connsiteY19" fmla="*/ 420624 h 923544"/>
              <a:gd name="connsiteX20" fmla="*/ 1673352 w 2194560"/>
              <a:gd name="connsiteY20" fmla="*/ 374904 h 923544"/>
              <a:gd name="connsiteX21" fmla="*/ 1746504 w 2194560"/>
              <a:gd name="connsiteY21" fmla="*/ 347472 h 923544"/>
              <a:gd name="connsiteX22" fmla="*/ 1837944 w 2194560"/>
              <a:gd name="connsiteY22" fmla="*/ 283464 h 923544"/>
              <a:gd name="connsiteX23" fmla="*/ 1865376 w 2194560"/>
              <a:gd name="connsiteY23" fmla="*/ 256032 h 923544"/>
              <a:gd name="connsiteX24" fmla="*/ 1901952 w 2194560"/>
              <a:gd name="connsiteY24" fmla="*/ 237744 h 923544"/>
              <a:gd name="connsiteX25" fmla="*/ 1947672 w 2194560"/>
              <a:gd name="connsiteY25" fmla="*/ 192024 h 923544"/>
              <a:gd name="connsiteX26" fmla="*/ 1993392 w 2194560"/>
              <a:gd name="connsiteY26" fmla="*/ 164592 h 923544"/>
              <a:gd name="connsiteX27" fmla="*/ 2048256 w 2194560"/>
              <a:gd name="connsiteY27" fmla="*/ 128016 h 923544"/>
              <a:gd name="connsiteX28" fmla="*/ 2075688 w 2194560"/>
              <a:gd name="connsiteY28" fmla="*/ 109728 h 923544"/>
              <a:gd name="connsiteX29" fmla="*/ 2112264 w 2194560"/>
              <a:gd name="connsiteY29" fmla="*/ 73152 h 923544"/>
              <a:gd name="connsiteX30" fmla="*/ 2130552 w 2194560"/>
              <a:gd name="connsiteY30" fmla="*/ 45720 h 923544"/>
              <a:gd name="connsiteX31" fmla="*/ 2157984 w 2194560"/>
              <a:gd name="connsiteY31" fmla="*/ 36576 h 923544"/>
              <a:gd name="connsiteX32" fmla="*/ 2194560 w 2194560"/>
              <a:gd name="connsiteY32" fmla="*/ 0 h 923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194560" h="923544">
                <a:moveTo>
                  <a:pt x="0" y="923544"/>
                </a:moveTo>
                <a:cubicBezTo>
                  <a:pt x="45720" y="920496"/>
                  <a:pt x="91641" y="919652"/>
                  <a:pt x="137160" y="914400"/>
                </a:cubicBezTo>
                <a:cubicBezTo>
                  <a:pt x="171013" y="910494"/>
                  <a:pt x="204328" y="902795"/>
                  <a:pt x="237744" y="896112"/>
                </a:cubicBezTo>
                <a:cubicBezTo>
                  <a:pt x="250067" y="893647"/>
                  <a:pt x="261879" y="888745"/>
                  <a:pt x="274320" y="886968"/>
                </a:cubicBezTo>
                <a:cubicBezTo>
                  <a:pt x="304644" y="882636"/>
                  <a:pt x="335280" y="880872"/>
                  <a:pt x="365760" y="877824"/>
                </a:cubicBezTo>
                <a:cubicBezTo>
                  <a:pt x="387096" y="868680"/>
                  <a:pt x="407498" y="856942"/>
                  <a:pt x="429768" y="850392"/>
                </a:cubicBezTo>
                <a:cubicBezTo>
                  <a:pt x="459589" y="841621"/>
                  <a:pt x="490814" y="838617"/>
                  <a:pt x="521208" y="832104"/>
                </a:cubicBezTo>
                <a:cubicBezTo>
                  <a:pt x="533496" y="829471"/>
                  <a:pt x="546116" y="827627"/>
                  <a:pt x="557784" y="822960"/>
                </a:cubicBezTo>
                <a:cubicBezTo>
                  <a:pt x="576768" y="815366"/>
                  <a:pt x="593964" y="803832"/>
                  <a:pt x="612648" y="795528"/>
                </a:cubicBezTo>
                <a:cubicBezTo>
                  <a:pt x="621456" y="791613"/>
                  <a:pt x="631131" y="789964"/>
                  <a:pt x="640080" y="786384"/>
                </a:cubicBezTo>
                <a:cubicBezTo>
                  <a:pt x="676870" y="771668"/>
                  <a:pt x="711522" y="750874"/>
                  <a:pt x="749808" y="740664"/>
                </a:cubicBezTo>
                <a:cubicBezTo>
                  <a:pt x="818798" y="722267"/>
                  <a:pt x="927977" y="696145"/>
                  <a:pt x="996696" y="667512"/>
                </a:cubicBezTo>
                <a:cubicBezTo>
                  <a:pt x="1034444" y="651784"/>
                  <a:pt x="1067629" y="625580"/>
                  <a:pt x="1106424" y="612648"/>
                </a:cubicBezTo>
                <a:cubicBezTo>
                  <a:pt x="1168548" y="591940"/>
                  <a:pt x="1093184" y="616620"/>
                  <a:pt x="1197864" y="585216"/>
                </a:cubicBezTo>
                <a:cubicBezTo>
                  <a:pt x="1207096" y="582446"/>
                  <a:pt x="1216064" y="578842"/>
                  <a:pt x="1225296" y="576072"/>
                </a:cubicBezTo>
                <a:cubicBezTo>
                  <a:pt x="1246550" y="569696"/>
                  <a:pt x="1267968" y="563880"/>
                  <a:pt x="1289304" y="557784"/>
                </a:cubicBezTo>
                <a:cubicBezTo>
                  <a:pt x="1304544" y="548640"/>
                  <a:pt x="1319128" y="538300"/>
                  <a:pt x="1335024" y="530352"/>
                </a:cubicBezTo>
                <a:cubicBezTo>
                  <a:pt x="1348142" y="523793"/>
                  <a:pt x="1387313" y="514994"/>
                  <a:pt x="1399032" y="512064"/>
                </a:cubicBezTo>
                <a:cubicBezTo>
                  <a:pt x="1575662" y="401670"/>
                  <a:pt x="1386492" y="511945"/>
                  <a:pt x="1527048" y="448056"/>
                </a:cubicBezTo>
                <a:cubicBezTo>
                  <a:pt x="1543228" y="440702"/>
                  <a:pt x="1557232" y="429255"/>
                  <a:pt x="1572768" y="420624"/>
                </a:cubicBezTo>
                <a:cubicBezTo>
                  <a:pt x="1630553" y="388521"/>
                  <a:pt x="1596054" y="413553"/>
                  <a:pt x="1673352" y="374904"/>
                </a:cubicBezTo>
                <a:cubicBezTo>
                  <a:pt x="1736140" y="343510"/>
                  <a:pt x="1658295" y="365114"/>
                  <a:pt x="1746504" y="347472"/>
                </a:cubicBezTo>
                <a:cubicBezTo>
                  <a:pt x="1770112" y="331734"/>
                  <a:pt x="1814249" y="303774"/>
                  <a:pt x="1837944" y="283464"/>
                </a:cubicBezTo>
                <a:cubicBezTo>
                  <a:pt x="1847762" y="275048"/>
                  <a:pt x="1854853" y="263548"/>
                  <a:pt x="1865376" y="256032"/>
                </a:cubicBezTo>
                <a:cubicBezTo>
                  <a:pt x="1876468" y="248109"/>
                  <a:pt x="1891192" y="246113"/>
                  <a:pt x="1901952" y="237744"/>
                </a:cubicBezTo>
                <a:cubicBezTo>
                  <a:pt x="1918965" y="224512"/>
                  <a:pt x="1930842" y="205488"/>
                  <a:pt x="1947672" y="192024"/>
                </a:cubicBezTo>
                <a:cubicBezTo>
                  <a:pt x="1961550" y="180921"/>
                  <a:pt x="1978398" y="174134"/>
                  <a:pt x="1993392" y="164592"/>
                </a:cubicBezTo>
                <a:cubicBezTo>
                  <a:pt x="2011935" y="152792"/>
                  <a:pt x="2029968" y="140208"/>
                  <a:pt x="2048256" y="128016"/>
                </a:cubicBezTo>
                <a:lnTo>
                  <a:pt x="2075688" y="109728"/>
                </a:lnTo>
                <a:cubicBezTo>
                  <a:pt x="2095639" y="49876"/>
                  <a:pt x="2067929" y="108620"/>
                  <a:pt x="2112264" y="73152"/>
                </a:cubicBezTo>
                <a:cubicBezTo>
                  <a:pt x="2120846" y="66287"/>
                  <a:pt x="2121970" y="52585"/>
                  <a:pt x="2130552" y="45720"/>
                </a:cubicBezTo>
                <a:cubicBezTo>
                  <a:pt x="2138078" y="39699"/>
                  <a:pt x="2149363" y="40887"/>
                  <a:pt x="2157984" y="36576"/>
                </a:cubicBezTo>
                <a:cubicBezTo>
                  <a:pt x="2187409" y="21864"/>
                  <a:pt x="2182782" y="23555"/>
                  <a:pt x="2194560"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5239346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Anaphase 1</a:t>
            </a:r>
            <a:endParaRPr lang="en-US" dirty="0"/>
          </a:p>
        </p:txBody>
      </p:sp>
      <p:sp>
        <p:nvSpPr>
          <p:cNvPr id="3" name="Content Placeholder 2"/>
          <p:cNvSpPr>
            <a:spLocks noGrp="1"/>
          </p:cNvSpPr>
          <p:nvPr>
            <p:ph idx="1"/>
          </p:nvPr>
        </p:nvSpPr>
        <p:spPr/>
        <p:txBody>
          <a:bodyPr>
            <a:normAutofit fontScale="70000" lnSpcReduction="20000"/>
          </a:bodyPr>
          <a:lstStyle/>
          <a:p>
            <a:pPr marL="0" indent="0">
              <a:buNone/>
            </a:pPr>
            <a:r>
              <a:rPr lang="en-US" dirty="0" smtClean="0"/>
              <a:t>The spindle fibers pull the homologous chromosomes toward opposite ends of the cell</a:t>
            </a:r>
          </a:p>
          <a:p>
            <a:pPr marL="0" indent="0">
              <a:buNone/>
            </a:pPr>
            <a:endParaRPr lang="en-US" dirty="0"/>
          </a:p>
          <a:p>
            <a:pPr marL="0" indent="0">
              <a:buNone/>
            </a:pPr>
            <a:r>
              <a:rPr lang="en-US" dirty="0" smtClean="0"/>
              <a:t>Note that this differs from mitosis as the sister chromatids are still attached to each other but the homologous chromosomes are now separated (n).</a:t>
            </a:r>
          </a:p>
          <a:p>
            <a:pPr marL="0" indent="0">
              <a:buNone/>
            </a:pPr>
            <a:endParaRPr lang="en-US" dirty="0"/>
          </a:p>
          <a:p>
            <a:pPr marL="0" indent="0">
              <a:buNone/>
            </a:pPr>
            <a:r>
              <a:rPr lang="en-US" dirty="0" smtClean="0"/>
              <a:t>In genetics we term this </a:t>
            </a:r>
            <a:r>
              <a:rPr lang="en-US" b="1" dirty="0" smtClean="0"/>
              <a:t>independent</a:t>
            </a:r>
            <a:r>
              <a:rPr lang="en-US" dirty="0" smtClean="0"/>
              <a:t> </a:t>
            </a:r>
            <a:r>
              <a:rPr lang="en-US" b="1" dirty="0" smtClean="0"/>
              <a:t>assortment</a:t>
            </a:r>
            <a:r>
              <a:rPr lang="en-US" dirty="0" smtClean="0"/>
              <a:t>. This means that each cell produces will only have one of the genes for a specific trait.</a:t>
            </a:r>
          </a:p>
          <a:p>
            <a:pPr marL="0" indent="0">
              <a:buNone/>
            </a:pPr>
            <a:endParaRPr lang="en-US" dirty="0"/>
          </a:p>
          <a:p>
            <a:pPr marL="0" indent="0">
              <a:buNone/>
            </a:pPr>
            <a:r>
              <a:rPr lang="en-US" dirty="0" smtClean="0"/>
              <a:t>In mitosis the the sister chromatids are separated but each resulting daughter cell still has a copy of every chromosome (2n).</a:t>
            </a:r>
            <a:endParaRPr lang="en-US" dirty="0"/>
          </a:p>
        </p:txBody>
      </p:sp>
    </p:spTree>
    <p:extLst>
      <p:ext uri="{BB962C8B-B14F-4D97-AF65-F5344CB8AC3E}">
        <p14:creationId xmlns:p14="http://schemas.microsoft.com/office/powerpoint/2010/main" val="25824232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Mitosis v Meiosis</a:t>
            </a:r>
            <a:endParaRPr lang="en-US" dirty="0"/>
          </a:p>
        </p:txBody>
      </p:sp>
      <p:sp>
        <p:nvSpPr>
          <p:cNvPr id="3" name="Content Placeholder 2"/>
          <p:cNvSpPr>
            <a:spLocks noGrp="1"/>
          </p:cNvSpPr>
          <p:nvPr>
            <p:ph idx="1"/>
          </p:nvPr>
        </p:nvSpPr>
        <p:spPr/>
        <p:txBody>
          <a:bodyPr>
            <a:normAutofit fontScale="70000" lnSpcReduction="20000"/>
          </a:bodyPr>
          <a:lstStyle/>
          <a:p>
            <a:pPr marL="0" indent="0">
              <a:buNone/>
            </a:pPr>
            <a:r>
              <a:rPr lang="en-US" dirty="0"/>
              <a:t>Following mitosis and cytokinesis </a:t>
            </a:r>
            <a:r>
              <a:rPr lang="en-US" b="1" dirty="0"/>
              <a:t>two daughter cells</a:t>
            </a:r>
            <a:r>
              <a:rPr lang="en-US" dirty="0"/>
              <a:t> are produced with </a:t>
            </a:r>
            <a:r>
              <a:rPr lang="en-US" b="1" dirty="0"/>
              <a:t>identical DNA </a:t>
            </a:r>
            <a:r>
              <a:rPr lang="en-US" dirty="0"/>
              <a:t>to the original cell.</a:t>
            </a:r>
          </a:p>
          <a:p>
            <a:pPr marL="0" indent="0">
              <a:buNone/>
            </a:pPr>
            <a:endParaRPr lang="en-US" dirty="0"/>
          </a:p>
          <a:p>
            <a:pPr marL="0" indent="0">
              <a:buNone/>
            </a:pPr>
            <a:r>
              <a:rPr lang="en-US" b="1" dirty="0"/>
              <a:t>Remember cell theory states that all cells come from existing cells.</a:t>
            </a:r>
          </a:p>
          <a:p>
            <a:pPr marL="0" indent="0">
              <a:buNone/>
            </a:pPr>
            <a:endParaRPr lang="en-US" dirty="0"/>
          </a:p>
          <a:p>
            <a:pPr marL="0" indent="0">
              <a:buNone/>
            </a:pPr>
            <a:r>
              <a:rPr lang="en-US" dirty="0"/>
              <a:t>Mitosis is considered </a:t>
            </a:r>
            <a:r>
              <a:rPr lang="en-US" b="1" dirty="0"/>
              <a:t>asexual</a:t>
            </a:r>
            <a:r>
              <a:rPr lang="en-US" dirty="0"/>
              <a:t> reproduction as the DNA not altered during of the process</a:t>
            </a:r>
            <a:r>
              <a:rPr lang="en-US" dirty="0" smtClean="0"/>
              <a:t>.</a:t>
            </a:r>
          </a:p>
          <a:p>
            <a:pPr marL="0" indent="0">
              <a:buNone/>
            </a:pPr>
            <a:endParaRPr lang="en-US" dirty="0"/>
          </a:p>
          <a:p>
            <a:pPr marL="0" indent="0">
              <a:buNone/>
            </a:pPr>
            <a:r>
              <a:rPr lang="en-US" dirty="0" smtClean="0"/>
              <a:t>Due to the ways in which chromosomes line up during meiosis the cells produced at the end are genetically different to the parent cell and to each other. </a:t>
            </a:r>
          </a:p>
          <a:p>
            <a:pPr marL="0" indent="0">
              <a:buNone/>
            </a:pPr>
            <a:endParaRPr lang="en-US" dirty="0"/>
          </a:p>
          <a:p>
            <a:pPr marL="0" indent="0">
              <a:buNone/>
            </a:pPr>
            <a:r>
              <a:rPr lang="en-US" dirty="0" smtClean="0"/>
              <a:t>For this reason we term meiosis sexual reproduction.</a:t>
            </a:r>
            <a:endParaRPr lang="en-US" dirty="0"/>
          </a:p>
          <a:p>
            <a:endParaRPr lang="en-US" dirty="0"/>
          </a:p>
        </p:txBody>
      </p:sp>
    </p:spTree>
    <p:extLst>
      <p:ext uri="{BB962C8B-B14F-4D97-AF65-F5344CB8AC3E}">
        <p14:creationId xmlns:p14="http://schemas.microsoft.com/office/powerpoint/2010/main" val="377093403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Membrane and Cytoplasm at Anaphas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95736" y="1556791"/>
            <a:ext cx="5760640" cy="4320479"/>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Chromatid Pair Blu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7904" y="2060848"/>
            <a:ext cx="479208" cy="1277889"/>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Chromatid Pair Re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73134" y="2060848"/>
            <a:ext cx="479208" cy="1277889"/>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Chromatid Pair Blu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08104" y="3811922"/>
            <a:ext cx="510508" cy="1021017"/>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Chromatid Pair Red"/>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51920" y="3811922"/>
            <a:ext cx="510508" cy="102101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p:nvPicPr>
        <p:blipFill>
          <a:blip r:embed="rId7"/>
          <a:stretch>
            <a:fillRect/>
          </a:stretch>
        </p:blipFill>
        <p:spPr>
          <a:xfrm>
            <a:off x="2627784" y="3284984"/>
            <a:ext cx="477912" cy="406225"/>
          </a:xfrm>
          <a:prstGeom prst="rect">
            <a:avLst/>
          </a:prstGeom>
        </p:spPr>
      </p:pic>
      <p:pic>
        <p:nvPicPr>
          <p:cNvPr id="13" name="Picture 12"/>
          <p:cNvPicPr>
            <a:picLocks noChangeAspect="1"/>
          </p:cNvPicPr>
          <p:nvPr/>
        </p:nvPicPr>
        <p:blipFill>
          <a:blip r:embed="rId7"/>
          <a:stretch>
            <a:fillRect/>
          </a:stretch>
        </p:blipFill>
        <p:spPr>
          <a:xfrm>
            <a:off x="7160452" y="3328449"/>
            <a:ext cx="477912" cy="406225"/>
          </a:xfrm>
          <a:prstGeom prst="rect">
            <a:avLst/>
          </a:prstGeom>
        </p:spPr>
      </p:pic>
      <p:sp>
        <p:nvSpPr>
          <p:cNvPr id="6" name="Freeform 5"/>
          <p:cNvSpPr/>
          <p:nvPr/>
        </p:nvSpPr>
        <p:spPr>
          <a:xfrm>
            <a:off x="2935224" y="2743200"/>
            <a:ext cx="941832" cy="685800"/>
          </a:xfrm>
          <a:custGeom>
            <a:avLst/>
            <a:gdLst>
              <a:gd name="connsiteX0" fmla="*/ 0 w 941832"/>
              <a:gd name="connsiteY0" fmla="*/ 685800 h 685800"/>
              <a:gd name="connsiteX1" fmla="*/ 64008 w 941832"/>
              <a:gd name="connsiteY1" fmla="*/ 585216 h 685800"/>
              <a:gd name="connsiteX2" fmla="*/ 82296 w 941832"/>
              <a:gd name="connsiteY2" fmla="*/ 557784 h 685800"/>
              <a:gd name="connsiteX3" fmla="*/ 109728 w 941832"/>
              <a:gd name="connsiteY3" fmla="*/ 539496 h 685800"/>
              <a:gd name="connsiteX4" fmla="*/ 228600 w 941832"/>
              <a:gd name="connsiteY4" fmla="*/ 374904 h 685800"/>
              <a:gd name="connsiteX5" fmla="*/ 329184 w 941832"/>
              <a:gd name="connsiteY5" fmla="*/ 283464 h 685800"/>
              <a:gd name="connsiteX6" fmla="*/ 356616 w 941832"/>
              <a:gd name="connsiteY6" fmla="*/ 274320 h 685800"/>
              <a:gd name="connsiteX7" fmla="*/ 466344 w 941832"/>
              <a:gd name="connsiteY7" fmla="*/ 201168 h 685800"/>
              <a:gd name="connsiteX8" fmla="*/ 548640 w 941832"/>
              <a:gd name="connsiteY8" fmla="*/ 173736 h 685800"/>
              <a:gd name="connsiteX9" fmla="*/ 612648 w 941832"/>
              <a:gd name="connsiteY9" fmla="*/ 137160 h 685800"/>
              <a:gd name="connsiteX10" fmla="*/ 685800 w 941832"/>
              <a:gd name="connsiteY10" fmla="*/ 109728 h 685800"/>
              <a:gd name="connsiteX11" fmla="*/ 731520 w 941832"/>
              <a:gd name="connsiteY11" fmla="*/ 91440 h 685800"/>
              <a:gd name="connsiteX12" fmla="*/ 758952 w 941832"/>
              <a:gd name="connsiteY12" fmla="*/ 82296 h 685800"/>
              <a:gd name="connsiteX13" fmla="*/ 795528 w 941832"/>
              <a:gd name="connsiteY13" fmla="*/ 64008 h 685800"/>
              <a:gd name="connsiteX14" fmla="*/ 822960 w 941832"/>
              <a:gd name="connsiteY14" fmla="*/ 54864 h 685800"/>
              <a:gd name="connsiteX15" fmla="*/ 932688 w 941832"/>
              <a:gd name="connsiteY15" fmla="*/ 0 h 685800"/>
              <a:gd name="connsiteX16" fmla="*/ 941832 w 941832"/>
              <a:gd name="connsiteY16" fmla="*/ 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41832" h="685800">
                <a:moveTo>
                  <a:pt x="0" y="685800"/>
                </a:moveTo>
                <a:cubicBezTo>
                  <a:pt x="38740" y="621233"/>
                  <a:pt x="17573" y="654868"/>
                  <a:pt x="64008" y="585216"/>
                </a:cubicBezTo>
                <a:cubicBezTo>
                  <a:pt x="70104" y="576072"/>
                  <a:pt x="73152" y="563880"/>
                  <a:pt x="82296" y="557784"/>
                </a:cubicBezTo>
                <a:lnTo>
                  <a:pt x="109728" y="539496"/>
                </a:lnTo>
                <a:cubicBezTo>
                  <a:pt x="176136" y="433244"/>
                  <a:pt x="137485" y="488798"/>
                  <a:pt x="228600" y="374904"/>
                </a:cubicBezTo>
                <a:cubicBezTo>
                  <a:pt x="271100" y="321779"/>
                  <a:pt x="263341" y="322970"/>
                  <a:pt x="329184" y="283464"/>
                </a:cubicBezTo>
                <a:cubicBezTo>
                  <a:pt x="337449" y="278505"/>
                  <a:pt x="347472" y="277368"/>
                  <a:pt x="356616" y="274320"/>
                </a:cubicBezTo>
                <a:cubicBezTo>
                  <a:pt x="397771" y="241396"/>
                  <a:pt x="415300" y="223500"/>
                  <a:pt x="466344" y="201168"/>
                </a:cubicBezTo>
                <a:cubicBezTo>
                  <a:pt x="492835" y="189578"/>
                  <a:pt x="521652" y="184116"/>
                  <a:pt x="548640" y="173736"/>
                </a:cubicBezTo>
                <a:cubicBezTo>
                  <a:pt x="618108" y="147018"/>
                  <a:pt x="555281" y="165843"/>
                  <a:pt x="612648" y="137160"/>
                </a:cubicBezTo>
                <a:cubicBezTo>
                  <a:pt x="647993" y="119488"/>
                  <a:pt x="654144" y="121599"/>
                  <a:pt x="685800" y="109728"/>
                </a:cubicBezTo>
                <a:cubicBezTo>
                  <a:pt x="701169" y="103965"/>
                  <a:pt x="716151" y="97203"/>
                  <a:pt x="731520" y="91440"/>
                </a:cubicBezTo>
                <a:cubicBezTo>
                  <a:pt x="740545" y="88056"/>
                  <a:pt x="750093" y="86093"/>
                  <a:pt x="758952" y="82296"/>
                </a:cubicBezTo>
                <a:cubicBezTo>
                  <a:pt x="771481" y="76926"/>
                  <a:pt x="782999" y="69378"/>
                  <a:pt x="795528" y="64008"/>
                </a:cubicBezTo>
                <a:cubicBezTo>
                  <a:pt x="804387" y="60211"/>
                  <a:pt x="814534" y="59545"/>
                  <a:pt x="822960" y="54864"/>
                </a:cubicBezTo>
                <a:cubicBezTo>
                  <a:pt x="856247" y="36371"/>
                  <a:pt x="889964" y="0"/>
                  <a:pt x="932688" y="0"/>
                </a:cubicBezTo>
                <a:lnTo>
                  <a:pt x="941832" y="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2889504" y="3712464"/>
            <a:ext cx="1115568" cy="530352"/>
          </a:xfrm>
          <a:custGeom>
            <a:avLst/>
            <a:gdLst>
              <a:gd name="connsiteX0" fmla="*/ 0 w 1115568"/>
              <a:gd name="connsiteY0" fmla="*/ 0 h 530352"/>
              <a:gd name="connsiteX1" fmla="*/ 27432 w 1115568"/>
              <a:gd name="connsiteY1" fmla="*/ 45720 h 530352"/>
              <a:gd name="connsiteX2" fmla="*/ 45720 w 1115568"/>
              <a:gd name="connsiteY2" fmla="*/ 73152 h 530352"/>
              <a:gd name="connsiteX3" fmla="*/ 100584 w 1115568"/>
              <a:gd name="connsiteY3" fmla="*/ 118872 h 530352"/>
              <a:gd name="connsiteX4" fmla="*/ 210312 w 1115568"/>
              <a:gd name="connsiteY4" fmla="*/ 237744 h 530352"/>
              <a:gd name="connsiteX5" fmla="*/ 283464 w 1115568"/>
              <a:gd name="connsiteY5" fmla="*/ 283464 h 530352"/>
              <a:gd name="connsiteX6" fmla="*/ 301752 w 1115568"/>
              <a:gd name="connsiteY6" fmla="*/ 310896 h 530352"/>
              <a:gd name="connsiteX7" fmla="*/ 393192 w 1115568"/>
              <a:gd name="connsiteY7" fmla="*/ 374904 h 530352"/>
              <a:gd name="connsiteX8" fmla="*/ 429768 w 1115568"/>
              <a:gd name="connsiteY8" fmla="*/ 393192 h 530352"/>
              <a:gd name="connsiteX9" fmla="*/ 457200 w 1115568"/>
              <a:gd name="connsiteY9" fmla="*/ 420624 h 530352"/>
              <a:gd name="connsiteX10" fmla="*/ 621792 w 1115568"/>
              <a:gd name="connsiteY10" fmla="*/ 475488 h 530352"/>
              <a:gd name="connsiteX11" fmla="*/ 667512 w 1115568"/>
              <a:gd name="connsiteY11" fmla="*/ 484632 h 530352"/>
              <a:gd name="connsiteX12" fmla="*/ 704088 w 1115568"/>
              <a:gd name="connsiteY12" fmla="*/ 493776 h 530352"/>
              <a:gd name="connsiteX13" fmla="*/ 731520 w 1115568"/>
              <a:gd name="connsiteY13" fmla="*/ 502920 h 530352"/>
              <a:gd name="connsiteX14" fmla="*/ 786384 w 1115568"/>
              <a:gd name="connsiteY14" fmla="*/ 512064 h 530352"/>
              <a:gd name="connsiteX15" fmla="*/ 1115568 w 1115568"/>
              <a:gd name="connsiteY15" fmla="*/ 530352 h 530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15568" h="530352">
                <a:moveTo>
                  <a:pt x="0" y="0"/>
                </a:moveTo>
                <a:cubicBezTo>
                  <a:pt x="9144" y="15240"/>
                  <a:pt x="18012" y="30649"/>
                  <a:pt x="27432" y="45720"/>
                </a:cubicBezTo>
                <a:cubicBezTo>
                  <a:pt x="33257" y="55039"/>
                  <a:pt x="37949" y="65381"/>
                  <a:pt x="45720" y="73152"/>
                </a:cubicBezTo>
                <a:cubicBezTo>
                  <a:pt x="62553" y="89985"/>
                  <a:pt x="83751" y="102039"/>
                  <a:pt x="100584" y="118872"/>
                </a:cubicBezTo>
                <a:cubicBezTo>
                  <a:pt x="159805" y="178093"/>
                  <a:pt x="95571" y="166031"/>
                  <a:pt x="210312" y="237744"/>
                </a:cubicBezTo>
                <a:lnTo>
                  <a:pt x="283464" y="283464"/>
                </a:lnTo>
                <a:cubicBezTo>
                  <a:pt x="289560" y="292608"/>
                  <a:pt x="293981" y="303125"/>
                  <a:pt x="301752" y="310896"/>
                </a:cubicBezTo>
                <a:cubicBezTo>
                  <a:pt x="327673" y="336817"/>
                  <a:pt x="361405" y="357244"/>
                  <a:pt x="393192" y="374904"/>
                </a:cubicBezTo>
                <a:cubicBezTo>
                  <a:pt x="405108" y="381524"/>
                  <a:pt x="418676" y="385269"/>
                  <a:pt x="429768" y="393192"/>
                </a:cubicBezTo>
                <a:cubicBezTo>
                  <a:pt x="440291" y="400708"/>
                  <a:pt x="445814" y="414493"/>
                  <a:pt x="457200" y="420624"/>
                </a:cubicBezTo>
                <a:cubicBezTo>
                  <a:pt x="504763" y="446235"/>
                  <a:pt x="568254" y="464780"/>
                  <a:pt x="621792" y="475488"/>
                </a:cubicBezTo>
                <a:cubicBezTo>
                  <a:pt x="637032" y="478536"/>
                  <a:pt x="652340" y="481261"/>
                  <a:pt x="667512" y="484632"/>
                </a:cubicBezTo>
                <a:cubicBezTo>
                  <a:pt x="679780" y="487358"/>
                  <a:pt x="692004" y="490324"/>
                  <a:pt x="704088" y="493776"/>
                </a:cubicBezTo>
                <a:cubicBezTo>
                  <a:pt x="713356" y="496424"/>
                  <a:pt x="722111" y="500829"/>
                  <a:pt x="731520" y="502920"/>
                </a:cubicBezTo>
                <a:cubicBezTo>
                  <a:pt x="749619" y="506942"/>
                  <a:pt x="767891" y="510743"/>
                  <a:pt x="786384" y="512064"/>
                </a:cubicBezTo>
                <a:cubicBezTo>
                  <a:pt x="896002" y="519894"/>
                  <a:pt x="1115568" y="530352"/>
                  <a:pt x="1115568" y="530352"/>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5980176" y="2724912"/>
            <a:ext cx="1298448" cy="731520"/>
          </a:xfrm>
          <a:custGeom>
            <a:avLst/>
            <a:gdLst>
              <a:gd name="connsiteX0" fmla="*/ 0 w 1298448"/>
              <a:gd name="connsiteY0" fmla="*/ 0 h 731520"/>
              <a:gd name="connsiteX1" fmla="*/ 91440 w 1298448"/>
              <a:gd name="connsiteY1" fmla="*/ 18288 h 731520"/>
              <a:gd name="connsiteX2" fmla="*/ 192024 w 1298448"/>
              <a:gd name="connsiteY2" fmla="*/ 54864 h 731520"/>
              <a:gd name="connsiteX3" fmla="*/ 237744 w 1298448"/>
              <a:gd name="connsiteY3" fmla="*/ 64008 h 731520"/>
              <a:gd name="connsiteX4" fmla="*/ 420624 w 1298448"/>
              <a:gd name="connsiteY4" fmla="*/ 128016 h 731520"/>
              <a:gd name="connsiteX5" fmla="*/ 457200 w 1298448"/>
              <a:gd name="connsiteY5" fmla="*/ 146304 h 731520"/>
              <a:gd name="connsiteX6" fmla="*/ 539496 w 1298448"/>
              <a:gd name="connsiteY6" fmla="*/ 182880 h 731520"/>
              <a:gd name="connsiteX7" fmla="*/ 621792 w 1298448"/>
              <a:gd name="connsiteY7" fmla="*/ 210312 h 731520"/>
              <a:gd name="connsiteX8" fmla="*/ 667512 w 1298448"/>
              <a:gd name="connsiteY8" fmla="*/ 246888 h 731520"/>
              <a:gd name="connsiteX9" fmla="*/ 731520 w 1298448"/>
              <a:gd name="connsiteY9" fmla="*/ 283464 h 731520"/>
              <a:gd name="connsiteX10" fmla="*/ 758952 w 1298448"/>
              <a:gd name="connsiteY10" fmla="*/ 301752 h 731520"/>
              <a:gd name="connsiteX11" fmla="*/ 795528 w 1298448"/>
              <a:gd name="connsiteY11" fmla="*/ 310896 h 731520"/>
              <a:gd name="connsiteX12" fmla="*/ 868680 w 1298448"/>
              <a:gd name="connsiteY12" fmla="*/ 347472 h 731520"/>
              <a:gd name="connsiteX13" fmla="*/ 896112 w 1298448"/>
              <a:gd name="connsiteY13" fmla="*/ 365760 h 731520"/>
              <a:gd name="connsiteX14" fmla="*/ 960120 w 1298448"/>
              <a:gd name="connsiteY14" fmla="*/ 393192 h 731520"/>
              <a:gd name="connsiteX15" fmla="*/ 987552 w 1298448"/>
              <a:gd name="connsiteY15" fmla="*/ 402336 h 731520"/>
              <a:gd name="connsiteX16" fmla="*/ 1033272 w 1298448"/>
              <a:gd name="connsiteY16" fmla="*/ 429768 h 731520"/>
              <a:gd name="connsiteX17" fmla="*/ 1069848 w 1298448"/>
              <a:gd name="connsiteY17" fmla="*/ 457200 h 731520"/>
              <a:gd name="connsiteX18" fmla="*/ 1124712 w 1298448"/>
              <a:gd name="connsiteY18" fmla="*/ 493776 h 731520"/>
              <a:gd name="connsiteX19" fmla="*/ 1152144 w 1298448"/>
              <a:gd name="connsiteY19" fmla="*/ 512064 h 731520"/>
              <a:gd name="connsiteX20" fmla="*/ 1179576 w 1298448"/>
              <a:gd name="connsiteY20" fmla="*/ 530352 h 731520"/>
              <a:gd name="connsiteX21" fmla="*/ 1225296 w 1298448"/>
              <a:gd name="connsiteY21" fmla="*/ 576072 h 731520"/>
              <a:gd name="connsiteX22" fmla="*/ 1252728 w 1298448"/>
              <a:gd name="connsiteY22" fmla="*/ 630936 h 731520"/>
              <a:gd name="connsiteX23" fmla="*/ 1280160 w 1298448"/>
              <a:gd name="connsiteY23" fmla="*/ 649224 h 731520"/>
              <a:gd name="connsiteX24" fmla="*/ 1289304 w 1298448"/>
              <a:gd name="connsiteY24" fmla="*/ 704088 h 731520"/>
              <a:gd name="connsiteX25" fmla="*/ 1298448 w 1298448"/>
              <a:gd name="connsiteY25" fmla="*/ 73152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98448" h="731520">
                <a:moveTo>
                  <a:pt x="0" y="0"/>
                </a:moveTo>
                <a:cubicBezTo>
                  <a:pt x="43112" y="7185"/>
                  <a:pt x="53246" y="7375"/>
                  <a:pt x="91440" y="18288"/>
                </a:cubicBezTo>
                <a:cubicBezTo>
                  <a:pt x="123759" y="27522"/>
                  <a:pt x="163395" y="46055"/>
                  <a:pt x="192024" y="54864"/>
                </a:cubicBezTo>
                <a:cubicBezTo>
                  <a:pt x="206879" y="59435"/>
                  <a:pt x="222834" y="59623"/>
                  <a:pt x="237744" y="64008"/>
                </a:cubicBezTo>
                <a:cubicBezTo>
                  <a:pt x="274166" y="74720"/>
                  <a:pt x="377575" y="110079"/>
                  <a:pt x="420624" y="128016"/>
                </a:cubicBezTo>
                <a:cubicBezTo>
                  <a:pt x="433207" y="133259"/>
                  <a:pt x="444824" y="140592"/>
                  <a:pt x="457200" y="146304"/>
                </a:cubicBezTo>
                <a:cubicBezTo>
                  <a:pt x="484456" y="158884"/>
                  <a:pt x="511478" y="172104"/>
                  <a:pt x="539496" y="182880"/>
                </a:cubicBezTo>
                <a:cubicBezTo>
                  <a:pt x="584008" y="200000"/>
                  <a:pt x="574837" y="182139"/>
                  <a:pt x="621792" y="210312"/>
                </a:cubicBezTo>
                <a:cubicBezTo>
                  <a:pt x="638527" y="220353"/>
                  <a:pt x="651273" y="236062"/>
                  <a:pt x="667512" y="246888"/>
                </a:cubicBezTo>
                <a:cubicBezTo>
                  <a:pt x="687959" y="260519"/>
                  <a:pt x="710448" y="270821"/>
                  <a:pt x="731520" y="283464"/>
                </a:cubicBezTo>
                <a:cubicBezTo>
                  <a:pt x="740944" y="289118"/>
                  <a:pt x="748851" y="297423"/>
                  <a:pt x="758952" y="301752"/>
                </a:cubicBezTo>
                <a:cubicBezTo>
                  <a:pt x="770503" y="306702"/>
                  <a:pt x="783336" y="307848"/>
                  <a:pt x="795528" y="310896"/>
                </a:cubicBezTo>
                <a:cubicBezTo>
                  <a:pt x="859083" y="353266"/>
                  <a:pt x="779202" y="302733"/>
                  <a:pt x="868680" y="347472"/>
                </a:cubicBezTo>
                <a:cubicBezTo>
                  <a:pt x="878510" y="352387"/>
                  <a:pt x="886282" y="360845"/>
                  <a:pt x="896112" y="365760"/>
                </a:cubicBezTo>
                <a:cubicBezTo>
                  <a:pt x="916874" y="376141"/>
                  <a:pt x="938567" y="384571"/>
                  <a:pt x="960120" y="393192"/>
                </a:cubicBezTo>
                <a:cubicBezTo>
                  <a:pt x="969069" y="396772"/>
                  <a:pt x="978931" y="398025"/>
                  <a:pt x="987552" y="402336"/>
                </a:cubicBezTo>
                <a:cubicBezTo>
                  <a:pt x="1003448" y="410284"/>
                  <a:pt x="1018484" y="419909"/>
                  <a:pt x="1033272" y="429768"/>
                </a:cubicBezTo>
                <a:cubicBezTo>
                  <a:pt x="1045952" y="438222"/>
                  <a:pt x="1057363" y="448460"/>
                  <a:pt x="1069848" y="457200"/>
                </a:cubicBezTo>
                <a:cubicBezTo>
                  <a:pt x="1087854" y="469804"/>
                  <a:pt x="1106424" y="481584"/>
                  <a:pt x="1124712" y="493776"/>
                </a:cubicBezTo>
                <a:lnTo>
                  <a:pt x="1152144" y="512064"/>
                </a:lnTo>
                <a:lnTo>
                  <a:pt x="1179576" y="530352"/>
                </a:lnTo>
                <a:cubicBezTo>
                  <a:pt x="1228344" y="603504"/>
                  <a:pt x="1164336" y="515112"/>
                  <a:pt x="1225296" y="576072"/>
                </a:cubicBezTo>
                <a:cubicBezTo>
                  <a:pt x="1302379" y="653155"/>
                  <a:pt x="1193232" y="556566"/>
                  <a:pt x="1252728" y="630936"/>
                </a:cubicBezTo>
                <a:cubicBezTo>
                  <a:pt x="1259593" y="639518"/>
                  <a:pt x="1271016" y="643128"/>
                  <a:pt x="1280160" y="649224"/>
                </a:cubicBezTo>
                <a:cubicBezTo>
                  <a:pt x="1283208" y="667512"/>
                  <a:pt x="1285282" y="685989"/>
                  <a:pt x="1289304" y="704088"/>
                </a:cubicBezTo>
                <a:cubicBezTo>
                  <a:pt x="1291395" y="713497"/>
                  <a:pt x="1298448" y="731520"/>
                  <a:pt x="1298448" y="73152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5815584" y="3721608"/>
            <a:ext cx="1408200" cy="576072"/>
          </a:xfrm>
          <a:custGeom>
            <a:avLst/>
            <a:gdLst>
              <a:gd name="connsiteX0" fmla="*/ 0 w 1408200"/>
              <a:gd name="connsiteY0" fmla="*/ 576072 h 576072"/>
              <a:gd name="connsiteX1" fmla="*/ 310896 w 1408200"/>
              <a:gd name="connsiteY1" fmla="*/ 566928 h 576072"/>
              <a:gd name="connsiteX2" fmla="*/ 429768 w 1408200"/>
              <a:gd name="connsiteY2" fmla="*/ 548640 h 576072"/>
              <a:gd name="connsiteX3" fmla="*/ 521208 w 1408200"/>
              <a:gd name="connsiteY3" fmla="*/ 539496 h 576072"/>
              <a:gd name="connsiteX4" fmla="*/ 630936 w 1408200"/>
              <a:gd name="connsiteY4" fmla="*/ 521208 h 576072"/>
              <a:gd name="connsiteX5" fmla="*/ 667512 w 1408200"/>
              <a:gd name="connsiteY5" fmla="*/ 512064 h 576072"/>
              <a:gd name="connsiteX6" fmla="*/ 731520 w 1408200"/>
              <a:gd name="connsiteY6" fmla="*/ 502920 h 576072"/>
              <a:gd name="connsiteX7" fmla="*/ 822960 w 1408200"/>
              <a:gd name="connsiteY7" fmla="*/ 475488 h 576072"/>
              <a:gd name="connsiteX8" fmla="*/ 850392 w 1408200"/>
              <a:gd name="connsiteY8" fmla="*/ 466344 h 576072"/>
              <a:gd name="connsiteX9" fmla="*/ 914400 w 1408200"/>
              <a:gd name="connsiteY9" fmla="*/ 457200 h 576072"/>
              <a:gd name="connsiteX10" fmla="*/ 1014984 w 1408200"/>
              <a:gd name="connsiteY10" fmla="*/ 411480 h 576072"/>
              <a:gd name="connsiteX11" fmla="*/ 1051560 w 1408200"/>
              <a:gd name="connsiteY11" fmla="*/ 393192 h 576072"/>
              <a:gd name="connsiteX12" fmla="*/ 1152144 w 1408200"/>
              <a:gd name="connsiteY12" fmla="*/ 347472 h 576072"/>
              <a:gd name="connsiteX13" fmla="*/ 1225296 w 1408200"/>
              <a:gd name="connsiteY13" fmla="*/ 274320 h 576072"/>
              <a:gd name="connsiteX14" fmla="*/ 1252728 w 1408200"/>
              <a:gd name="connsiteY14" fmla="*/ 228600 h 576072"/>
              <a:gd name="connsiteX15" fmla="*/ 1307592 w 1408200"/>
              <a:gd name="connsiteY15" fmla="*/ 182880 h 576072"/>
              <a:gd name="connsiteX16" fmla="*/ 1325880 w 1408200"/>
              <a:gd name="connsiteY16" fmla="*/ 155448 h 576072"/>
              <a:gd name="connsiteX17" fmla="*/ 1380744 w 1408200"/>
              <a:gd name="connsiteY17" fmla="*/ 91440 h 576072"/>
              <a:gd name="connsiteX18" fmla="*/ 1399032 w 1408200"/>
              <a:gd name="connsiteY18" fmla="*/ 36576 h 576072"/>
              <a:gd name="connsiteX19" fmla="*/ 1408176 w 1408200"/>
              <a:gd name="connsiteY19" fmla="*/ 0 h 576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408200" h="576072">
                <a:moveTo>
                  <a:pt x="0" y="576072"/>
                </a:moveTo>
                <a:lnTo>
                  <a:pt x="310896" y="566928"/>
                </a:lnTo>
                <a:cubicBezTo>
                  <a:pt x="405366" y="562429"/>
                  <a:pt x="356222" y="558446"/>
                  <a:pt x="429768" y="548640"/>
                </a:cubicBezTo>
                <a:cubicBezTo>
                  <a:pt x="460131" y="544592"/>
                  <a:pt x="490857" y="543635"/>
                  <a:pt x="521208" y="539496"/>
                </a:cubicBezTo>
                <a:cubicBezTo>
                  <a:pt x="557948" y="534486"/>
                  <a:pt x="594491" y="528042"/>
                  <a:pt x="630936" y="521208"/>
                </a:cubicBezTo>
                <a:cubicBezTo>
                  <a:pt x="643288" y="518892"/>
                  <a:pt x="655147" y="514312"/>
                  <a:pt x="667512" y="512064"/>
                </a:cubicBezTo>
                <a:cubicBezTo>
                  <a:pt x="688717" y="508209"/>
                  <a:pt x="710184" y="505968"/>
                  <a:pt x="731520" y="502920"/>
                </a:cubicBezTo>
                <a:lnTo>
                  <a:pt x="822960" y="475488"/>
                </a:lnTo>
                <a:cubicBezTo>
                  <a:pt x="832172" y="472653"/>
                  <a:pt x="840941" y="468234"/>
                  <a:pt x="850392" y="466344"/>
                </a:cubicBezTo>
                <a:cubicBezTo>
                  <a:pt x="871526" y="462117"/>
                  <a:pt x="893064" y="460248"/>
                  <a:pt x="914400" y="457200"/>
                </a:cubicBezTo>
                <a:cubicBezTo>
                  <a:pt x="1048426" y="390187"/>
                  <a:pt x="898516" y="463243"/>
                  <a:pt x="1014984" y="411480"/>
                </a:cubicBezTo>
                <a:cubicBezTo>
                  <a:pt x="1027440" y="405944"/>
                  <a:pt x="1039031" y="398562"/>
                  <a:pt x="1051560" y="393192"/>
                </a:cubicBezTo>
                <a:cubicBezTo>
                  <a:pt x="1088440" y="377386"/>
                  <a:pt x="1116799" y="382817"/>
                  <a:pt x="1152144" y="347472"/>
                </a:cubicBezTo>
                <a:cubicBezTo>
                  <a:pt x="1176528" y="323088"/>
                  <a:pt x="1207554" y="303890"/>
                  <a:pt x="1225296" y="274320"/>
                </a:cubicBezTo>
                <a:cubicBezTo>
                  <a:pt x="1234440" y="259080"/>
                  <a:pt x="1242064" y="242818"/>
                  <a:pt x="1252728" y="228600"/>
                </a:cubicBezTo>
                <a:cubicBezTo>
                  <a:pt x="1270329" y="205131"/>
                  <a:pt x="1284359" y="198369"/>
                  <a:pt x="1307592" y="182880"/>
                </a:cubicBezTo>
                <a:cubicBezTo>
                  <a:pt x="1313688" y="173736"/>
                  <a:pt x="1318728" y="163792"/>
                  <a:pt x="1325880" y="155448"/>
                </a:cubicBezTo>
                <a:cubicBezTo>
                  <a:pt x="1346797" y="131045"/>
                  <a:pt x="1367826" y="120507"/>
                  <a:pt x="1380744" y="91440"/>
                </a:cubicBezTo>
                <a:cubicBezTo>
                  <a:pt x="1388573" y="73824"/>
                  <a:pt x="1392936" y="54864"/>
                  <a:pt x="1399032" y="36576"/>
                </a:cubicBezTo>
                <a:cubicBezTo>
                  <a:pt x="1409140" y="6252"/>
                  <a:pt x="1408176" y="18783"/>
                  <a:pt x="1408176"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721944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Telophase</a:t>
            </a:r>
            <a:r>
              <a:rPr lang="en-US" dirty="0" smtClean="0"/>
              <a:t> 1 and cytokinesis</a:t>
            </a:r>
            <a:endParaRPr lang="en-US" dirty="0"/>
          </a:p>
        </p:txBody>
      </p:sp>
      <p:sp>
        <p:nvSpPr>
          <p:cNvPr id="3" name="Content Placeholder 2"/>
          <p:cNvSpPr>
            <a:spLocks noGrp="1"/>
          </p:cNvSpPr>
          <p:nvPr>
            <p:ph idx="1"/>
          </p:nvPr>
        </p:nvSpPr>
        <p:spPr/>
        <p:txBody>
          <a:bodyPr>
            <a:normAutofit/>
          </a:bodyPr>
          <a:lstStyle/>
          <a:p>
            <a:pPr marL="0" indent="0">
              <a:buNone/>
            </a:pPr>
            <a:r>
              <a:rPr lang="en-US" sz="2400" dirty="0" smtClean="0"/>
              <a:t>Nuclear membranes form</a:t>
            </a:r>
          </a:p>
          <a:p>
            <a:pPr marL="0" indent="0">
              <a:buNone/>
            </a:pPr>
            <a:endParaRPr lang="en-US" sz="900" dirty="0"/>
          </a:p>
          <a:p>
            <a:pPr marL="0" indent="0">
              <a:buNone/>
            </a:pPr>
            <a:r>
              <a:rPr lang="en-US" sz="2400" dirty="0" smtClean="0"/>
              <a:t>The cell separates into two cells</a:t>
            </a:r>
          </a:p>
          <a:p>
            <a:pPr marL="0" indent="0">
              <a:buNone/>
            </a:pPr>
            <a:endParaRPr lang="en-US" sz="2800"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r>
              <a:rPr lang="en-US" sz="2400" dirty="0" smtClean="0"/>
              <a:t>The cell Now has the haploid number of chromosomes.</a:t>
            </a:r>
            <a:endParaRPr lang="en-US" sz="2400" dirty="0"/>
          </a:p>
        </p:txBody>
      </p:sp>
      <p:pic>
        <p:nvPicPr>
          <p:cNvPr id="3074" name="Picture 2" descr="Membrane and Cytoplasm at Telophas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9832" y="2785382"/>
            <a:ext cx="3524217" cy="230429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Chromatid Pair Blu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41064" y="3606270"/>
            <a:ext cx="222529" cy="59341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2" descr="Chromatid Pair Re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94267" y="3863181"/>
            <a:ext cx="161909" cy="32381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0" descr="Chromatid Pair Blu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24128" y="3721505"/>
            <a:ext cx="216024" cy="43204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Chromatid Pair Red"/>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415473" y="3619123"/>
            <a:ext cx="217709" cy="5805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363351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1680" y="2780928"/>
            <a:ext cx="7272808" cy="1143000"/>
          </a:xfrm>
        </p:spPr>
        <p:txBody>
          <a:bodyPr/>
          <a:lstStyle/>
          <a:p>
            <a:r>
              <a:rPr lang="en-US" dirty="0" smtClean="0"/>
              <a:t>Meiosis 2</a:t>
            </a:r>
            <a:endParaRPr lang="en-US" dirty="0"/>
          </a:p>
        </p:txBody>
      </p:sp>
    </p:spTree>
    <p:extLst>
      <p:ext uri="{BB962C8B-B14F-4D97-AF65-F5344CB8AC3E}">
        <p14:creationId xmlns:p14="http://schemas.microsoft.com/office/powerpoint/2010/main" val="372273103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Prophase 2</a:t>
            </a: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r>
              <a:rPr lang="en-US" dirty="0" smtClean="0"/>
              <a:t>Meiosis 1 resulted in two haploid (N) daughter cells each with half the number of chromosomes as the original cell. </a:t>
            </a:r>
          </a:p>
          <a:p>
            <a:pPr marL="0" indent="0">
              <a:buNone/>
            </a:pPr>
            <a:endParaRPr lang="en-US" dirty="0"/>
          </a:p>
          <a:p>
            <a:pPr marL="0" indent="0">
              <a:buNone/>
            </a:pPr>
            <a:r>
              <a:rPr lang="en-US" dirty="0" smtClean="0"/>
              <a:t>The 2 cells contain half the number of chromosomes but each chromosome has a copy</a:t>
            </a:r>
          </a:p>
          <a:p>
            <a:pPr marL="0" indent="0">
              <a:buNone/>
            </a:pPr>
            <a:endParaRPr lang="en-US" dirty="0"/>
          </a:p>
          <a:p>
            <a:pPr marL="0" indent="0">
              <a:buNone/>
            </a:pPr>
            <a:r>
              <a:rPr lang="en-US" dirty="0" smtClean="0"/>
              <a:t>Each </a:t>
            </a:r>
            <a:r>
              <a:rPr lang="en-US" b="1" dirty="0" smtClean="0"/>
              <a:t>chromatid</a:t>
            </a:r>
            <a:r>
              <a:rPr lang="en-US" dirty="0" smtClean="0"/>
              <a:t> is genetically different, thanks to crossing over. </a:t>
            </a:r>
            <a:endParaRPr lang="en-US" dirty="0"/>
          </a:p>
          <a:p>
            <a:pPr marL="0" indent="0">
              <a:buNone/>
            </a:pPr>
            <a:endParaRPr lang="en-US" dirty="0"/>
          </a:p>
        </p:txBody>
      </p:sp>
    </p:spTree>
    <p:extLst>
      <p:ext uri="{BB962C8B-B14F-4D97-AF65-F5344CB8AC3E}">
        <p14:creationId xmlns:p14="http://schemas.microsoft.com/office/powerpoint/2010/main" val="274387929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Prophase 2</a:t>
            </a:r>
            <a:endParaRPr lang="en-US" dirty="0"/>
          </a:p>
        </p:txBody>
      </p:sp>
      <p:pic>
        <p:nvPicPr>
          <p:cNvPr id="4" name="Picture 3"/>
          <p:cNvPicPr>
            <a:picLocks noChangeAspect="1"/>
          </p:cNvPicPr>
          <p:nvPr/>
        </p:nvPicPr>
        <p:blipFill>
          <a:blip r:embed="rId2"/>
          <a:stretch>
            <a:fillRect/>
          </a:stretch>
        </p:blipFill>
        <p:spPr>
          <a:xfrm>
            <a:off x="2339752" y="1700808"/>
            <a:ext cx="5760640" cy="4320480"/>
          </a:xfrm>
          <a:prstGeom prst="rect">
            <a:avLst/>
          </a:prstGeom>
        </p:spPr>
      </p:pic>
      <p:pic>
        <p:nvPicPr>
          <p:cNvPr id="5" name="Picture 4"/>
          <p:cNvPicPr>
            <a:picLocks noChangeAspect="1"/>
          </p:cNvPicPr>
          <p:nvPr/>
        </p:nvPicPr>
        <p:blipFill>
          <a:blip r:embed="rId3"/>
          <a:stretch>
            <a:fillRect/>
          </a:stretch>
        </p:blipFill>
        <p:spPr>
          <a:xfrm>
            <a:off x="4932040" y="2996952"/>
            <a:ext cx="1905000" cy="2159000"/>
          </a:xfrm>
          <a:prstGeom prst="rect">
            <a:avLst/>
          </a:prstGeom>
        </p:spPr>
      </p:pic>
      <p:pic>
        <p:nvPicPr>
          <p:cNvPr id="7" name="Picture 6"/>
          <p:cNvPicPr>
            <a:picLocks noChangeAspect="1"/>
          </p:cNvPicPr>
          <p:nvPr/>
        </p:nvPicPr>
        <p:blipFill>
          <a:blip r:embed="rId4"/>
          <a:stretch>
            <a:fillRect/>
          </a:stretch>
        </p:blipFill>
        <p:spPr>
          <a:xfrm>
            <a:off x="5292080" y="3284984"/>
            <a:ext cx="526495" cy="1403987"/>
          </a:xfrm>
          <a:prstGeom prst="rect">
            <a:avLst/>
          </a:prstGeom>
        </p:spPr>
      </p:pic>
      <p:pic>
        <p:nvPicPr>
          <p:cNvPr id="11" name="Picture 10"/>
          <p:cNvPicPr>
            <a:picLocks noChangeAspect="1"/>
          </p:cNvPicPr>
          <p:nvPr/>
        </p:nvPicPr>
        <p:blipFill>
          <a:blip r:embed="rId5"/>
          <a:stretch>
            <a:fillRect/>
          </a:stretch>
        </p:blipFill>
        <p:spPr>
          <a:xfrm>
            <a:off x="5940152" y="3573016"/>
            <a:ext cx="473968" cy="947936"/>
          </a:xfrm>
          <a:prstGeom prst="rect">
            <a:avLst/>
          </a:prstGeom>
        </p:spPr>
      </p:pic>
      <p:pic>
        <p:nvPicPr>
          <p:cNvPr id="12" name="Picture 11"/>
          <p:cNvPicPr>
            <a:picLocks noChangeAspect="1"/>
          </p:cNvPicPr>
          <p:nvPr/>
        </p:nvPicPr>
        <p:blipFill>
          <a:blip r:embed="rId6"/>
          <a:stretch>
            <a:fillRect/>
          </a:stretch>
        </p:blipFill>
        <p:spPr>
          <a:xfrm>
            <a:off x="4427984" y="3284984"/>
            <a:ext cx="477912" cy="406225"/>
          </a:xfrm>
          <a:prstGeom prst="rect">
            <a:avLst/>
          </a:prstGeom>
        </p:spPr>
      </p:pic>
      <p:pic>
        <p:nvPicPr>
          <p:cNvPr id="13" name="Picture 12"/>
          <p:cNvPicPr>
            <a:picLocks noChangeAspect="1"/>
          </p:cNvPicPr>
          <p:nvPr/>
        </p:nvPicPr>
        <p:blipFill>
          <a:blip r:embed="rId6"/>
          <a:stretch>
            <a:fillRect/>
          </a:stretch>
        </p:blipFill>
        <p:spPr>
          <a:xfrm>
            <a:off x="4355976" y="4149080"/>
            <a:ext cx="451768" cy="384003"/>
          </a:xfrm>
          <a:prstGeom prst="rect">
            <a:avLst/>
          </a:prstGeom>
        </p:spPr>
      </p:pic>
    </p:spTree>
    <p:extLst>
      <p:ext uri="{BB962C8B-B14F-4D97-AF65-F5344CB8AC3E}">
        <p14:creationId xmlns:p14="http://schemas.microsoft.com/office/powerpoint/2010/main" val="216675763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Metaphase 2</a:t>
            </a:r>
            <a:endParaRPr lang="en-US" dirty="0"/>
          </a:p>
        </p:txBody>
      </p:sp>
      <p:sp>
        <p:nvSpPr>
          <p:cNvPr id="3" name="Content Placeholder 2"/>
          <p:cNvSpPr>
            <a:spLocks noGrp="1"/>
          </p:cNvSpPr>
          <p:nvPr>
            <p:ph idx="1"/>
          </p:nvPr>
        </p:nvSpPr>
        <p:spPr/>
        <p:txBody>
          <a:bodyPr/>
          <a:lstStyle/>
          <a:p>
            <a:pPr marL="0" indent="0">
              <a:buNone/>
            </a:pPr>
            <a:r>
              <a:rPr lang="en-US" dirty="0" smtClean="0"/>
              <a:t>The chromosomes line up along the metaphase plate.</a:t>
            </a:r>
          </a:p>
          <a:p>
            <a:pPr marL="0" indent="0">
              <a:buNone/>
            </a:pPr>
            <a:endParaRPr lang="en-US" dirty="0"/>
          </a:p>
          <a:p>
            <a:pPr marL="0" indent="0">
              <a:buNone/>
            </a:pPr>
            <a:r>
              <a:rPr lang="en-US" dirty="0" smtClean="0"/>
              <a:t>This is similar to the metaphase in mitosis</a:t>
            </a:r>
          </a:p>
          <a:p>
            <a:pPr marL="0" indent="0">
              <a:buNone/>
            </a:pPr>
            <a:endParaRPr lang="en-US" dirty="0"/>
          </a:p>
          <a:p>
            <a:pPr marL="0" indent="0">
              <a:buNone/>
            </a:pPr>
            <a:r>
              <a:rPr lang="en-US" dirty="0" smtClean="0"/>
              <a:t>The only real difference at this stage is the fact that each cell is haploid and the copies of each chromosome are different.</a:t>
            </a:r>
            <a:endParaRPr lang="en-US" dirty="0"/>
          </a:p>
        </p:txBody>
      </p:sp>
    </p:spTree>
    <p:extLst>
      <p:ext uri="{BB962C8B-B14F-4D97-AF65-F5344CB8AC3E}">
        <p14:creationId xmlns:p14="http://schemas.microsoft.com/office/powerpoint/2010/main" val="348807695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2339752" y="1700808"/>
            <a:ext cx="5760640" cy="4320480"/>
          </a:xfrm>
          <a:prstGeom prst="rect">
            <a:avLst/>
          </a:prstGeom>
        </p:spPr>
      </p:pic>
      <p:sp>
        <p:nvSpPr>
          <p:cNvPr id="2" name="Title 1"/>
          <p:cNvSpPr>
            <a:spLocks noGrp="1"/>
          </p:cNvSpPr>
          <p:nvPr>
            <p:ph type="title"/>
          </p:nvPr>
        </p:nvSpPr>
        <p:spPr/>
        <p:txBody>
          <a:bodyPr/>
          <a:lstStyle/>
          <a:p>
            <a:r>
              <a:rPr lang="en-US" dirty="0" smtClean="0"/>
              <a:t>Metaphase 2</a:t>
            </a:r>
            <a:endParaRPr lang="en-US" dirty="0"/>
          </a:p>
        </p:txBody>
      </p:sp>
      <p:pic>
        <p:nvPicPr>
          <p:cNvPr id="5" name="Picture 4"/>
          <p:cNvPicPr>
            <a:picLocks noChangeAspect="1"/>
          </p:cNvPicPr>
          <p:nvPr/>
        </p:nvPicPr>
        <p:blipFill>
          <a:blip r:embed="rId3"/>
          <a:stretch>
            <a:fillRect/>
          </a:stretch>
        </p:blipFill>
        <p:spPr>
          <a:xfrm>
            <a:off x="4932040" y="1988840"/>
            <a:ext cx="526495" cy="1403987"/>
          </a:xfrm>
          <a:prstGeom prst="rect">
            <a:avLst/>
          </a:prstGeom>
        </p:spPr>
      </p:pic>
      <p:pic>
        <p:nvPicPr>
          <p:cNvPr id="6" name="Picture 5"/>
          <p:cNvPicPr>
            <a:picLocks noChangeAspect="1"/>
          </p:cNvPicPr>
          <p:nvPr/>
        </p:nvPicPr>
        <p:blipFill>
          <a:blip r:embed="rId4"/>
          <a:stretch>
            <a:fillRect/>
          </a:stretch>
        </p:blipFill>
        <p:spPr>
          <a:xfrm>
            <a:off x="4932040" y="4077072"/>
            <a:ext cx="473968" cy="947936"/>
          </a:xfrm>
          <a:prstGeom prst="rect">
            <a:avLst/>
          </a:prstGeom>
        </p:spPr>
      </p:pic>
      <p:pic>
        <p:nvPicPr>
          <p:cNvPr id="7" name="Picture 6"/>
          <p:cNvPicPr>
            <a:picLocks noChangeAspect="1"/>
          </p:cNvPicPr>
          <p:nvPr/>
        </p:nvPicPr>
        <p:blipFill>
          <a:blip r:embed="rId5"/>
          <a:stretch>
            <a:fillRect/>
          </a:stretch>
        </p:blipFill>
        <p:spPr>
          <a:xfrm>
            <a:off x="2555776" y="3356992"/>
            <a:ext cx="477912" cy="406225"/>
          </a:xfrm>
          <a:prstGeom prst="rect">
            <a:avLst/>
          </a:prstGeom>
        </p:spPr>
      </p:pic>
      <p:pic>
        <p:nvPicPr>
          <p:cNvPr id="8" name="Picture 7"/>
          <p:cNvPicPr>
            <a:picLocks noChangeAspect="1"/>
          </p:cNvPicPr>
          <p:nvPr/>
        </p:nvPicPr>
        <p:blipFill>
          <a:blip r:embed="rId5"/>
          <a:stretch>
            <a:fillRect/>
          </a:stretch>
        </p:blipFill>
        <p:spPr>
          <a:xfrm>
            <a:off x="7380312" y="3429000"/>
            <a:ext cx="451768" cy="384003"/>
          </a:xfrm>
          <a:prstGeom prst="rect">
            <a:avLst/>
          </a:prstGeom>
        </p:spPr>
      </p:pic>
      <p:sp>
        <p:nvSpPr>
          <p:cNvPr id="3" name="Freeform 2"/>
          <p:cNvSpPr/>
          <p:nvPr/>
        </p:nvSpPr>
        <p:spPr>
          <a:xfrm>
            <a:off x="2916936" y="2642616"/>
            <a:ext cx="2167128" cy="813816"/>
          </a:xfrm>
          <a:custGeom>
            <a:avLst/>
            <a:gdLst>
              <a:gd name="connsiteX0" fmla="*/ 0 w 2167128"/>
              <a:gd name="connsiteY0" fmla="*/ 813816 h 813816"/>
              <a:gd name="connsiteX1" fmla="*/ 64008 w 2167128"/>
              <a:gd name="connsiteY1" fmla="*/ 731520 h 813816"/>
              <a:gd name="connsiteX2" fmla="*/ 146304 w 2167128"/>
              <a:gd name="connsiteY2" fmla="*/ 676656 h 813816"/>
              <a:gd name="connsiteX3" fmla="*/ 237744 w 2167128"/>
              <a:gd name="connsiteY3" fmla="*/ 603504 h 813816"/>
              <a:gd name="connsiteX4" fmla="*/ 265176 w 2167128"/>
              <a:gd name="connsiteY4" fmla="*/ 594360 h 813816"/>
              <a:gd name="connsiteX5" fmla="*/ 329184 w 2167128"/>
              <a:gd name="connsiteY5" fmla="*/ 557784 h 813816"/>
              <a:gd name="connsiteX6" fmla="*/ 356616 w 2167128"/>
              <a:gd name="connsiteY6" fmla="*/ 539496 h 813816"/>
              <a:gd name="connsiteX7" fmla="*/ 420624 w 2167128"/>
              <a:gd name="connsiteY7" fmla="*/ 512064 h 813816"/>
              <a:gd name="connsiteX8" fmla="*/ 530352 w 2167128"/>
              <a:gd name="connsiteY8" fmla="*/ 448056 h 813816"/>
              <a:gd name="connsiteX9" fmla="*/ 713232 w 2167128"/>
              <a:gd name="connsiteY9" fmla="*/ 338328 h 813816"/>
              <a:gd name="connsiteX10" fmla="*/ 804672 w 2167128"/>
              <a:gd name="connsiteY10" fmla="*/ 310896 h 813816"/>
              <a:gd name="connsiteX11" fmla="*/ 832104 w 2167128"/>
              <a:gd name="connsiteY11" fmla="*/ 301752 h 813816"/>
              <a:gd name="connsiteX12" fmla="*/ 905256 w 2167128"/>
              <a:gd name="connsiteY12" fmla="*/ 283464 h 813816"/>
              <a:gd name="connsiteX13" fmla="*/ 941832 w 2167128"/>
              <a:gd name="connsiteY13" fmla="*/ 265176 h 813816"/>
              <a:gd name="connsiteX14" fmla="*/ 1033272 w 2167128"/>
              <a:gd name="connsiteY14" fmla="*/ 237744 h 813816"/>
              <a:gd name="connsiteX15" fmla="*/ 1069848 w 2167128"/>
              <a:gd name="connsiteY15" fmla="*/ 228600 h 813816"/>
              <a:gd name="connsiteX16" fmla="*/ 1152144 w 2167128"/>
              <a:gd name="connsiteY16" fmla="*/ 219456 h 813816"/>
              <a:gd name="connsiteX17" fmla="*/ 1252728 w 2167128"/>
              <a:gd name="connsiteY17" fmla="*/ 182880 h 813816"/>
              <a:gd name="connsiteX18" fmla="*/ 1307592 w 2167128"/>
              <a:gd name="connsiteY18" fmla="*/ 164592 h 813816"/>
              <a:gd name="connsiteX19" fmla="*/ 1335024 w 2167128"/>
              <a:gd name="connsiteY19" fmla="*/ 155448 h 813816"/>
              <a:gd name="connsiteX20" fmla="*/ 1453896 w 2167128"/>
              <a:gd name="connsiteY20" fmla="*/ 128016 h 813816"/>
              <a:gd name="connsiteX21" fmla="*/ 1508760 w 2167128"/>
              <a:gd name="connsiteY21" fmla="*/ 118872 h 813816"/>
              <a:gd name="connsiteX22" fmla="*/ 1563624 w 2167128"/>
              <a:gd name="connsiteY22" fmla="*/ 100584 h 813816"/>
              <a:gd name="connsiteX23" fmla="*/ 1609344 w 2167128"/>
              <a:gd name="connsiteY23" fmla="*/ 91440 h 813816"/>
              <a:gd name="connsiteX24" fmla="*/ 1728216 w 2167128"/>
              <a:gd name="connsiteY24" fmla="*/ 73152 h 813816"/>
              <a:gd name="connsiteX25" fmla="*/ 1801368 w 2167128"/>
              <a:gd name="connsiteY25" fmla="*/ 64008 h 813816"/>
              <a:gd name="connsiteX26" fmla="*/ 1856232 w 2167128"/>
              <a:gd name="connsiteY26" fmla="*/ 54864 h 813816"/>
              <a:gd name="connsiteX27" fmla="*/ 1929384 w 2167128"/>
              <a:gd name="connsiteY27" fmla="*/ 45720 h 813816"/>
              <a:gd name="connsiteX28" fmla="*/ 2039112 w 2167128"/>
              <a:gd name="connsiteY28" fmla="*/ 27432 h 813816"/>
              <a:gd name="connsiteX29" fmla="*/ 2066544 w 2167128"/>
              <a:gd name="connsiteY29" fmla="*/ 18288 h 813816"/>
              <a:gd name="connsiteX30" fmla="*/ 2139696 w 2167128"/>
              <a:gd name="connsiteY30" fmla="*/ 9144 h 813816"/>
              <a:gd name="connsiteX31" fmla="*/ 2167128 w 2167128"/>
              <a:gd name="connsiteY31" fmla="*/ 0 h 813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167128" h="813816">
                <a:moveTo>
                  <a:pt x="0" y="813816"/>
                </a:moveTo>
                <a:cubicBezTo>
                  <a:pt x="19402" y="784713"/>
                  <a:pt x="35359" y="753007"/>
                  <a:pt x="64008" y="731520"/>
                </a:cubicBezTo>
                <a:cubicBezTo>
                  <a:pt x="90383" y="711739"/>
                  <a:pt x="120559" y="697252"/>
                  <a:pt x="146304" y="676656"/>
                </a:cubicBezTo>
                <a:cubicBezTo>
                  <a:pt x="176784" y="652272"/>
                  <a:pt x="205651" y="625722"/>
                  <a:pt x="237744" y="603504"/>
                </a:cubicBezTo>
                <a:cubicBezTo>
                  <a:pt x="245669" y="598018"/>
                  <a:pt x="256555" y="598671"/>
                  <a:pt x="265176" y="594360"/>
                </a:cubicBezTo>
                <a:cubicBezTo>
                  <a:pt x="287155" y="583370"/>
                  <a:pt x="308112" y="570427"/>
                  <a:pt x="329184" y="557784"/>
                </a:cubicBezTo>
                <a:cubicBezTo>
                  <a:pt x="338608" y="552130"/>
                  <a:pt x="346786" y="544411"/>
                  <a:pt x="356616" y="539496"/>
                </a:cubicBezTo>
                <a:cubicBezTo>
                  <a:pt x="377378" y="529115"/>
                  <a:pt x="400392" y="523444"/>
                  <a:pt x="420624" y="512064"/>
                </a:cubicBezTo>
                <a:cubicBezTo>
                  <a:pt x="551992" y="438169"/>
                  <a:pt x="459641" y="471626"/>
                  <a:pt x="530352" y="448056"/>
                </a:cubicBezTo>
                <a:cubicBezTo>
                  <a:pt x="591613" y="399047"/>
                  <a:pt x="625014" y="367734"/>
                  <a:pt x="713232" y="338328"/>
                </a:cubicBezTo>
                <a:cubicBezTo>
                  <a:pt x="775356" y="317620"/>
                  <a:pt x="699992" y="342300"/>
                  <a:pt x="804672" y="310896"/>
                </a:cubicBezTo>
                <a:cubicBezTo>
                  <a:pt x="813904" y="308126"/>
                  <a:pt x="822805" y="304288"/>
                  <a:pt x="832104" y="301752"/>
                </a:cubicBezTo>
                <a:cubicBezTo>
                  <a:pt x="856353" y="295139"/>
                  <a:pt x="881411" y="291412"/>
                  <a:pt x="905256" y="283464"/>
                </a:cubicBezTo>
                <a:cubicBezTo>
                  <a:pt x="918188" y="279153"/>
                  <a:pt x="928995" y="269761"/>
                  <a:pt x="941832" y="265176"/>
                </a:cubicBezTo>
                <a:cubicBezTo>
                  <a:pt x="971800" y="254473"/>
                  <a:pt x="1002674" y="246486"/>
                  <a:pt x="1033272" y="237744"/>
                </a:cubicBezTo>
                <a:cubicBezTo>
                  <a:pt x="1045356" y="234292"/>
                  <a:pt x="1057427" y="230511"/>
                  <a:pt x="1069848" y="228600"/>
                </a:cubicBezTo>
                <a:cubicBezTo>
                  <a:pt x="1097128" y="224403"/>
                  <a:pt x="1124712" y="222504"/>
                  <a:pt x="1152144" y="219456"/>
                </a:cubicBezTo>
                <a:cubicBezTo>
                  <a:pt x="1213981" y="188538"/>
                  <a:pt x="1166800" y="209319"/>
                  <a:pt x="1252728" y="182880"/>
                </a:cubicBezTo>
                <a:cubicBezTo>
                  <a:pt x="1271153" y="177211"/>
                  <a:pt x="1289304" y="170688"/>
                  <a:pt x="1307592" y="164592"/>
                </a:cubicBezTo>
                <a:cubicBezTo>
                  <a:pt x="1316736" y="161544"/>
                  <a:pt x="1325673" y="157786"/>
                  <a:pt x="1335024" y="155448"/>
                </a:cubicBezTo>
                <a:cubicBezTo>
                  <a:pt x="1380066" y="144187"/>
                  <a:pt x="1401360" y="138523"/>
                  <a:pt x="1453896" y="128016"/>
                </a:cubicBezTo>
                <a:cubicBezTo>
                  <a:pt x="1472076" y="124380"/>
                  <a:pt x="1490773" y="123369"/>
                  <a:pt x="1508760" y="118872"/>
                </a:cubicBezTo>
                <a:cubicBezTo>
                  <a:pt x="1527462" y="114197"/>
                  <a:pt x="1545026" y="105656"/>
                  <a:pt x="1563624" y="100584"/>
                </a:cubicBezTo>
                <a:cubicBezTo>
                  <a:pt x="1578618" y="96495"/>
                  <a:pt x="1594053" y="94220"/>
                  <a:pt x="1609344" y="91440"/>
                </a:cubicBezTo>
                <a:cubicBezTo>
                  <a:pt x="1647762" y="84455"/>
                  <a:pt x="1689686" y="78289"/>
                  <a:pt x="1728216" y="73152"/>
                </a:cubicBezTo>
                <a:lnTo>
                  <a:pt x="1801368" y="64008"/>
                </a:lnTo>
                <a:cubicBezTo>
                  <a:pt x="1819722" y="61386"/>
                  <a:pt x="1837878" y="57486"/>
                  <a:pt x="1856232" y="54864"/>
                </a:cubicBezTo>
                <a:cubicBezTo>
                  <a:pt x="1880559" y="51389"/>
                  <a:pt x="1905082" y="49365"/>
                  <a:pt x="1929384" y="45720"/>
                </a:cubicBezTo>
                <a:cubicBezTo>
                  <a:pt x="1966054" y="40219"/>
                  <a:pt x="2003934" y="39158"/>
                  <a:pt x="2039112" y="27432"/>
                </a:cubicBezTo>
                <a:cubicBezTo>
                  <a:pt x="2048256" y="24384"/>
                  <a:pt x="2057061" y="20012"/>
                  <a:pt x="2066544" y="18288"/>
                </a:cubicBezTo>
                <a:cubicBezTo>
                  <a:pt x="2090721" y="13892"/>
                  <a:pt x="2115312" y="12192"/>
                  <a:pt x="2139696" y="9144"/>
                </a:cubicBezTo>
                <a:lnTo>
                  <a:pt x="2167128" y="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reeform 3"/>
          <p:cNvSpPr/>
          <p:nvPr/>
        </p:nvSpPr>
        <p:spPr>
          <a:xfrm>
            <a:off x="2889504" y="3730752"/>
            <a:ext cx="2185416" cy="740773"/>
          </a:xfrm>
          <a:custGeom>
            <a:avLst/>
            <a:gdLst>
              <a:gd name="connsiteX0" fmla="*/ 0 w 2185416"/>
              <a:gd name="connsiteY0" fmla="*/ 0 h 740773"/>
              <a:gd name="connsiteX1" fmla="*/ 82296 w 2185416"/>
              <a:gd name="connsiteY1" fmla="*/ 82296 h 740773"/>
              <a:gd name="connsiteX2" fmla="*/ 210312 w 2185416"/>
              <a:gd name="connsiteY2" fmla="*/ 173736 h 740773"/>
              <a:gd name="connsiteX3" fmla="*/ 283464 w 2185416"/>
              <a:gd name="connsiteY3" fmla="*/ 219456 h 740773"/>
              <a:gd name="connsiteX4" fmla="*/ 310896 w 2185416"/>
              <a:gd name="connsiteY4" fmla="*/ 228600 h 740773"/>
              <a:gd name="connsiteX5" fmla="*/ 374904 w 2185416"/>
              <a:gd name="connsiteY5" fmla="*/ 265176 h 740773"/>
              <a:gd name="connsiteX6" fmla="*/ 411480 w 2185416"/>
              <a:gd name="connsiteY6" fmla="*/ 274320 h 740773"/>
              <a:gd name="connsiteX7" fmla="*/ 502920 w 2185416"/>
              <a:gd name="connsiteY7" fmla="*/ 310896 h 740773"/>
              <a:gd name="connsiteX8" fmla="*/ 539496 w 2185416"/>
              <a:gd name="connsiteY8" fmla="*/ 320040 h 740773"/>
              <a:gd name="connsiteX9" fmla="*/ 731520 w 2185416"/>
              <a:gd name="connsiteY9" fmla="*/ 374904 h 740773"/>
              <a:gd name="connsiteX10" fmla="*/ 841248 w 2185416"/>
              <a:gd name="connsiteY10" fmla="*/ 402336 h 740773"/>
              <a:gd name="connsiteX11" fmla="*/ 1051560 w 2185416"/>
              <a:gd name="connsiteY11" fmla="*/ 448056 h 740773"/>
              <a:gd name="connsiteX12" fmla="*/ 1152144 w 2185416"/>
              <a:gd name="connsiteY12" fmla="*/ 466344 h 740773"/>
              <a:gd name="connsiteX13" fmla="*/ 1234440 w 2185416"/>
              <a:gd name="connsiteY13" fmla="*/ 493776 h 740773"/>
              <a:gd name="connsiteX14" fmla="*/ 1316736 w 2185416"/>
              <a:gd name="connsiteY14" fmla="*/ 512064 h 740773"/>
              <a:gd name="connsiteX15" fmla="*/ 1371600 w 2185416"/>
              <a:gd name="connsiteY15" fmla="*/ 521208 h 740773"/>
              <a:gd name="connsiteX16" fmla="*/ 1453896 w 2185416"/>
              <a:gd name="connsiteY16" fmla="*/ 548640 h 740773"/>
              <a:gd name="connsiteX17" fmla="*/ 1481328 w 2185416"/>
              <a:gd name="connsiteY17" fmla="*/ 557784 h 740773"/>
              <a:gd name="connsiteX18" fmla="*/ 1536192 w 2185416"/>
              <a:gd name="connsiteY18" fmla="*/ 566928 h 740773"/>
              <a:gd name="connsiteX19" fmla="*/ 1563624 w 2185416"/>
              <a:gd name="connsiteY19" fmla="*/ 576072 h 740773"/>
              <a:gd name="connsiteX20" fmla="*/ 1600200 w 2185416"/>
              <a:gd name="connsiteY20" fmla="*/ 585216 h 740773"/>
              <a:gd name="connsiteX21" fmla="*/ 1682496 w 2185416"/>
              <a:gd name="connsiteY21" fmla="*/ 612648 h 740773"/>
              <a:gd name="connsiteX22" fmla="*/ 1746504 w 2185416"/>
              <a:gd name="connsiteY22" fmla="*/ 640080 h 740773"/>
              <a:gd name="connsiteX23" fmla="*/ 1801368 w 2185416"/>
              <a:gd name="connsiteY23" fmla="*/ 658368 h 740773"/>
              <a:gd name="connsiteX24" fmla="*/ 1828800 w 2185416"/>
              <a:gd name="connsiteY24" fmla="*/ 667512 h 740773"/>
              <a:gd name="connsiteX25" fmla="*/ 1865376 w 2185416"/>
              <a:gd name="connsiteY25" fmla="*/ 676656 h 740773"/>
              <a:gd name="connsiteX26" fmla="*/ 1956816 w 2185416"/>
              <a:gd name="connsiteY26" fmla="*/ 704088 h 740773"/>
              <a:gd name="connsiteX27" fmla="*/ 2112264 w 2185416"/>
              <a:gd name="connsiteY27" fmla="*/ 731520 h 740773"/>
              <a:gd name="connsiteX28" fmla="*/ 2185416 w 2185416"/>
              <a:gd name="connsiteY28" fmla="*/ 740664 h 740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185416" h="740773">
                <a:moveTo>
                  <a:pt x="0" y="0"/>
                </a:moveTo>
                <a:cubicBezTo>
                  <a:pt x="27432" y="27432"/>
                  <a:pt x="50921" y="59478"/>
                  <a:pt x="82296" y="82296"/>
                </a:cubicBezTo>
                <a:cubicBezTo>
                  <a:pt x="113898" y="105279"/>
                  <a:pt x="169028" y="147464"/>
                  <a:pt x="210312" y="173736"/>
                </a:cubicBezTo>
                <a:cubicBezTo>
                  <a:pt x="234571" y="189174"/>
                  <a:pt x="256185" y="210363"/>
                  <a:pt x="283464" y="219456"/>
                </a:cubicBezTo>
                <a:cubicBezTo>
                  <a:pt x="292608" y="222504"/>
                  <a:pt x="302275" y="224289"/>
                  <a:pt x="310896" y="228600"/>
                </a:cubicBezTo>
                <a:cubicBezTo>
                  <a:pt x="332875" y="239590"/>
                  <a:pt x="352533" y="255007"/>
                  <a:pt x="374904" y="265176"/>
                </a:cubicBezTo>
                <a:cubicBezTo>
                  <a:pt x="386345" y="270376"/>
                  <a:pt x="399645" y="270093"/>
                  <a:pt x="411480" y="274320"/>
                </a:cubicBezTo>
                <a:cubicBezTo>
                  <a:pt x="442395" y="285361"/>
                  <a:pt x="472005" y="299855"/>
                  <a:pt x="502920" y="310896"/>
                </a:cubicBezTo>
                <a:cubicBezTo>
                  <a:pt x="514755" y="315123"/>
                  <a:pt x="527485" y="316344"/>
                  <a:pt x="539496" y="320040"/>
                </a:cubicBezTo>
                <a:cubicBezTo>
                  <a:pt x="710031" y="372512"/>
                  <a:pt x="525324" y="323355"/>
                  <a:pt x="731520" y="374904"/>
                </a:cubicBezTo>
                <a:cubicBezTo>
                  <a:pt x="768096" y="384048"/>
                  <a:pt x="804154" y="395592"/>
                  <a:pt x="841248" y="402336"/>
                </a:cubicBezTo>
                <a:cubicBezTo>
                  <a:pt x="1097233" y="448879"/>
                  <a:pt x="777883" y="388561"/>
                  <a:pt x="1051560" y="448056"/>
                </a:cubicBezTo>
                <a:cubicBezTo>
                  <a:pt x="1084860" y="455295"/>
                  <a:pt x="1119084" y="458079"/>
                  <a:pt x="1152144" y="466344"/>
                </a:cubicBezTo>
                <a:cubicBezTo>
                  <a:pt x="1180197" y="473357"/>
                  <a:pt x="1206213" y="487503"/>
                  <a:pt x="1234440" y="493776"/>
                </a:cubicBezTo>
                <a:cubicBezTo>
                  <a:pt x="1261872" y="499872"/>
                  <a:pt x="1289181" y="506553"/>
                  <a:pt x="1316736" y="512064"/>
                </a:cubicBezTo>
                <a:cubicBezTo>
                  <a:pt x="1334916" y="515700"/>
                  <a:pt x="1353686" y="516431"/>
                  <a:pt x="1371600" y="521208"/>
                </a:cubicBezTo>
                <a:cubicBezTo>
                  <a:pt x="1399540" y="528659"/>
                  <a:pt x="1426464" y="539496"/>
                  <a:pt x="1453896" y="548640"/>
                </a:cubicBezTo>
                <a:cubicBezTo>
                  <a:pt x="1463040" y="551688"/>
                  <a:pt x="1471821" y="556199"/>
                  <a:pt x="1481328" y="557784"/>
                </a:cubicBezTo>
                <a:cubicBezTo>
                  <a:pt x="1499616" y="560832"/>
                  <a:pt x="1518093" y="562906"/>
                  <a:pt x="1536192" y="566928"/>
                </a:cubicBezTo>
                <a:cubicBezTo>
                  <a:pt x="1545601" y="569019"/>
                  <a:pt x="1554356" y="573424"/>
                  <a:pt x="1563624" y="576072"/>
                </a:cubicBezTo>
                <a:cubicBezTo>
                  <a:pt x="1575708" y="579524"/>
                  <a:pt x="1588278" y="581242"/>
                  <a:pt x="1600200" y="585216"/>
                </a:cubicBezTo>
                <a:cubicBezTo>
                  <a:pt x="1703499" y="619649"/>
                  <a:pt x="1594845" y="590735"/>
                  <a:pt x="1682496" y="612648"/>
                </a:cubicBezTo>
                <a:cubicBezTo>
                  <a:pt x="1726017" y="641662"/>
                  <a:pt x="1692825" y="623976"/>
                  <a:pt x="1746504" y="640080"/>
                </a:cubicBezTo>
                <a:cubicBezTo>
                  <a:pt x="1764968" y="645619"/>
                  <a:pt x="1783080" y="652272"/>
                  <a:pt x="1801368" y="658368"/>
                </a:cubicBezTo>
                <a:cubicBezTo>
                  <a:pt x="1810512" y="661416"/>
                  <a:pt x="1819449" y="665174"/>
                  <a:pt x="1828800" y="667512"/>
                </a:cubicBezTo>
                <a:cubicBezTo>
                  <a:pt x="1840992" y="670560"/>
                  <a:pt x="1853339" y="673045"/>
                  <a:pt x="1865376" y="676656"/>
                </a:cubicBezTo>
                <a:cubicBezTo>
                  <a:pt x="1930502" y="696194"/>
                  <a:pt x="1902621" y="692045"/>
                  <a:pt x="1956816" y="704088"/>
                </a:cubicBezTo>
                <a:cubicBezTo>
                  <a:pt x="2010261" y="715965"/>
                  <a:pt x="2055526" y="721507"/>
                  <a:pt x="2112264" y="731520"/>
                </a:cubicBezTo>
                <a:cubicBezTo>
                  <a:pt x="2174242" y="742457"/>
                  <a:pt x="2138152" y="740664"/>
                  <a:pt x="2185416" y="740664"/>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5276088" y="2679192"/>
            <a:ext cx="2194613" cy="841248"/>
          </a:xfrm>
          <a:custGeom>
            <a:avLst/>
            <a:gdLst>
              <a:gd name="connsiteX0" fmla="*/ 0 w 2194613"/>
              <a:gd name="connsiteY0" fmla="*/ 0 h 841248"/>
              <a:gd name="connsiteX1" fmla="*/ 54864 w 2194613"/>
              <a:gd name="connsiteY1" fmla="*/ 9144 h 841248"/>
              <a:gd name="connsiteX2" fmla="*/ 146304 w 2194613"/>
              <a:gd name="connsiteY2" fmla="*/ 27432 h 841248"/>
              <a:gd name="connsiteX3" fmla="*/ 347472 w 2194613"/>
              <a:gd name="connsiteY3" fmla="*/ 45720 h 841248"/>
              <a:gd name="connsiteX4" fmla="*/ 493776 w 2194613"/>
              <a:gd name="connsiteY4" fmla="*/ 64008 h 841248"/>
              <a:gd name="connsiteX5" fmla="*/ 621792 w 2194613"/>
              <a:gd name="connsiteY5" fmla="*/ 82296 h 841248"/>
              <a:gd name="connsiteX6" fmla="*/ 822960 w 2194613"/>
              <a:gd name="connsiteY6" fmla="*/ 137160 h 841248"/>
              <a:gd name="connsiteX7" fmla="*/ 960120 w 2194613"/>
              <a:gd name="connsiteY7" fmla="*/ 182880 h 841248"/>
              <a:gd name="connsiteX8" fmla="*/ 1060704 w 2194613"/>
              <a:gd name="connsiteY8" fmla="*/ 228600 h 841248"/>
              <a:gd name="connsiteX9" fmla="*/ 1088136 w 2194613"/>
              <a:gd name="connsiteY9" fmla="*/ 237744 h 841248"/>
              <a:gd name="connsiteX10" fmla="*/ 1152144 w 2194613"/>
              <a:gd name="connsiteY10" fmla="*/ 274320 h 841248"/>
              <a:gd name="connsiteX11" fmla="*/ 1179576 w 2194613"/>
              <a:gd name="connsiteY11" fmla="*/ 283464 h 841248"/>
              <a:gd name="connsiteX12" fmla="*/ 1261872 w 2194613"/>
              <a:gd name="connsiteY12" fmla="*/ 329184 h 841248"/>
              <a:gd name="connsiteX13" fmla="*/ 1426464 w 2194613"/>
              <a:gd name="connsiteY13" fmla="*/ 402336 h 841248"/>
              <a:gd name="connsiteX14" fmla="*/ 1591056 w 2194613"/>
              <a:gd name="connsiteY14" fmla="*/ 466344 h 841248"/>
              <a:gd name="connsiteX15" fmla="*/ 1700784 w 2194613"/>
              <a:gd name="connsiteY15" fmla="*/ 530352 h 841248"/>
              <a:gd name="connsiteX16" fmla="*/ 1746504 w 2194613"/>
              <a:gd name="connsiteY16" fmla="*/ 557784 h 841248"/>
              <a:gd name="connsiteX17" fmla="*/ 1783080 w 2194613"/>
              <a:gd name="connsiteY17" fmla="*/ 576072 h 841248"/>
              <a:gd name="connsiteX18" fmla="*/ 1810512 w 2194613"/>
              <a:gd name="connsiteY18" fmla="*/ 603504 h 841248"/>
              <a:gd name="connsiteX19" fmla="*/ 1883664 w 2194613"/>
              <a:gd name="connsiteY19" fmla="*/ 630936 h 841248"/>
              <a:gd name="connsiteX20" fmla="*/ 1947672 w 2194613"/>
              <a:gd name="connsiteY20" fmla="*/ 667512 h 841248"/>
              <a:gd name="connsiteX21" fmla="*/ 2002536 w 2194613"/>
              <a:gd name="connsiteY21" fmla="*/ 704088 h 841248"/>
              <a:gd name="connsiteX22" fmla="*/ 2029968 w 2194613"/>
              <a:gd name="connsiteY22" fmla="*/ 713232 h 841248"/>
              <a:gd name="connsiteX23" fmla="*/ 2112264 w 2194613"/>
              <a:gd name="connsiteY23" fmla="*/ 777240 h 841248"/>
              <a:gd name="connsiteX24" fmla="*/ 2167128 w 2194613"/>
              <a:gd name="connsiteY24" fmla="*/ 813816 h 841248"/>
              <a:gd name="connsiteX25" fmla="*/ 2194560 w 2194613"/>
              <a:gd name="connsiteY25" fmla="*/ 841248 h 841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194613" h="841248">
                <a:moveTo>
                  <a:pt x="0" y="0"/>
                </a:moveTo>
                <a:cubicBezTo>
                  <a:pt x="18288" y="3048"/>
                  <a:pt x="36765" y="5122"/>
                  <a:pt x="54864" y="9144"/>
                </a:cubicBezTo>
                <a:cubicBezTo>
                  <a:pt x="136619" y="27312"/>
                  <a:pt x="-2995" y="11987"/>
                  <a:pt x="146304" y="27432"/>
                </a:cubicBezTo>
                <a:cubicBezTo>
                  <a:pt x="213279" y="34360"/>
                  <a:pt x="347472" y="45720"/>
                  <a:pt x="347472" y="45720"/>
                </a:cubicBezTo>
                <a:cubicBezTo>
                  <a:pt x="417400" y="69029"/>
                  <a:pt x="345527" y="47536"/>
                  <a:pt x="493776" y="64008"/>
                </a:cubicBezTo>
                <a:cubicBezTo>
                  <a:pt x="536618" y="68768"/>
                  <a:pt x="579324" y="74910"/>
                  <a:pt x="621792" y="82296"/>
                </a:cubicBezTo>
                <a:cubicBezTo>
                  <a:pt x="691468" y="94414"/>
                  <a:pt x="755552" y="114691"/>
                  <a:pt x="822960" y="137160"/>
                </a:cubicBezTo>
                <a:cubicBezTo>
                  <a:pt x="868680" y="152400"/>
                  <a:pt x="916247" y="162938"/>
                  <a:pt x="960120" y="182880"/>
                </a:cubicBezTo>
                <a:cubicBezTo>
                  <a:pt x="993648" y="198120"/>
                  <a:pt x="1026853" y="214092"/>
                  <a:pt x="1060704" y="228600"/>
                </a:cubicBezTo>
                <a:cubicBezTo>
                  <a:pt x="1069563" y="232397"/>
                  <a:pt x="1079515" y="233433"/>
                  <a:pt x="1088136" y="237744"/>
                </a:cubicBezTo>
                <a:cubicBezTo>
                  <a:pt x="1110115" y="248734"/>
                  <a:pt x="1130165" y="263330"/>
                  <a:pt x="1152144" y="274320"/>
                </a:cubicBezTo>
                <a:cubicBezTo>
                  <a:pt x="1160765" y="278631"/>
                  <a:pt x="1170955" y="279153"/>
                  <a:pt x="1179576" y="283464"/>
                </a:cubicBezTo>
                <a:cubicBezTo>
                  <a:pt x="1207644" y="297498"/>
                  <a:pt x="1233598" y="315570"/>
                  <a:pt x="1261872" y="329184"/>
                </a:cubicBezTo>
                <a:cubicBezTo>
                  <a:pt x="1315967" y="355230"/>
                  <a:pt x="1369506" y="383350"/>
                  <a:pt x="1426464" y="402336"/>
                </a:cubicBezTo>
                <a:cubicBezTo>
                  <a:pt x="1484881" y="421808"/>
                  <a:pt x="1525307" y="434687"/>
                  <a:pt x="1591056" y="466344"/>
                </a:cubicBezTo>
                <a:cubicBezTo>
                  <a:pt x="1629208" y="484714"/>
                  <a:pt x="1664286" y="508883"/>
                  <a:pt x="1700784" y="530352"/>
                </a:cubicBezTo>
                <a:cubicBezTo>
                  <a:pt x="1716103" y="539363"/>
                  <a:pt x="1730608" y="549836"/>
                  <a:pt x="1746504" y="557784"/>
                </a:cubicBezTo>
                <a:cubicBezTo>
                  <a:pt x="1758696" y="563880"/>
                  <a:pt x="1771988" y="568149"/>
                  <a:pt x="1783080" y="576072"/>
                </a:cubicBezTo>
                <a:cubicBezTo>
                  <a:pt x="1793603" y="583588"/>
                  <a:pt x="1799989" y="595988"/>
                  <a:pt x="1810512" y="603504"/>
                </a:cubicBezTo>
                <a:cubicBezTo>
                  <a:pt x="1836259" y="621895"/>
                  <a:pt x="1854211" y="623573"/>
                  <a:pt x="1883664" y="630936"/>
                </a:cubicBezTo>
                <a:cubicBezTo>
                  <a:pt x="1978558" y="694198"/>
                  <a:pt x="1831658" y="597904"/>
                  <a:pt x="1947672" y="667512"/>
                </a:cubicBezTo>
                <a:cubicBezTo>
                  <a:pt x="1966519" y="678820"/>
                  <a:pt x="1981684" y="697137"/>
                  <a:pt x="2002536" y="704088"/>
                </a:cubicBezTo>
                <a:cubicBezTo>
                  <a:pt x="2011680" y="707136"/>
                  <a:pt x="2021542" y="708551"/>
                  <a:pt x="2029968" y="713232"/>
                </a:cubicBezTo>
                <a:cubicBezTo>
                  <a:pt x="2135821" y="772039"/>
                  <a:pt x="2045621" y="725407"/>
                  <a:pt x="2112264" y="777240"/>
                </a:cubicBezTo>
                <a:cubicBezTo>
                  <a:pt x="2129614" y="790734"/>
                  <a:pt x="2148840" y="801624"/>
                  <a:pt x="2167128" y="813816"/>
                </a:cubicBezTo>
                <a:cubicBezTo>
                  <a:pt x="2197096" y="833795"/>
                  <a:pt x="2194560" y="821114"/>
                  <a:pt x="2194560" y="841248"/>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5230368" y="3758184"/>
            <a:ext cx="2139696" cy="767718"/>
          </a:xfrm>
          <a:custGeom>
            <a:avLst/>
            <a:gdLst>
              <a:gd name="connsiteX0" fmla="*/ 0 w 2139696"/>
              <a:gd name="connsiteY0" fmla="*/ 749808 h 767718"/>
              <a:gd name="connsiteX1" fmla="*/ 374904 w 2139696"/>
              <a:gd name="connsiteY1" fmla="*/ 749808 h 767718"/>
              <a:gd name="connsiteX2" fmla="*/ 685800 w 2139696"/>
              <a:gd name="connsiteY2" fmla="*/ 722376 h 767718"/>
              <a:gd name="connsiteX3" fmla="*/ 804672 w 2139696"/>
              <a:gd name="connsiteY3" fmla="*/ 713232 h 767718"/>
              <a:gd name="connsiteX4" fmla="*/ 896112 w 2139696"/>
              <a:gd name="connsiteY4" fmla="*/ 694944 h 767718"/>
              <a:gd name="connsiteX5" fmla="*/ 978408 w 2139696"/>
              <a:gd name="connsiteY5" fmla="*/ 685800 h 767718"/>
              <a:gd name="connsiteX6" fmla="*/ 1051560 w 2139696"/>
              <a:gd name="connsiteY6" fmla="*/ 676656 h 767718"/>
              <a:gd name="connsiteX7" fmla="*/ 1088136 w 2139696"/>
              <a:gd name="connsiteY7" fmla="*/ 658368 h 767718"/>
              <a:gd name="connsiteX8" fmla="*/ 1243584 w 2139696"/>
              <a:gd name="connsiteY8" fmla="*/ 621792 h 767718"/>
              <a:gd name="connsiteX9" fmla="*/ 1307592 w 2139696"/>
              <a:gd name="connsiteY9" fmla="*/ 594360 h 767718"/>
              <a:gd name="connsiteX10" fmla="*/ 1335024 w 2139696"/>
              <a:gd name="connsiteY10" fmla="*/ 585216 h 767718"/>
              <a:gd name="connsiteX11" fmla="*/ 1481328 w 2139696"/>
              <a:gd name="connsiteY11" fmla="*/ 502920 h 767718"/>
              <a:gd name="connsiteX12" fmla="*/ 1527048 w 2139696"/>
              <a:gd name="connsiteY12" fmla="*/ 475488 h 767718"/>
              <a:gd name="connsiteX13" fmla="*/ 1591056 w 2139696"/>
              <a:gd name="connsiteY13" fmla="*/ 429768 h 767718"/>
              <a:gd name="connsiteX14" fmla="*/ 1636776 w 2139696"/>
              <a:gd name="connsiteY14" fmla="*/ 402336 h 767718"/>
              <a:gd name="connsiteX15" fmla="*/ 1673352 w 2139696"/>
              <a:gd name="connsiteY15" fmla="*/ 384048 h 767718"/>
              <a:gd name="connsiteX16" fmla="*/ 1709928 w 2139696"/>
              <a:gd name="connsiteY16" fmla="*/ 356616 h 767718"/>
              <a:gd name="connsiteX17" fmla="*/ 1764792 w 2139696"/>
              <a:gd name="connsiteY17" fmla="*/ 320040 h 767718"/>
              <a:gd name="connsiteX18" fmla="*/ 1801368 w 2139696"/>
              <a:gd name="connsiteY18" fmla="*/ 274320 h 767718"/>
              <a:gd name="connsiteX19" fmla="*/ 1856232 w 2139696"/>
              <a:gd name="connsiteY19" fmla="*/ 237744 h 767718"/>
              <a:gd name="connsiteX20" fmla="*/ 1901952 w 2139696"/>
              <a:gd name="connsiteY20" fmla="*/ 201168 h 767718"/>
              <a:gd name="connsiteX21" fmla="*/ 1938528 w 2139696"/>
              <a:gd name="connsiteY21" fmla="*/ 164592 h 767718"/>
              <a:gd name="connsiteX22" fmla="*/ 1965960 w 2139696"/>
              <a:gd name="connsiteY22" fmla="*/ 146304 h 767718"/>
              <a:gd name="connsiteX23" fmla="*/ 2020824 w 2139696"/>
              <a:gd name="connsiteY23" fmla="*/ 91440 h 767718"/>
              <a:gd name="connsiteX24" fmla="*/ 2075688 w 2139696"/>
              <a:gd name="connsiteY24" fmla="*/ 54864 h 767718"/>
              <a:gd name="connsiteX25" fmla="*/ 2103120 w 2139696"/>
              <a:gd name="connsiteY25" fmla="*/ 36576 h 767718"/>
              <a:gd name="connsiteX26" fmla="*/ 2130552 w 2139696"/>
              <a:gd name="connsiteY26" fmla="*/ 18288 h 767718"/>
              <a:gd name="connsiteX27" fmla="*/ 2139696 w 2139696"/>
              <a:gd name="connsiteY27" fmla="*/ 0 h 767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139696" h="767718">
                <a:moveTo>
                  <a:pt x="0" y="749808"/>
                </a:moveTo>
                <a:cubicBezTo>
                  <a:pt x="147785" y="779365"/>
                  <a:pt x="69550" y="767257"/>
                  <a:pt x="374904" y="749808"/>
                </a:cubicBezTo>
                <a:cubicBezTo>
                  <a:pt x="478769" y="743873"/>
                  <a:pt x="582072" y="730355"/>
                  <a:pt x="685800" y="722376"/>
                </a:cubicBezTo>
                <a:lnTo>
                  <a:pt x="804672" y="713232"/>
                </a:lnTo>
                <a:cubicBezTo>
                  <a:pt x="835152" y="707136"/>
                  <a:pt x="865409" y="699792"/>
                  <a:pt x="896112" y="694944"/>
                </a:cubicBezTo>
                <a:cubicBezTo>
                  <a:pt x="923375" y="690639"/>
                  <a:pt x="950996" y="689025"/>
                  <a:pt x="978408" y="685800"/>
                </a:cubicBezTo>
                <a:lnTo>
                  <a:pt x="1051560" y="676656"/>
                </a:lnTo>
                <a:cubicBezTo>
                  <a:pt x="1063752" y="670560"/>
                  <a:pt x="1075125" y="662434"/>
                  <a:pt x="1088136" y="658368"/>
                </a:cubicBezTo>
                <a:cubicBezTo>
                  <a:pt x="1248608" y="608220"/>
                  <a:pt x="1146192" y="646140"/>
                  <a:pt x="1243584" y="621792"/>
                </a:cubicBezTo>
                <a:cubicBezTo>
                  <a:pt x="1277895" y="613214"/>
                  <a:pt x="1270955" y="610062"/>
                  <a:pt x="1307592" y="594360"/>
                </a:cubicBezTo>
                <a:cubicBezTo>
                  <a:pt x="1316451" y="590563"/>
                  <a:pt x="1326165" y="589013"/>
                  <a:pt x="1335024" y="585216"/>
                </a:cubicBezTo>
                <a:cubicBezTo>
                  <a:pt x="1374966" y="568098"/>
                  <a:pt x="1467021" y="511336"/>
                  <a:pt x="1481328" y="502920"/>
                </a:cubicBezTo>
                <a:cubicBezTo>
                  <a:pt x="1496647" y="493909"/>
                  <a:pt x="1512586" y="485818"/>
                  <a:pt x="1527048" y="475488"/>
                </a:cubicBezTo>
                <a:cubicBezTo>
                  <a:pt x="1548384" y="460248"/>
                  <a:pt x="1569240" y="444312"/>
                  <a:pt x="1591056" y="429768"/>
                </a:cubicBezTo>
                <a:cubicBezTo>
                  <a:pt x="1605844" y="419909"/>
                  <a:pt x="1621240" y="410967"/>
                  <a:pt x="1636776" y="402336"/>
                </a:cubicBezTo>
                <a:cubicBezTo>
                  <a:pt x="1648692" y="395716"/>
                  <a:pt x="1661793" y="391272"/>
                  <a:pt x="1673352" y="384048"/>
                </a:cubicBezTo>
                <a:cubicBezTo>
                  <a:pt x="1686275" y="375971"/>
                  <a:pt x="1697443" y="365356"/>
                  <a:pt x="1709928" y="356616"/>
                </a:cubicBezTo>
                <a:cubicBezTo>
                  <a:pt x="1727934" y="344012"/>
                  <a:pt x="1748455" y="334743"/>
                  <a:pt x="1764792" y="320040"/>
                </a:cubicBezTo>
                <a:cubicBezTo>
                  <a:pt x="1779299" y="306984"/>
                  <a:pt x="1786861" y="287376"/>
                  <a:pt x="1801368" y="274320"/>
                </a:cubicBezTo>
                <a:cubicBezTo>
                  <a:pt x="1817705" y="259617"/>
                  <a:pt x="1839069" y="251474"/>
                  <a:pt x="1856232" y="237744"/>
                </a:cubicBezTo>
                <a:cubicBezTo>
                  <a:pt x="1871472" y="225552"/>
                  <a:pt x="1887365" y="214134"/>
                  <a:pt x="1901952" y="201168"/>
                </a:cubicBezTo>
                <a:cubicBezTo>
                  <a:pt x="1914839" y="189713"/>
                  <a:pt x="1925437" y="175813"/>
                  <a:pt x="1938528" y="164592"/>
                </a:cubicBezTo>
                <a:cubicBezTo>
                  <a:pt x="1946872" y="157440"/>
                  <a:pt x="1957746" y="153605"/>
                  <a:pt x="1965960" y="146304"/>
                </a:cubicBezTo>
                <a:cubicBezTo>
                  <a:pt x="1985290" y="129121"/>
                  <a:pt x="1999305" y="105786"/>
                  <a:pt x="2020824" y="91440"/>
                </a:cubicBezTo>
                <a:lnTo>
                  <a:pt x="2075688" y="54864"/>
                </a:lnTo>
                <a:lnTo>
                  <a:pt x="2103120" y="36576"/>
                </a:lnTo>
                <a:cubicBezTo>
                  <a:pt x="2112264" y="30480"/>
                  <a:pt x="2125637" y="28118"/>
                  <a:pt x="2130552" y="18288"/>
                </a:cubicBezTo>
                <a:lnTo>
                  <a:pt x="2139696" y="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3961056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Anaphase 2</a:t>
            </a:r>
            <a:endParaRPr lang="en-US" dirty="0"/>
          </a:p>
        </p:txBody>
      </p:sp>
      <p:sp>
        <p:nvSpPr>
          <p:cNvPr id="3" name="Content Placeholder 2"/>
          <p:cNvSpPr>
            <a:spLocks noGrp="1"/>
          </p:cNvSpPr>
          <p:nvPr>
            <p:ph idx="1"/>
          </p:nvPr>
        </p:nvSpPr>
        <p:spPr/>
        <p:txBody>
          <a:bodyPr/>
          <a:lstStyle/>
          <a:p>
            <a:pPr marL="0" indent="0">
              <a:buNone/>
            </a:pPr>
            <a:r>
              <a:rPr lang="en-US" dirty="0" smtClean="0"/>
              <a:t>The chromosomes separate</a:t>
            </a:r>
          </a:p>
          <a:p>
            <a:pPr marL="0" indent="0">
              <a:buNone/>
            </a:pPr>
            <a:endParaRPr lang="en-US" dirty="0"/>
          </a:p>
          <a:p>
            <a:pPr marL="0" indent="0">
              <a:buNone/>
            </a:pPr>
            <a:r>
              <a:rPr lang="en-US" dirty="0" smtClean="0"/>
              <a:t>The spindle pulls the chromosomes toward opposite poles of the cell.</a:t>
            </a:r>
          </a:p>
          <a:p>
            <a:pPr marL="0" indent="0">
              <a:buNone/>
            </a:pPr>
            <a:endParaRPr lang="en-US" dirty="0"/>
          </a:p>
          <a:p>
            <a:pPr marL="0" indent="0">
              <a:buNone/>
            </a:pPr>
            <a:r>
              <a:rPr lang="en-US" dirty="0" smtClean="0"/>
              <a:t>As in mitosis anaphase 2 ends when the chromatids stop moving.</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425763000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Anaphase 2</a:t>
            </a:r>
            <a:endParaRPr lang="en-US" dirty="0"/>
          </a:p>
        </p:txBody>
      </p:sp>
      <p:pic>
        <p:nvPicPr>
          <p:cNvPr id="4" name="Picture 3"/>
          <p:cNvPicPr>
            <a:picLocks noChangeAspect="1"/>
          </p:cNvPicPr>
          <p:nvPr/>
        </p:nvPicPr>
        <p:blipFill>
          <a:blip r:embed="rId3"/>
          <a:stretch>
            <a:fillRect/>
          </a:stretch>
        </p:blipFill>
        <p:spPr>
          <a:xfrm>
            <a:off x="2771800" y="1844824"/>
            <a:ext cx="5760640" cy="4320480"/>
          </a:xfrm>
          <a:prstGeom prst="rect">
            <a:avLst/>
          </a:prstGeom>
        </p:spPr>
      </p:pic>
      <p:pic>
        <p:nvPicPr>
          <p:cNvPr id="5" name="Picture 4"/>
          <p:cNvPicPr>
            <a:picLocks noChangeAspect="1"/>
          </p:cNvPicPr>
          <p:nvPr/>
        </p:nvPicPr>
        <p:blipFill>
          <a:blip r:embed="rId4"/>
          <a:stretch>
            <a:fillRect/>
          </a:stretch>
        </p:blipFill>
        <p:spPr>
          <a:xfrm>
            <a:off x="2987824" y="3501008"/>
            <a:ext cx="477912" cy="406225"/>
          </a:xfrm>
          <a:prstGeom prst="rect">
            <a:avLst/>
          </a:prstGeom>
        </p:spPr>
      </p:pic>
      <p:pic>
        <p:nvPicPr>
          <p:cNvPr id="6" name="Picture 5"/>
          <p:cNvPicPr>
            <a:picLocks noChangeAspect="1"/>
          </p:cNvPicPr>
          <p:nvPr/>
        </p:nvPicPr>
        <p:blipFill>
          <a:blip r:embed="rId4"/>
          <a:stretch>
            <a:fillRect/>
          </a:stretch>
        </p:blipFill>
        <p:spPr>
          <a:xfrm>
            <a:off x="7812360" y="3573016"/>
            <a:ext cx="477912" cy="406225"/>
          </a:xfrm>
          <a:prstGeom prst="rect">
            <a:avLst/>
          </a:prstGeom>
        </p:spPr>
      </p:pic>
      <p:pic>
        <p:nvPicPr>
          <p:cNvPr id="8" name="Picture 7"/>
          <p:cNvPicPr>
            <a:picLocks noChangeAspect="1"/>
          </p:cNvPicPr>
          <p:nvPr/>
        </p:nvPicPr>
        <p:blipFill>
          <a:blip r:embed="rId5"/>
          <a:stretch>
            <a:fillRect/>
          </a:stretch>
        </p:blipFill>
        <p:spPr>
          <a:xfrm>
            <a:off x="4788024" y="2276872"/>
            <a:ext cx="216024" cy="1319808"/>
          </a:xfrm>
          <a:prstGeom prst="rect">
            <a:avLst/>
          </a:prstGeom>
        </p:spPr>
      </p:pic>
      <p:pic>
        <p:nvPicPr>
          <p:cNvPr id="9" name="Picture 8"/>
          <p:cNvPicPr>
            <a:picLocks noChangeAspect="1"/>
          </p:cNvPicPr>
          <p:nvPr/>
        </p:nvPicPr>
        <p:blipFill>
          <a:blip r:embed="rId6"/>
          <a:stretch>
            <a:fillRect/>
          </a:stretch>
        </p:blipFill>
        <p:spPr>
          <a:xfrm flipH="1">
            <a:off x="6228184" y="4437112"/>
            <a:ext cx="140072" cy="840432"/>
          </a:xfrm>
          <a:prstGeom prst="rect">
            <a:avLst/>
          </a:prstGeom>
        </p:spPr>
      </p:pic>
      <p:pic>
        <p:nvPicPr>
          <p:cNvPr id="12" name="Picture 11"/>
          <p:cNvPicPr>
            <a:picLocks noChangeAspect="1"/>
          </p:cNvPicPr>
          <p:nvPr/>
        </p:nvPicPr>
        <p:blipFill>
          <a:blip r:embed="rId6"/>
          <a:stretch>
            <a:fillRect/>
          </a:stretch>
        </p:blipFill>
        <p:spPr>
          <a:xfrm>
            <a:off x="4860032" y="4437112"/>
            <a:ext cx="133987" cy="803920"/>
          </a:xfrm>
          <a:prstGeom prst="rect">
            <a:avLst/>
          </a:prstGeom>
        </p:spPr>
      </p:pic>
      <p:pic>
        <p:nvPicPr>
          <p:cNvPr id="13" name="Picture 12"/>
          <p:cNvPicPr>
            <a:picLocks noChangeAspect="1"/>
          </p:cNvPicPr>
          <p:nvPr/>
        </p:nvPicPr>
        <p:blipFill>
          <a:blip r:embed="rId7"/>
          <a:stretch>
            <a:fillRect/>
          </a:stretch>
        </p:blipFill>
        <p:spPr>
          <a:xfrm>
            <a:off x="6156176" y="2420888"/>
            <a:ext cx="217996" cy="1307976"/>
          </a:xfrm>
          <a:prstGeom prst="rect">
            <a:avLst/>
          </a:prstGeom>
        </p:spPr>
      </p:pic>
      <p:sp>
        <p:nvSpPr>
          <p:cNvPr id="3" name="Freeform 2"/>
          <p:cNvSpPr/>
          <p:nvPr/>
        </p:nvSpPr>
        <p:spPr>
          <a:xfrm>
            <a:off x="3310128" y="2944368"/>
            <a:ext cx="1609344" cy="576072"/>
          </a:xfrm>
          <a:custGeom>
            <a:avLst/>
            <a:gdLst>
              <a:gd name="connsiteX0" fmla="*/ 1609344 w 1609344"/>
              <a:gd name="connsiteY0" fmla="*/ 0 h 576072"/>
              <a:gd name="connsiteX1" fmla="*/ 1472184 w 1609344"/>
              <a:gd name="connsiteY1" fmla="*/ 9144 h 576072"/>
              <a:gd name="connsiteX2" fmla="*/ 1179576 w 1609344"/>
              <a:gd name="connsiteY2" fmla="*/ 36576 h 576072"/>
              <a:gd name="connsiteX3" fmla="*/ 1143000 w 1609344"/>
              <a:gd name="connsiteY3" fmla="*/ 45720 h 576072"/>
              <a:gd name="connsiteX4" fmla="*/ 1005840 w 1609344"/>
              <a:gd name="connsiteY4" fmla="*/ 73152 h 576072"/>
              <a:gd name="connsiteX5" fmla="*/ 969264 w 1609344"/>
              <a:gd name="connsiteY5" fmla="*/ 82296 h 576072"/>
              <a:gd name="connsiteX6" fmla="*/ 923544 w 1609344"/>
              <a:gd name="connsiteY6" fmla="*/ 100584 h 576072"/>
              <a:gd name="connsiteX7" fmla="*/ 859536 w 1609344"/>
              <a:gd name="connsiteY7" fmla="*/ 109728 h 576072"/>
              <a:gd name="connsiteX8" fmla="*/ 749808 w 1609344"/>
              <a:gd name="connsiteY8" fmla="*/ 155448 h 576072"/>
              <a:gd name="connsiteX9" fmla="*/ 722376 w 1609344"/>
              <a:gd name="connsiteY9" fmla="*/ 164592 h 576072"/>
              <a:gd name="connsiteX10" fmla="*/ 694944 w 1609344"/>
              <a:gd name="connsiteY10" fmla="*/ 182880 h 576072"/>
              <a:gd name="connsiteX11" fmla="*/ 603504 w 1609344"/>
              <a:gd name="connsiteY11" fmla="*/ 210312 h 576072"/>
              <a:gd name="connsiteX12" fmla="*/ 557784 w 1609344"/>
              <a:gd name="connsiteY12" fmla="*/ 228600 h 576072"/>
              <a:gd name="connsiteX13" fmla="*/ 475488 w 1609344"/>
              <a:gd name="connsiteY13" fmla="*/ 283464 h 576072"/>
              <a:gd name="connsiteX14" fmla="*/ 384048 w 1609344"/>
              <a:gd name="connsiteY14" fmla="*/ 329184 h 576072"/>
              <a:gd name="connsiteX15" fmla="*/ 347472 w 1609344"/>
              <a:gd name="connsiteY15" fmla="*/ 347472 h 576072"/>
              <a:gd name="connsiteX16" fmla="*/ 292608 w 1609344"/>
              <a:gd name="connsiteY16" fmla="*/ 384048 h 576072"/>
              <a:gd name="connsiteX17" fmla="*/ 265176 w 1609344"/>
              <a:gd name="connsiteY17" fmla="*/ 402336 h 576072"/>
              <a:gd name="connsiteX18" fmla="*/ 237744 w 1609344"/>
              <a:gd name="connsiteY18" fmla="*/ 411480 h 576072"/>
              <a:gd name="connsiteX19" fmla="*/ 155448 w 1609344"/>
              <a:gd name="connsiteY19" fmla="*/ 457200 h 576072"/>
              <a:gd name="connsiteX20" fmla="*/ 100584 w 1609344"/>
              <a:gd name="connsiteY20" fmla="*/ 493776 h 576072"/>
              <a:gd name="connsiteX21" fmla="*/ 73152 w 1609344"/>
              <a:gd name="connsiteY21" fmla="*/ 521208 h 576072"/>
              <a:gd name="connsiteX22" fmla="*/ 0 w 1609344"/>
              <a:gd name="connsiteY22" fmla="*/ 576072 h 576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609344" h="576072">
                <a:moveTo>
                  <a:pt x="1609344" y="0"/>
                </a:moveTo>
                <a:lnTo>
                  <a:pt x="1472184" y="9144"/>
                </a:lnTo>
                <a:cubicBezTo>
                  <a:pt x="1293592" y="23243"/>
                  <a:pt x="1308583" y="22242"/>
                  <a:pt x="1179576" y="36576"/>
                </a:cubicBezTo>
                <a:cubicBezTo>
                  <a:pt x="1167384" y="39624"/>
                  <a:pt x="1155298" y="43131"/>
                  <a:pt x="1143000" y="45720"/>
                </a:cubicBezTo>
                <a:cubicBezTo>
                  <a:pt x="1097375" y="55325"/>
                  <a:pt x="1051073" y="61844"/>
                  <a:pt x="1005840" y="73152"/>
                </a:cubicBezTo>
                <a:cubicBezTo>
                  <a:pt x="993648" y="76200"/>
                  <a:pt x="981186" y="78322"/>
                  <a:pt x="969264" y="82296"/>
                </a:cubicBezTo>
                <a:cubicBezTo>
                  <a:pt x="953692" y="87487"/>
                  <a:pt x="939468" y="96603"/>
                  <a:pt x="923544" y="100584"/>
                </a:cubicBezTo>
                <a:cubicBezTo>
                  <a:pt x="902635" y="105811"/>
                  <a:pt x="880872" y="106680"/>
                  <a:pt x="859536" y="109728"/>
                </a:cubicBezTo>
                <a:cubicBezTo>
                  <a:pt x="751284" y="145812"/>
                  <a:pt x="857967" y="107377"/>
                  <a:pt x="749808" y="155448"/>
                </a:cubicBezTo>
                <a:cubicBezTo>
                  <a:pt x="741000" y="159363"/>
                  <a:pt x="730997" y="160281"/>
                  <a:pt x="722376" y="164592"/>
                </a:cubicBezTo>
                <a:cubicBezTo>
                  <a:pt x="712546" y="169507"/>
                  <a:pt x="704987" y="178417"/>
                  <a:pt x="694944" y="182880"/>
                </a:cubicBezTo>
                <a:cubicBezTo>
                  <a:pt x="631350" y="211144"/>
                  <a:pt x="656701" y="192580"/>
                  <a:pt x="603504" y="210312"/>
                </a:cubicBezTo>
                <a:cubicBezTo>
                  <a:pt x="587932" y="215503"/>
                  <a:pt x="572465" y="221259"/>
                  <a:pt x="557784" y="228600"/>
                </a:cubicBezTo>
                <a:cubicBezTo>
                  <a:pt x="433210" y="290887"/>
                  <a:pt x="582693" y="222204"/>
                  <a:pt x="475488" y="283464"/>
                </a:cubicBezTo>
                <a:cubicBezTo>
                  <a:pt x="445900" y="300371"/>
                  <a:pt x="414528" y="313944"/>
                  <a:pt x="384048" y="329184"/>
                </a:cubicBezTo>
                <a:cubicBezTo>
                  <a:pt x="371856" y="335280"/>
                  <a:pt x="358814" y="339911"/>
                  <a:pt x="347472" y="347472"/>
                </a:cubicBezTo>
                <a:lnTo>
                  <a:pt x="292608" y="384048"/>
                </a:lnTo>
                <a:cubicBezTo>
                  <a:pt x="283464" y="390144"/>
                  <a:pt x="275602" y="398861"/>
                  <a:pt x="265176" y="402336"/>
                </a:cubicBezTo>
                <a:lnTo>
                  <a:pt x="237744" y="411480"/>
                </a:lnTo>
                <a:cubicBezTo>
                  <a:pt x="151647" y="497577"/>
                  <a:pt x="289712" y="367691"/>
                  <a:pt x="155448" y="457200"/>
                </a:cubicBezTo>
                <a:cubicBezTo>
                  <a:pt x="137160" y="469392"/>
                  <a:pt x="116126" y="478234"/>
                  <a:pt x="100584" y="493776"/>
                </a:cubicBezTo>
                <a:cubicBezTo>
                  <a:pt x="91440" y="502920"/>
                  <a:pt x="83360" y="513269"/>
                  <a:pt x="73152" y="521208"/>
                </a:cubicBezTo>
                <a:cubicBezTo>
                  <a:pt x="-19904" y="593585"/>
                  <a:pt x="45996" y="530076"/>
                  <a:pt x="0" y="576072"/>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3300984" y="3886200"/>
            <a:ext cx="1636776" cy="969264"/>
          </a:xfrm>
          <a:custGeom>
            <a:avLst/>
            <a:gdLst>
              <a:gd name="connsiteX0" fmla="*/ 1636776 w 1636776"/>
              <a:gd name="connsiteY0" fmla="*/ 969264 h 969264"/>
              <a:gd name="connsiteX1" fmla="*/ 1499616 w 1636776"/>
              <a:gd name="connsiteY1" fmla="*/ 950976 h 969264"/>
              <a:gd name="connsiteX2" fmla="*/ 1170432 w 1636776"/>
              <a:gd name="connsiteY2" fmla="*/ 896112 h 969264"/>
              <a:gd name="connsiteX3" fmla="*/ 1024128 w 1636776"/>
              <a:gd name="connsiteY3" fmla="*/ 850392 h 969264"/>
              <a:gd name="connsiteX4" fmla="*/ 996696 w 1636776"/>
              <a:gd name="connsiteY4" fmla="*/ 841248 h 969264"/>
              <a:gd name="connsiteX5" fmla="*/ 914400 w 1636776"/>
              <a:gd name="connsiteY5" fmla="*/ 804672 h 969264"/>
              <a:gd name="connsiteX6" fmla="*/ 822960 w 1636776"/>
              <a:gd name="connsiteY6" fmla="*/ 758952 h 969264"/>
              <a:gd name="connsiteX7" fmla="*/ 795528 w 1636776"/>
              <a:gd name="connsiteY7" fmla="*/ 731520 h 969264"/>
              <a:gd name="connsiteX8" fmla="*/ 768096 w 1636776"/>
              <a:gd name="connsiteY8" fmla="*/ 722376 h 969264"/>
              <a:gd name="connsiteX9" fmla="*/ 685800 w 1636776"/>
              <a:gd name="connsiteY9" fmla="*/ 667512 h 969264"/>
              <a:gd name="connsiteX10" fmla="*/ 640080 w 1636776"/>
              <a:gd name="connsiteY10" fmla="*/ 621792 h 969264"/>
              <a:gd name="connsiteX11" fmla="*/ 566928 w 1636776"/>
              <a:gd name="connsiteY11" fmla="*/ 557784 h 969264"/>
              <a:gd name="connsiteX12" fmla="*/ 521208 w 1636776"/>
              <a:gd name="connsiteY12" fmla="*/ 512064 h 969264"/>
              <a:gd name="connsiteX13" fmla="*/ 466344 w 1636776"/>
              <a:gd name="connsiteY13" fmla="*/ 448056 h 969264"/>
              <a:gd name="connsiteX14" fmla="*/ 429768 w 1636776"/>
              <a:gd name="connsiteY14" fmla="*/ 420624 h 969264"/>
              <a:gd name="connsiteX15" fmla="*/ 374904 w 1636776"/>
              <a:gd name="connsiteY15" fmla="*/ 365760 h 969264"/>
              <a:gd name="connsiteX16" fmla="*/ 347472 w 1636776"/>
              <a:gd name="connsiteY16" fmla="*/ 347472 h 969264"/>
              <a:gd name="connsiteX17" fmla="*/ 310896 w 1636776"/>
              <a:gd name="connsiteY17" fmla="*/ 310896 h 969264"/>
              <a:gd name="connsiteX18" fmla="*/ 237744 w 1636776"/>
              <a:gd name="connsiteY18" fmla="*/ 256032 h 969264"/>
              <a:gd name="connsiteX19" fmla="*/ 210312 w 1636776"/>
              <a:gd name="connsiteY19" fmla="*/ 219456 h 969264"/>
              <a:gd name="connsiteX20" fmla="*/ 118872 w 1636776"/>
              <a:gd name="connsiteY20" fmla="*/ 146304 h 969264"/>
              <a:gd name="connsiteX21" fmla="*/ 73152 w 1636776"/>
              <a:gd name="connsiteY21" fmla="*/ 109728 h 969264"/>
              <a:gd name="connsiteX22" fmla="*/ 36576 w 1636776"/>
              <a:gd name="connsiteY22" fmla="*/ 54864 h 969264"/>
              <a:gd name="connsiteX23" fmla="*/ 0 w 1636776"/>
              <a:gd name="connsiteY23" fmla="*/ 0 h 969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36776" h="969264">
                <a:moveTo>
                  <a:pt x="1636776" y="969264"/>
                </a:moveTo>
                <a:cubicBezTo>
                  <a:pt x="1554239" y="952757"/>
                  <a:pt x="1619884" y="964339"/>
                  <a:pt x="1499616" y="950976"/>
                </a:cubicBezTo>
                <a:cubicBezTo>
                  <a:pt x="1403206" y="940264"/>
                  <a:pt x="1229220" y="913749"/>
                  <a:pt x="1170432" y="896112"/>
                </a:cubicBezTo>
                <a:cubicBezTo>
                  <a:pt x="1060528" y="863141"/>
                  <a:pt x="1109181" y="878743"/>
                  <a:pt x="1024128" y="850392"/>
                </a:cubicBezTo>
                <a:cubicBezTo>
                  <a:pt x="1014984" y="847344"/>
                  <a:pt x="1004716" y="846595"/>
                  <a:pt x="996696" y="841248"/>
                </a:cubicBezTo>
                <a:cubicBezTo>
                  <a:pt x="929961" y="796758"/>
                  <a:pt x="1020496" y="853639"/>
                  <a:pt x="914400" y="804672"/>
                </a:cubicBezTo>
                <a:cubicBezTo>
                  <a:pt x="779986" y="742635"/>
                  <a:pt x="898038" y="783978"/>
                  <a:pt x="822960" y="758952"/>
                </a:cubicBezTo>
                <a:cubicBezTo>
                  <a:pt x="813816" y="749808"/>
                  <a:pt x="806288" y="738693"/>
                  <a:pt x="795528" y="731520"/>
                </a:cubicBezTo>
                <a:cubicBezTo>
                  <a:pt x="787508" y="726173"/>
                  <a:pt x="776717" y="726687"/>
                  <a:pt x="768096" y="722376"/>
                </a:cubicBezTo>
                <a:cubicBezTo>
                  <a:pt x="745580" y="711118"/>
                  <a:pt x="705491" y="685015"/>
                  <a:pt x="685800" y="667512"/>
                </a:cubicBezTo>
                <a:cubicBezTo>
                  <a:pt x="669691" y="653193"/>
                  <a:pt x="656300" y="635984"/>
                  <a:pt x="640080" y="621792"/>
                </a:cubicBezTo>
                <a:cubicBezTo>
                  <a:pt x="573978" y="563953"/>
                  <a:pt x="661088" y="665395"/>
                  <a:pt x="566928" y="557784"/>
                </a:cubicBezTo>
                <a:cubicBezTo>
                  <a:pt x="524256" y="509016"/>
                  <a:pt x="576072" y="548640"/>
                  <a:pt x="521208" y="512064"/>
                </a:cubicBezTo>
                <a:cubicBezTo>
                  <a:pt x="499009" y="478765"/>
                  <a:pt x="501822" y="479099"/>
                  <a:pt x="466344" y="448056"/>
                </a:cubicBezTo>
                <a:cubicBezTo>
                  <a:pt x="454875" y="438020"/>
                  <a:pt x="441096" y="430819"/>
                  <a:pt x="429768" y="420624"/>
                </a:cubicBezTo>
                <a:cubicBezTo>
                  <a:pt x="410544" y="403322"/>
                  <a:pt x="396423" y="380106"/>
                  <a:pt x="374904" y="365760"/>
                </a:cubicBezTo>
                <a:cubicBezTo>
                  <a:pt x="365760" y="359664"/>
                  <a:pt x="355816" y="354624"/>
                  <a:pt x="347472" y="347472"/>
                </a:cubicBezTo>
                <a:cubicBezTo>
                  <a:pt x="334381" y="336251"/>
                  <a:pt x="324142" y="321934"/>
                  <a:pt x="310896" y="310896"/>
                </a:cubicBezTo>
                <a:cubicBezTo>
                  <a:pt x="287481" y="291383"/>
                  <a:pt x="256032" y="280416"/>
                  <a:pt x="237744" y="256032"/>
                </a:cubicBezTo>
                <a:cubicBezTo>
                  <a:pt x="228600" y="243840"/>
                  <a:pt x="221510" y="229793"/>
                  <a:pt x="210312" y="219456"/>
                </a:cubicBezTo>
                <a:cubicBezTo>
                  <a:pt x="181630" y="192980"/>
                  <a:pt x="140524" y="178782"/>
                  <a:pt x="118872" y="146304"/>
                </a:cubicBezTo>
                <a:cubicBezTo>
                  <a:pt x="95237" y="110852"/>
                  <a:pt x="111010" y="122347"/>
                  <a:pt x="73152" y="109728"/>
                </a:cubicBezTo>
                <a:cubicBezTo>
                  <a:pt x="55664" y="57265"/>
                  <a:pt x="76531" y="106235"/>
                  <a:pt x="36576" y="54864"/>
                </a:cubicBezTo>
                <a:cubicBezTo>
                  <a:pt x="23082" y="37514"/>
                  <a:pt x="0" y="0"/>
                  <a:pt x="0"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6245352" y="3090672"/>
            <a:ext cx="1655064" cy="612648"/>
          </a:xfrm>
          <a:custGeom>
            <a:avLst/>
            <a:gdLst>
              <a:gd name="connsiteX0" fmla="*/ 0 w 1655064"/>
              <a:gd name="connsiteY0" fmla="*/ 0 h 612648"/>
              <a:gd name="connsiteX1" fmla="*/ 146304 w 1655064"/>
              <a:gd name="connsiteY1" fmla="*/ 18288 h 612648"/>
              <a:gd name="connsiteX2" fmla="*/ 320040 w 1655064"/>
              <a:gd name="connsiteY2" fmla="*/ 27432 h 612648"/>
              <a:gd name="connsiteX3" fmla="*/ 457200 w 1655064"/>
              <a:gd name="connsiteY3" fmla="*/ 45720 h 612648"/>
              <a:gd name="connsiteX4" fmla="*/ 539496 w 1655064"/>
              <a:gd name="connsiteY4" fmla="*/ 54864 h 612648"/>
              <a:gd name="connsiteX5" fmla="*/ 585216 w 1655064"/>
              <a:gd name="connsiteY5" fmla="*/ 64008 h 612648"/>
              <a:gd name="connsiteX6" fmla="*/ 667512 w 1655064"/>
              <a:gd name="connsiteY6" fmla="*/ 73152 h 612648"/>
              <a:gd name="connsiteX7" fmla="*/ 749808 w 1655064"/>
              <a:gd name="connsiteY7" fmla="*/ 91440 h 612648"/>
              <a:gd name="connsiteX8" fmla="*/ 868680 w 1655064"/>
              <a:gd name="connsiteY8" fmla="*/ 109728 h 612648"/>
              <a:gd name="connsiteX9" fmla="*/ 941832 w 1655064"/>
              <a:gd name="connsiteY9" fmla="*/ 137160 h 612648"/>
              <a:gd name="connsiteX10" fmla="*/ 1033272 w 1655064"/>
              <a:gd name="connsiteY10" fmla="*/ 164592 h 612648"/>
              <a:gd name="connsiteX11" fmla="*/ 1069848 w 1655064"/>
              <a:gd name="connsiteY11" fmla="*/ 182880 h 612648"/>
              <a:gd name="connsiteX12" fmla="*/ 1225296 w 1655064"/>
              <a:gd name="connsiteY12" fmla="*/ 256032 h 612648"/>
              <a:gd name="connsiteX13" fmla="*/ 1353312 w 1655064"/>
              <a:gd name="connsiteY13" fmla="*/ 347472 h 612648"/>
              <a:gd name="connsiteX14" fmla="*/ 1389888 w 1655064"/>
              <a:gd name="connsiteY14" fmla="*/ 384048 h 612648"/>
              <a:gd name="connsiteX15" fmla="*/ 1435608 w 1655064"/>
              <a:gd name="connsiteY15" fmla="*/ 411480 h 612648"/>
              <a:gd name="connsiteX16" fmla="*/ 1499616 w 1655064"/>
              <a:gd name="connsiteY16" fmla="*/ 457200 h 612648"/>
              <a:gd name="connsiteX17" fmla="*/ 1527048 w 1655064"/>
              <a:gd name="connsiteY17" fmla="*/ 475488 h 612648"/>
              <a:gd name="connsiteX18" fmla="*/ 1545336 w 1655064"/>
              <a:gd name="connsiteY18" fmla="*/ 502920 h 612648"/>
              <a:gd name="connsiteX19" fmla="*/ 1600200 w 1655064"/>
              <a:gd name="connsiteY19" fmla="*/ 539496 h 612648"/>
              <a:gd name="connsiteX20" fmla="*/ 1618488 w 1655064"/>
              <a:gd name="connsiteY20" fmla="*/ 566928 h 612648"/>
              <a:gd name="connsiteX21" fmla="*/ 1645920 w 1655064"/>
              <a:gd name="connsiteY21" fmla="*/ 585216 h 612648"/>
              <a:gd name="connsiteX22" fmla="*/ 1655064 w 1655064"/>
              <a:gd name="connsiteY22" fmla="*/ 612648 h 612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655064" h="612648">
                <a:moveTo>
                  <a:pt x="0" y="0"/>
                </a:moveTo>
                <a:cubicBezTo>
                  <a:pt x="46337" y="6620"/>
                  <a:pt x="100208" y="14995"/>
                  <a:pt x="146304" y="18288"/>
                </a:cubicBezTo>
                <a:cubicBezTo>
                  <a:pt x="204149" y="22420"/>
                  <a:pt x="262128" y="24384"/>
                  <a:pt x="320040" y="27432"/>
                </a:cubicBezTo>
                <a:cubicBezTo>
                  <a:pt x="384191" y="36596"/>
                  <a:pt x="390235" y="37842"/>
                  <a:pt x="457200" y="45720"/>
                </a:cubicBezTo>
                <a:cubicBezTo>
                  <a:pt x="484612" y="48945"/>
                  <a:pt x="512173" y="50961"/>
                  <a:pt x="539496" y="54864"/>
                </a:cubicBezTo>
                <a:cubicBezTo>
                  <a:pt x="554882" y="57062"/>
                  <a:pt x="569830" y="61810"/>
                  <a:pt x="585216" y="64008"/>
                </a:cubicBezTo>
                <a:cubicBezTo>
                  <a:pt x="612539" y="67911"/>
                  <a:pt x="640189" y="69249"/>
                  <a:pt x="667512" y="73152"/>
                </a:cubicBezTo>
                <a:cubicBezTo>
                  <a:pt x="723407" y="81137"/>
                  <a:pt x="699891" y="81457"/>
                  <a:pt x="749808" y="91440"/>
                </a:cubicBezTo>
                <a:cubicBezTo>
                  <a:pt x="781526" y="97784"/>
                  <a:pt x="837938" y="105336"/>
                  <a:pt x="868680" y="109728"/>
                </a:cubicBezTo>
                <a:cubicBezTo>
                  <a:pt x="892836" y="119390"/>
                  <a:pt x="916747" y="129993"/>
                  <a:pt x="941832" y="137160"/>
                </a:cubicBezTo>
                <a:cubicBezTo>
                  <a:pt x="972459" y="145910"/>
                  <a:pt x="1004299" y="150105"/>
                  <a:pt x="1033272" y="164592"/>
                </a:cubicBezTo>
                <a:cubicBezTo>
                  <a:pt x="1045464" y="170688"/>
                  <a:pt x="1057319" y="177510"/>
                  <a:pt x="1069848" y="182880"/>
                </a:cubicBezTo>
                <a:cubicBezTo>
                  <a:pt x="1152294" y="218214"/>
                  <a:pt x="1040381" y="132755"/>
                  <a:pt x="1225296" y="256032"/>
                </a:cubicBezTo>
                <a:cubicBezTo>
                  <a:pt x="1256448" y="276800"/>
                  <a:pt x="1330628" y="324788"/>
                  <a:pt x="1353312" y="347472"/>
                </a:cubicBezTo>
                <a:cubicBezTo>
                  <a:pt x="1365504" y="359664"/>
                  <a:pt x="1376278" y="373462"/>
                  <a:pt x="1389888" y="384048"/>
                </a:cubicBezTo>
                <a:cubicBezTo>
                  <a:pt x="1403917" y="394959"/>
                  <a:pt x="1420537" y="402060"/>
                  <a:pt x="1435608" y="411480"/>
                </a:cubicBezTo>
                <a:cubicBezTo>
                  <a:pt x="1470087" y="433030"/>
                  <a:pt x="1462060" y="430374"/>
                  <a:pt x="1499616" y="457200"/>
                </a:cubicBezTo>
                <a:cubicBezTo>
                  <a:pt x="1508559" y="463588"/>
                  <a:pt x="1517904" y="469392"/>
                  <a:pt x="1527048" y="475488"/>
                </a:cubicBezTo>
                <a:cubicBezTo>
                  <a:pt x="1533144" y="484632"/>
                  <a:pt x="1537065" y="495683"/>
                  <a:pt x="1545336" y="502920"/>
                </a:cubicBezTo>
                <a:cubicBezTo>
                  <a:pt x="1561877" y="517394"/>
                  <a:pt x="1600200" y="539496"/>
                  <a:pt x="1600200" y="539496"/>
                </a:cubicBezTo>
                <a:cubicBezTo>
                  <a:pt x="1606296" y="548640"/>
                  <a:pt x="1610717" y="559157"/>
                  <a:pt x="1618488" y="566928"/>
                </a:cubicBezTo>
                <a:cubicBezTo>
                  <a:pt x="1626259" y="574699"/>
                  <a:pt x="1639055" y="576634"/>
                  <a:pt x="1645920" y="585216"/>
                </a:cubicBezTo>
                <a:cubicBezTo>
                  <a:pt x="1651941" y="592742"/>
                  <a:pt x="1655064" y="612648"/>
                  <a:pt x="1655064" y="612648"/>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6254496" y="3995928"/>
            <a:ext cx="1563624" cy="886968"/>
          </a:xfrm>
          <a:custGeom>
            <a:avLst/>
            <a:gdLst>
              <a:gd name="connsiteX0" fmla="*/ 0 w 1563624"/>
              <a:gd name="connsiteY0" fmla="*/ 886968 h 886968"/>
              <a:gd name="connsiteX1" fmla="*/ 384048 w 1563624"/>
              <a:gd name="connsiteY1" fmla="*/ 868680 h 886968"/>
              <a:gd name="connsiteX2" fmla="*/ 448056 w 1563624"/>
              <a:gd name="connsiteY2" fmla="*/ 841248 h 886968"/>
              <a:gd name="connsiteX3" fmla="*/ 612648 w 1563624"/>
              <a:gd name="connsiteY3" fmla="*/ 795528 h 886968"/>
              <a:gd name="connsiteX4" fmla="*/ 658368 w 1563624"/>
              <a:gd name="connsiteY4" fmla="*/ 777240 h 886968"/>
              <a:gd name="connsiteX5" fmla="*/ 685800 w 1563624"/>
              <a:gd name="connsiteY5" fmla="*/ 768096 h 886968"/>
              <a:gd name="connsiteX6" fmla="*/ 722376 w 1563624"/>
              <a:gd name="connsiteY6" fmla="*/ 749808 h 886968"/>
              <a:gd name="connsiteX7" fmla="*/ 795528 w 1563624"/>
              <a:gd name="connsiteY7" fmla="*/ 731520 h 886968"/>
              <a:gd name="connsiteX8" fmla="*/ 914400 w 1563624"/>
              <a:gd name="connsiteY8" fmla="*/ 658368 h 886968"/>
              <a:gd name="connsiteX9" fmla="*/ 941832 w 1563624"/>
              <a:gd name="connsiteY9" fmla="*/ 640080 h 886968"/>
              <a:gd name="connsiteX10" fmla="*/ 978408 w 1563624"/>
              <a:gd name="connsiteY10" fmla="*/ 603504 h 886968"/>
              <a:gd name="connsiteX11" fmla="*/ 1033272 w 1563624"/>
              <a:gd name="connsiteY11" fmla="*/ 566928 h 886968"/>
              <a:gd name="connsiteX12" fmla="*/ 1106424 w 1563624"/>
              <a:gd name="connsiteY12" fmla="*/ 493776 h 886968"/>
              <a:gd name="connsiteX13" fmla="*/ 1133856 w 1563624"/>
              <a:gd name="connsiteY13" fmla="*/ 466344 h 886968"/>
              <a:gd name="connsiteX14" fmla="*/ 1161288 w 1563624"/>
              <a:gd name="connsiteY14" fmla="*/ 429768 h 886968"/>
              <a:gd name="connsiteX15" fmla="*/ 1207008 w 1563624"/>
              <a:gd name="connsiteY15" fmla="*/ 393192 h 886968"/>
              <a:gd name="connsiteX16" fmla="*/ 1243584 w 1563624"/>
              <a:gd name="connsiteY16" fmla="*/ 374904 h 886968"/>
              <a:gd name="connsiteX17" fmla="*/ 1271016 w 1563624"/>
              <a:gd name="connsiteY17" fmla="*/ 356616 h 886968"/>
              <a:gd name="connsiteX18" fmla="*/ 1316736 w 1563624"/>
              <a:gd name="connsiteY18" fmla="*/ 310896 h 886968"/>
              <a:gd name="connsiteX19" fmla="*/ 1362456 w 1563624"/>
              <a:gd name="connsiteY19" fmla="*/ 274320 h 886968"/>
              <a:gd name="connsiteX20" fmla="*/ 1463040 w 1563624"/>
              <a:gd name="connsiteY20" fmla="*/ 164592 h 886968"/>
              <a:gd name="connsiteX21" fmla="*/ 1472184 w 1563624"/>
              <a:gd name="connsiteY21" fmla="*/ 137160 h 886968"/>
              <a:gd name="connsiteX22" fmla="*/ 1517904 w 1563624"/>
              <a:gd name="connsiteY22" fmla="*/ 91440 h 886968"/>
              <a:gd name="connsiteX23" fmla="*/ 1527048 w 1563624"/>
              <a:gd name="connsiteY23" fmla="*/ 64008 h 886968"/>
              <a:gd name="connsiteX24" fmla="*/ 1545336 w 1563624"/>
              <a:gd name="connsiteY24" fmla="*/ 36576 h 886968"/>
              <a:gd name="connsiteX25" fmla="*/ 1563624 w 1563624"/>
              <a:gd name="connsiteY25" fmla="*/ 0 h 88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563624" h="886968">
                <a:moveTo>
                  <a:pt x="0" y="886968"/>
                </a:moveTo>
                <a:cubicBezTo>
                  <a:pt x="58541" y="885194"/>
                  <a:pt x="276012" y="886686"/>
                  <a:pt x="384048" y="868680"/>
                </a:cubicBezTo>
                <a:cubicBezTo>
                  <a:pt x="421896" y="862372"/>
                  <a:pt x="406417" y="853740"/>
                  <a:pt x="448056" y="841248"/>
                </a:cubicBezTo>
                <a:cubicBezTo>
                  <a:pt x="623992" y="788467"/>
                  <a:pt x="312645" y="915529"/>
                  <a:pt x="612648" y="795528"/>
                </a:cubicBezTo>
                <a:cubicBezTo>
                  <a:pt x="627888" y="789432"/>
                  <a:pt x="642999" y="783003"/>
                  <a:pt x="658368" y="777240"/>
                </a:cubicBezTo>
                <a:cubicBezTo>
                  <a:pt x="667393" y="773856"/>
                  <a:pt x="676941" y="771893"/>
                  <a:pt x="685800" y="768096"/>
                </a:cubicBezTo>
                <a:cubicBezTo>
                  <a:pt x="698329" y="762726"/>
                  <a:pt x="709444" y="754119"/>
                  <a:pt x="722376" y="749808"/>
                </a:cubicBezTo>
                <a:cubicBezTo>
                  <a:pt x="746221" y="741860"/>
                  <a:pt x="771144" y="737616"/>
                  <a:pt x="795528" y="731520"/>
                </a:cubicBezTo>
                <a:cubicBezTo>
                  <a:pt x="835152" y="707136"/>
                  <a:pt x="875688" y="684176"/>
                  <a:pt x="914400" y="658368"/>
                </a:cubicBezTo>
                <a:cubicBezTo>
                  <a:pt x="923544" y="652272"/>
                  <a:pt x="933488" y="647232"/>
                  <a:pt x="941832" y="640080"/>
                </a:cubicBezTo>
                <a:cubicBezTo>
                  <a:pt x="954923" y="628859"/>
                  <a:pt x="964944" y="614275"/>
                  <a:pt x="978408" y="603504"/>
                </a:cubicBezTo>
                <a:cubicBezTo>
                  <a:pt x="995571" y="589774"/>
                  <a:pt x="1017730" y="582470"/>
                  <a:pt x="1033272" y="566928"/>
                </a:cubicBezTo>
                <a:lnTo>
                  <a:pt x="1106424" y="493776"/>
                </a:lnTo>
                <a:cubicBezTo>
                  <a:pt x="1115568" y="484632"/>
                  <a:pt x="1126097" y="476689"/>
                  <a:pt x="1133856" y="466344"/>
                </a:cubicBezTo>
                <a:cubicBezTo>
                  <a:pt x="1143000" y="454152"/>
                  <a:pt x="1150512" y="440544"/>
                  <a:pt x="1161288" y="429768"/>
                </a:cubicBezTo>
                <a:cubicBezTo>
                  <a:pt x="1175088" y="415968"/>
                  <a:pt x="1190769" y="404018"/>
                  <a:pt x="1207008" y="393192"/>
                </a:cubicBezTo>
                <a:cubicBezTo>
                  <a:pt x="1218350" y="385631"/>
                  <a:pt x="1231749" y="381667"/>
                  <a:pt x="1243584" y="374904"/>
                </a:cubicBezTo>
                <a:cubicBezTo>
                  <a:pt x="1253126" y="369452"/>
                  <a:pt x="1261872" y="362712"/>
                  <a:pt x="1271016" y="356616"/>
                </a:cubicBezTo>
                <a:cubicBezTo>
                  <a:pt x="1319784" y="283464"/>
                  <a:pt x="1255776" y="371856"/>
                  <a:pt x="1316736" y="310896"/>
                </a:cubicBezTo>
                <a:cubicBezTo>
                  <a:pt x="1358096" y="269536"/>
                  <a:pt x="1309052" y="292121"/>
                  <a:pt x="1362456" y="274320"/>
                </a:cubicBezTo>
                <a:cubicBezTo>
                  <a:pt x="1435820" y="179994"/>
                  <a:pt x="1398662" y="212876"/>
                  <a:pt x="1463040" y="164592"/>
                </a:cubicBezTo>
                <a:cubicBezTo>
                  <a:pt x="1466088" y="155448"/>
                  <a:pt x="1466163" y="144686"/>
                  <a:pt x="1472184" y="137160"/>
                </a:cubicBezTo>
                <a:cubicBezTo>
                  <a:pt x="1520952" y="76200"/>
                  <a:pt x="1481328" y="164592"/>
                  <a:pt x="1517904" y="91440"/>
                </a:cubicBezTo>
                <a:cubicBezTo>
                  <a:pt x="1522215" y="82819"/>
                  <a:pt x="1522737" y="72629"/>
                  <a:pt x="1527048" y="64008"/>
                </a:cubicBezTo>
                <a:cubicBezTo>
                  <a:pt x="1531963" y="54178"/>
                  <a:pt x="1540421" y="46406"/>
                  <a:pt x="1545336" y="36576"/>
                </a:cubicBezTo>
                <a:cubicBezTo>
                  <a:pt x="1566350" y="-5452"/>
                  <a:pt x="1542966" y="20658"/>
                  <a:pt x="1563624"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1594521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Telophase</a:t>
            </a:r>
            <a:r>
              <a:rPr lang="en-US" dirty="0" smtClean="0"/>
              <a:t> and Cytokinesis</a:t>
            </a:r>
            <a:endParaRPr lang="en-US" dirty="0"/>
          </a:p>
        </p:txBody>
      </p:sp>
      <p:sp>
        <p:nvSpPr>
          <p:cNvPr id="3" name="Content Placeholder 2"/>
          <p:cNvSpPr>
            <a:spLocks noGrp="1"/>
          </p:cNvSpPr>
          <p:nvPr>
            <p:ph idx="1"/>
          </p:nvPr>
        </p:nvSpPr>
        <p:spPr/>
        <p:txBody>
          <a:bodyPr>
            <a:normAutofit fontScale="85000" lnSpcReduction="10000"/>
          </a:bodyPr>
          <a:lstStyle/>
          <a:p>
            <a:pPr marL="0" indent="0">
              <a:buNone/>
            </a:pPr>
            <a:r>
              <a:rPr lang="en-US" b="1" dirty="0" err="1" smtClean="0"/>
              <a:t>Telophase</a:t>
            </a:r>
            <a:r>
              <a:rPr lang="en-US" b="1" dirty="0"/>
              <a:t> </a:t>
            </a:r>
            <a:r>
              <a:rPr lang="en-US" b="1" dirty="0" smtClean="0"/>
              <a:t>and cytokinesis continue in much the same way as in mitosis.</a:t>
            </a:r>
          </a:p>
          <a:p>
            <a:pPr marL="0" indent="0">
              <a:buNone/>
            </a:pPr>
            <a:endParaRPr lang="en-US" dirty="0"/>
          </a:p>
          <a:p>
            <a:pPr marL="0" indent="0">
              <a:buNone/>
            </a:pPr>
            <a:r>
              <a:rPr lang="en-US" dirty="0" smtClean="0"/>
              <a:t>The nuclear envelopes reform, the chromosomes unravel into chromatin.</a:t>
            </a:r>
          </a:p>
          <a:p>
            <a:pPr marL="0" indent="0">
              <a:buNone/>
            </a:pPr>
            <a:endParaRPr lang="en-US" dirty="0"/>
          </a:p>
          <a:p>
            <a:pPr marL="0" indent="0">
              <a:buNone/>
            </a:pPr>
            <a:r>
              <a:rPr lang="en-US" dirty="0" smtClean="0"/>
              <a:t>Finally the cytoplasm is distributed amongst the new cells.</a:t>
            </a:r>
          </a:p>
          <a:p>
            <a:pPr marL="0" indent="0">
              <a:buNone/>
            </a:pPr>
            <a:endParaRPr lang="en-US" dirty="0"/>
          </a:p>
          <a:p>
            <a:pPr marL="0" indent="0">
              <a:buNone/>
            </a:pPr>
            <a:r>
              <a:rPr lang="en-US" b="1" dirty="0" smtClean="0"/>
              <a:t>Meiosis 2 results in 4 haploid (N) daughter cells.</a:t>
            </a:r>
            <a:endParaRPr lang="en-US" b="1" dirty="0"/>
          </a:p>
        </p:txBody>
      </p:sp>
    </p:spTree>
    <p:extLst>
      <p:ext uri="{BB962C8B-B14F-4D97-AF65-F5344CB8AC3E}">
        <p14:creationId xmlns:p14="http://schemas.microsoft.com/office/powerpoint/2010/main" val="39579275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Mitosis v Meiosis</a:t>
            </a: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r>
              <a:rPr lang="en-US" dirty="0" smtClean="0"/>
              <a:t>As we know we share 50% of our DNA with each of our parents.</a:t>
            </a:r>
          </a:p>
          <a:p>
            <a:pPr marL="0" indent="0">
              <a:buNone/>
            </a:pPr>
            <a:endParaRPr lang="en-US" dirty="0"/>
          </a:p>
          <a:p>
            <a:pPr marL="0" indent="0">
              <a:buNone/>
            </a:pPr>
            <a:r>
              <a:rPr lang="en-US" dirty="0" smtClean="0"/>
              <a:t>We are however very different from our parents and although we may share many similar traits to them we are also unique. </a:t>
            </a:r>
          </a:p>
          <a:p>
            <a:pPr marL="0" indent="0">
              <a:buNone/>
            </a:pPr>
            <a:endParaRPr lang="en-US" dirty="0"/>
          </a:p>
          <a:p>
            <a:pPr marL="0" indent="0">
              <a:buNone/>
            </a:pPr>
            <a:r>
              <a:rPr lang="en-US" dirty="0" smtClean="0"/>
              <a:t>Sexual reproduction involves the combining of one parents DNA (</a:t>
            </a:r>
            <a:r>
              <a:rPr lang="en-US" b="1" dirty="0" smtClean="0"/>
              <a:t>paternal</a:t>
            </a:r>
            <a:r>
              <a:rPr lang="en-US" dirty="0" smtClean="0"/>
              <a:t> – male) with another parents DNA (</a:t>
            </a:r>
            <a:r>
              <a:rPr lang="en-US" b="1" dirty="0" smtClean="0"/>
              <a:t>maternal</a:t>
            </a:r>
            <a:r>
              <a:rPr lang="en-US" dirty="0" smtClean="0"/>
              <a:t> – female). </a:t>
            </a:r>
            <a:endParaRPr lang="en-US" dirty="0"/>
          </a:p>
        </p:txBody>
      </p:sp>
    </p:spTree>
    <p:extLst>
      <p:ext uri="{BB962C8B-B14F-4D97-AF65-F5344CB8AC3E}">
        <p14:creationId xmlns:p14="http://schemas.microsoft.com/office/powerpoint/2010/main" val="111460861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Telophase</a:t>
            </a:r>
            <a:r>
              <a:rPr lang="en-US" dirty="0" smtClean="0"/>
              <a:t> 2 and Cytokinesis</a:t>
            </a:r>
            <a:endParaRPr lang="en-US" dirty="0"/>
          </a:p>
        </p:txBody>
      </p:sp>
      <p:pic>
        <p:nvPicPr>
          <p:cNvPr id="4" name="Picture 3"/>
          <p:cNvPicPr>
            <a:picLocks noChangeAspect="1"/>
          </p:cNvPicPr>
          <p:nvPr/>
        </p:nvPicPr>
        <p:blipFill>
          <a:blip r:embed="rId2"/>
          <a:stretch>
            <a:fillRect/>
          </a:stretch>
        </p:blipFill>
        <p:spPr>
          <a:xfrm>
            <a:off x="1763688" y="2636912"/>
            <a:ext cx="3302000" cy="2159000"/>
          </a:xfrm>
          <a:prstGeom prst="rect">
            <a:avLst/>
          </a:prstGeom>
        </p:spPr>
      </p:pic>
      <p:pic>
        <p:nvPicPr>
          <p:cNvPr id="5" name="Picture 4"/>
          <p:cNvPicPr>
            <a:picLocks noChangeAspect="1"/>
          </p:cNvPicPr>
          <p:nvPr/>
        </p:nvPicPr>
        <p:blipFill>
          <a:blip r:embed="rId2"/>
          <a:stretch>
            <a:fillRect/>
          </a:stretch>
        </p:blipFill>
        <p:spPr>
          <a:xfrm>
            <a:off x="5148064" y="2636912"/>
            <a:ext cx="3302000" cy="2159000"/>
          </a:xfrm>
          <a:prstGeom prst="rect">
            <a:avLst/>
          </a:prstGeom>
        </p:spPr>
      </p:pic>
      <p:sp>
        <p:nvSpPr>
          <p:cNvPr id="6" name="TextBox 5"/>
          <p:cNvSpPr txBox="1"/>
          <p:nvPr/>
        </p:nvSpPr>
        <p:spPr>
          <a:xfrm>
            <a:off x="2051720" y="5157192"/>
            <a:ext cx="6552728" cy="1200329"/>
          </a:xfrm>
          <a:prstGeom prst="rect">
            <a:avLst/>
          </a:prstGeom>
          <a:noFill/>
        </p:spPr>
        <p:txBody>
          <a:bodyPr wrap="square" rtlCol="0">
            <a:spAutoFit/>
          </a:bodyPr>
          <a:lstStyle/>
          <a:p>
            <a:pPr algn="ctr"/>
            <a:r>
              <a:rPr lang="en-US" b="1" dirty="0" smtClean="0"/>
              <a:t>4 haploid (N) daughter cells</a:t>
            </a:r>
          </a:p>
          <a:p>
            <a:endParaRPr lang="en-US" dirty="0"/>
          </a:p>
          <a:p>
            <a:r>
              <a:rPr lang="en-US" dirty="0" smtClean="0"/>
              <a:t>Each cell is genetically different from the original and from each other.</a:t>
            </a:r>
            <a:endParaRPr lang="en-US" dirty="0"/>
          </a:p>
        </p:txBody>
      </p:sp>
    </p:spTree>
    <p:extLst>
      <p:ext uri="{BB962C8B-B14F-4D97-AF65-F5344CB8AC3E}">
        <p14:creationId xmlns:p14="http://schemas.microsoft.com/office/powerpoint/2010/main" val="346409556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Focus on the Chromosomes</a:t>
            </a:r>
            <a:endParaRPr lang="en-US" dirty="0"/>
          </a:p>
        </p:txBody>
      </p:sp>
      <p:pic>
        <p:nvPicPr>
          <p:cNvPr id="4" name="Content Placeholder 3"/>
          <p:cNvPicPr>
            <a:picLocks noGrp="1" noChangeAspect="1"/>
          </p:cNvPicPr>
          <p:nvPr>
            <p:ph idx="1"/>
          </p:nvPr>
        </p:nvPicPr>
        <p:blipFill>
          <a:blip r:embed="rId2"/>
          <a:srcRect l="-73732" r="-73732"/>
          <a:stretch>
            <a:fillRect/>
          </a:stretch>
        </p:blipFill>
        <p:spPr/>
      </p:pic>
    </p:spTree>
    <p:extLst>
      <p:ext uri="{BB962C8B-B14F-4D97-AF65-F5344CB8AC3E}">
        <p14:creationId xmlns:p14="http://schemas.microsoft.com/office/powerpoint/2010/main" val="406403360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Gamete Formation</a:t>
            </a:r>
            <a:endParaRPr lang="en-US" dirty="0"/>
          </a:p>
        </p:txBody>
      </p:sp>
      <p:pic>
        <p:nvPicPr>
          <p:cNvPr id="4" name="Content Placeholder 3"/>
          <p:cNvPicPr>
            <a:picLocks noGrp="1" noChangeAspect="1"/>
          </p:cNvPicPr>
          <p:nvPr>
            <p:ph idx="1"/>
          </p:nvPr>
        </p:nvPicPr>
        <p:blipFill>
          <a:blip r:embed="rId2"/>
          <a:srcRect l="-43310" r="-43310"/>
          <a:stretch>
            <a:fillRect/>
          </a:stretch>
        </p:blipFill>
        <p:spPr/>
      </p:pic>
    </p:spTree>
    <p:extLst>
      <p:ext uri="{BB962C8B-B14F-4D97-AF65-F5344CB8AC3E}">
        <p14:creationId xmlns:p14="http://schemas.microsoft.com/office/powerpoint/2010/main" val="125537081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Gamete Formation - Plants</a:t>
            </a:r>
            <a:endParaRPr lang="en-US" dirty="0"/>
          </a:p>
        </p:txBody>
      </p:sp>
      <p:pic>
        <p:nvPicPr>
          <p:cNvPr id="4" name="Content Placeholder 3"/>
          <p:cNvPicPr>
            <a:picLocks noGrp="1" noChangeAspect="1"/>
          </p:cNvPicPr>
          <p:nvPr>
            <p:ph idx="1"/>
          </p:nvPr>
        </p:nvPicPr>
        <p:blipFill>
          <a:blip r:embed="rId2"/>
          <a:srcRect l="-2716" r="-2716"/>
          <a:stretch>
            <a:fillRect/>
          </a:stretch>
        </p:blipFill>
        <p:spPr/>
      </p:pic>
    </p:spTree>
    <p:extLst>
      <p:ext uri="{BB962C8B-B14F-4D97-AF65-F5344CB8AC3E}">
        <p14:creationId xmlns:p14="http://schemas.microsoft.com/office/powerpoint/2010/main" val="284290002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Mitosis v Meiosis</a:t>
            </a:r>
            <a:endParaRPr lang="en-US" dirty="0"/>
          </a:p>
        </p:txBody>
      </p:sp>
      <p:pic>
        <p:nvPicPr>
          <p:cNvPr id="4" name="Content Placeholder 3"/>
          <p:cNvPicPr>
            <a:picLocks noGrp="1" noChangeAspect="1"/>
          </p:cNvPicPr>
          <p:nvPr>
            <p:ph idx="1"/>
          </p:nvPr>
        </p:nvPicPr>
        <p:blipFill>
          <a:blip r:embed="rId2"/>
          <a:srcRect l="-30345" r="-30345"/>
          <a:stretch>
            <a:fillRect/>
          </a:stretch>
        </p:blipFill>
        <p:spPr>
          <a:xfrm>
            <a:off x="827584" y="1196752"/>
            <a:ext cx="8446849" cy="5256584"/>
          </a:xfrm>
        </p:spPr>
      </p:pic>
    </p:spTree>
    <p:extLst>
      <p:ext uri="{BB962C8B-B14F-4D97-AF65-F5344CB8AC3E}">
        <p14:creationId xmlns:p14="http://schemas.microsoft.com/office/powerpoint/2010/main" val="34815742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1680" y="0"/>
            <a:ext cx="7272808" cy="706090"/>
          </a:xfrm>
        </p:spPr>
        <p:txBody>
          <a:bodyPr>
            <a:normAutofit fontScale="90000"/>
          </a:bodyPr>
          <a:lstStyle/>
          <a:p>
            <a:r>
              <a:rPr lang="en-US" dirty="0" smtClean="0"/>
              <a:t>Mitosis v Meiosis</a:t>
            </a:r>
            <a:endParaRPr lang="en-US" dirty="0"/>
          </a:p>
        </p:txBody>
      </p:sp>
      <p:pic>
        <p:nvPicPr>
          <p:cNvPr id="4" name="Content Placeholder 3"/>
          <p:cNvPicPr>
            <a:picLocks noGrp="1" noChangeAspect="1"/>
          </p:cNvPicPr>
          <p:nvPr>
            <p:ph idx="1"/>
          </p:nvPr>
        </p:nvPicPr>
        <p:blipFill>
          <a:blip r:embed="rId2"/>
          <a:srcRect t="8769" b="8769"/>
          <a:stretch>
            <a:fillRect/>
          </a:stretch>
        </p:blipFill>
        <p:spPr>
          <a:xfrm>
            <a:off x="1547664" y="908720"/>
            <a:ext cx="7596336" cy="5760640"/>
          </a:xfrm>
        </p:spPr>
      </p:pic>
    </p:spTree>
    <p:extLst>
      <p:ext uri="{BB962C8B-B14F-4D97-AF65-F5344CB8AC3E}">
        <p14:creationId xmlns:p14="http://schemas.microsoft.com/office/powerpoint/2010/main" val="339160739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Number of Cell Divisions</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b="1" dirty="0" smtClean="0"/>
              <a:t>Mitosis</a:t>
            </a:r>
            <a:r>
              <a:rPr lang="en-US" dirty="0" smtClean="0"/>
              <a:t> is a single cell division that results in </a:t>
            </a:r>
            <a:r>
              <a:rPr lang="en-US" b="1" dirty="0" smtClean="0"/>
              <a:t>two identical daughter cells</a:t>
            </a:r>
            <a:r>
              <a:rPr lang="en-US" dirty="0" smtClean="0"/>
              <a:t>, with a </a:t>
            </a:r>
            <a:r>
              <a:rPr lang="en-US" b="1" dirty="0" smtClean="0"/>
              <a:t>diploid</a:t>
            </a:r>
            <a:r>
              <a:rPr lang="en-US" dirty="0" smtClean="0"/>
              <a:t> set of chromosomes.</a:t>
            </a:r>
          </a:p>
          <a:p>
            <a:pPr marL="0" indent="0">
              <a:buNone/>
            </a:pPr>
            <a:endParaRPr lang="en-US" dirty="0"/>
          </a:p>
          <a:p>
            <a:pPr marL="0" indent="0">
              <a:buNone/>
            </a:pPr>
            <a:r>
              <a:rPr lang="en-US" b="1" dirty="0" smtClean="0"/>
              <a:t>Meiosis</a:t>
            </a:r>
            <a:r>
              <a:rPr lang="en-US" dirty="0" smtClean="0"/>
              <a:t> contains a second round of cell divisions and in most cases produces a total of </a:t>
            </a:r>
            <a:r>
              <a:rPr lang="en-US" b="1" dirty="0" smtClean="0"/>
              <a:t>four daughter cells </a:t>
            </a:r>
            <a:r>
              <a:rPr lang="en-US" dirty="0" smtClean="0"/>
              <a:t>that are </a:t>
            </a:r>
            <a:r>
              <a:rPr lang="en-US" b="1" dirty="0" smtClean="0"/>
              <a:t>genetically different and contain a haploid set of chromosomes.</a:t>
            </a:r>
            <a:endParaRPr lang="en-US" b="1" dirty="0"/>
          </a:p>
        </p:txBody>
      </p:sp>
    </p:spTree>
    <p:extLst>
      <p:ext uri="{BB962C8B-B14F-4D97-AF65-F5344CB8AC3E}">
        <p14:creationId xmlns:p14="http://schemas.microsoft.com/office/powerpoint/2010/main" val="258936738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Independent Assortment</a:t>
            </a:r>
            <a:endParaRPr lang="en-US" dirty="0"/>
          </a:p>
        </p:txBody>
      </p:sp>
      <p:sp>
        <p:nvSpPr>
          <p:cNvPr id="3" name="Content Placeholder 2"/>
          <p:cNvSpPr>
            <a:spLocks noGrp="1"/>
          </p:cNvSpPr>
          <p:nvPr>
            <p:ph idx="1"/>
          </p:nvPr>
        </p:nvSpPr>
        <p:spPr/>
        <p:txBody>
          <a:bodyPr>
            <a:normAutofit fontScale="85000" lnSpcReduction="10000"/>
          </a:bodyPr>
          <a:lstStyle/>
          <a:p>
            <a:pPr marL="0" indent="0">
              <a:buNone/>
            </a:pPr>
            <a:r>
              <a:rPr lang="en-US" dirty="0" smtClean="0"/>
              <a:t>Now that we have seen meiosis and understand how it works one further problem with Mendel’s principle of independent assortment appears.</a:t>
            </a:r>
          </a:p>
          <a:p>
            <a:pPr marL="0" indent="0">
              <a:buNone/>
            </a:pPr>
            <a:endParaRPr lang="en-US" dirty="0"/>
          </a:p>
          <a:p>
            <a:pPr marL="0" indent="0">
              <a:buNone/>
            </a:pPr>
            <a:r>
              <a:rPr lang="en-US" dirty="0" smtClean="0"/>
              <a:t>The principle of </a:t>
            </a:r>
            <a:r>
              <a:rPr lang="en-US" b="1" dirty="0" smtClean="0"/>
              <a:t>independent assortment </a:t>
            </a:r>
            <a:r>
              <a:rPr lang="en-US" dirty="0" smtClean="0"/>
              <a:t>states that </a:t>
            </a:r>
            <a:r>
              <a:rPr lang="en-US" i="1" dirty="0"/>
              <a:t>genes of different traits can segregate independently during the formation of </a:t>
            </a:r>
            <a:r>
              <a:rPr lang="en-US" i="1" dirty="0" smtClean="0"/>
              <a:t>gametes</a:t>
            </a:r>
            <a:r>
              <a:rPr lang="en-US" dirty="0" smtClean="0"/>
              <a:t>.</a:t>
            </a:r>
          </a:p>
          <a:p>
            <a:pPr marL="0" indent="0">
              <a:buNone/>
            </a:pPr>
            <a:endParaRPr lang="en-US" dirty="0"/>
          </a:p>
          <a:p>
            <a:pPr marL="0" indent="0">
              <a:buNone/>
            </a:pPr>
            <a:r>
              <a:rPr lang="en-US" dirty="0" smtClean="0"/>
              <a:t>However if two genes lie close to each other on the same chromosome we often see that both are inherited together.</a:t>
            </a:r>
            <a:endParaRPr lang="en-US" dirty="0"/>
          </a:p>
        </p:txBody>
      </p:sp>
    </p:spTree>
    <p:extLst>
      <p:ext uri="{BB962C8B-B14F-4D97-AF65-F5344CB8AC3E}">
        <p14:creationId xmlns:p14="http://schemas.microsoft.com/office/powerpoint/2010/main" val="111577401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 Linkage</a:t>
            </a:r>
            <a:endParaRPr lang="en-US" dirty="0"/>
          </a:p>
        </p:txBody>
      </p:sp>
      <p:sp>
        <p:nvSpPr>
          <p:cNvPr id="3" name="Content Placeholder 2"/>
          <p:cNvSpPr>
            <a:spLocks noGrp="1"/>
          </p:cNvSpPr>
          <p:nvPr>
            <p:ph idx="1"/>
          </p:nvPr>
        </p:nvSpPr>
        <p:spPr/>
        <p:txBody>
          <a:bodyPr>
            <a:normAutofit fontScale="85000" lnSpcReduction="10000"/>
          </a:bodyPr>
          <a:lstStyle/>
          <a:p>
            <a:pPr marL="0" indent="0">
              <a:buNone/>
            </a:pPr>
            <a:r>
              <a:rPr lang="en-US" dirty="0" smtClean="0"/>
              <a:t>This is known as </a:t>
            </a:r>
            <a:r>
              <a:rPr lang="en-US" b="1" dirty="0" smtClean="0"/>
              <a:t>gene linkage </a:t>
            </a:r>
            <a:r>
              <a:rPr lang="en-US" dirty="0" smtClean="0"/>
              <a:t>and was first discovered by Thomas Hunt Morgan in 1910 when he realized that certain seemingly unrelated traits of fruit flies were almost always observed together.</a:t>
            </a:r>
          </a:p>
          <a:p>
            <a:pPr marL="0" indent="0">
              <a:buNone/>
            </a:pPr>
            <a:endParaRPr lang="en-US" dirty="0"/>
          </a:p>
          <a:p>
            <a:pPr marL="0" indent="0">
              <a:buNone/>
            </a:pPr>
            <a:r>
              <a:rPr lang="en-US" dirty="0" smtClean="0"/>
              <a:t>Hunt Morgan observed that flies with miniature wings almost always had red-brown eyes.</a:t>
            </a:r>
          </a:p>
          <a:p>
            <a:pPr marL="0" indent="0">
              <a:buNone/>
            </a:pPr>
            <a:endParaRPr lang="en-US" dirty="0"/>
          </a:p>
          <a:p>
            <a:pPr marL="0" indent="0">
              <a:buNone/>
            </a:pPr>
            <a:r>
              <a:rPr lang="en-US" dirty="0" smtClean="0"/>
              <a:t>They then discovered that fruit flies had 4 such linkage-groups and 4 chromosomes.</a:t>
            </a:r>
            <a:endParaRPr lang="en-US" dirty="0"/>
          </a:p>
        </p:txBody>
      </p:sp>
    </p:spTree>
    <p:extLst>
      <p:ext uri="{BB962C8B-B14F-4D97-AF65-F5344CB8AC3E}">
        <p14:creationId xmlns:p14="http://schemas.microsoft.com/office/powerpoint/2010/main" val="144799924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 Linkage</a:t>
            </a:r>
            <a:endParaRPr lang="en-US" dirty="0"/>
          </a:p>
        </p:txBody>
      </p:sp>
      <p:sp>
        <p:nvSpPr>
          <p:cNvPr id="3" name="Content Placeholder 2"/>
          <p:cNvSpPr>
            <a:spLocks noGrp="1"/>
          </p:cNvSpPr>
          <p:nvPr>
            <p:ph idx="1"/>
          </p:nvPr>
        </p:nvSpPr>
        <p:spPr/>
        <p:txBody>
          <a:bodyPr>
            <a:normAutofit fontScale="77500" lnSpcReduction="20000"/>
          </a:bodyPr>
          <a:lstStyle/>
          <a:p>
            <a:pPr marL="0" indent="0">
              <a:buNone/>
            </a:pPr>
            <a:r>
              <a:rPr lang="en-US" dirty="0" smtClean="0"/>
              <a:t>Morgan Hunt concluded that Mendel’s principle of independent assortment still held true but that it was </a:t>
            </a:r>
            <a:r>
              <a:rPr lang="en-US" b="1" dirty="0" smtClean="0"/>
              <a:t>chromosomes that assorted independently and not individual genes</a:t>
            </a:r>
            <a:r>
              <a:rPr lang="en-US" dirty="0" smtClean="0"/>
              <a:t>.</a:t>
            </a:r>
          </a:p>
          <a:p>
            <a:pPr marL="0" indent="0">
              <a:buNone/>
            </a:pPr>
            <a:endParaRPr lang="en-US" dirty="0"/>
          </a:p>
          <a:p>
            <a:pPr marL="0" indent="0">
              <a:buNone/>
            </a:pPr>
            <a:r>
              <a:rPr lang="en-US" dirty="0" smtClean="0"/>
              <a:t>When two genes are close together on the same chromosome there is a very high probability that they will be inherited together.</a:t>
            </a:r>
          </a:p>
          <a:p>
            <a:pPr marL="0" indent="0">
              <a:buNone/>
            </a:pPr>
            <a:endParaRPr lang="en-US" dirty="0"/>
          </a:p>
          <a:p>
            <a:pPr marL="0" indent="0">
              <a:buNone/>
            </a:pPr>
            <a:r>
              <a:rPr lang="en-US" dirty="0" smtClean="0"/>
              <a:t>By luck Mendel did not observe this as the traits he examined were in different chromosomes or so far apart on the same chromosome that they assorted independently.</a:t>
            </a:r>
            <a:endParaRPr lang="en-US" dirty="0"/>
          </a:p>
        </p:txBody>
      </p:sp>
    </p:spTree>
    <p:extLst>
      <p:ext uri="{BB962C8B-B14F-4D97-AF65-F5344CB8AC3E}">
        <p14:creationId xmlns:p14="http://schemas.microsoft.com/office/powerpoint/2010/main" val="41403056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Meiosis</a:t>
            </a:r>
            <a:endParaRPr lang="en-US" dirty="0"/>
          </a:p>
        </p:txBody>
      </p:sp>
      <p:sp>
        <p:nvSpPr>
          <p:cNvPr id="3" name="Content Placeholder 2"/>
          <p:cNvSpPr>
            <a:spLocks noGrp="1"/>
          </p:cNvSpPr>
          <p:nvPr>
            <p:ph idx="1"/>
          </p:nvPr>
        </p:nvSpPr>
        <p:spPr/>
        <p:txBody>
          <a:bodyPr/>
          <a:lstStyle/>
          <a:p>
            <a:pPr marL="0" indent="0">
              <a:buNone/>
            </a:pPr>
            <a:r>
              <a:rPr lang="en-US" dirty="0" smtClean="0"/>
              <a:t>Likewise we are </a:t>
            </a:r>
            <a:r>
              <a:rPr lang="en-US" b="1" dirty="0" smtClean="0"/>
              <a:t>not</a:t>
            </a:r>
            <a:r>
              <a:rPr lang="en-US" dirty="0" smtClean="0"/>
              <a:t> an exact 50/50 split of our parents even though we got 50% of our DNA from each of them.</a:t>
            </a:r>
          </a:p>
          <a:p>
            <a:pPr marL="0" indent="0">
              <a:buNone/>
            </a:pPr>
            <a:endParaRPr lang="en-US" dirty="0"/>
          </a:p>
          <a:p>
            <a:pPr marL="0" indent="0">
              <a:buNone/>
            </a:pPr>
            <a:r>
              <a:rPr lang="en-US" dirty="0" smtClean="0"/>
              <a:t>At some point their DNA has been combined but prior to that it has also been mixed up and entirely new combinations of genes have been made. </a:t>
            </a:r>
            <a:endParaRPr lang="en-US" dirty="0"/>
          </a:p>
        </p:txBody>
      </p:sp>
    </p:spTree>
    <p:extLst>
      <p:ext uri="{BB962C8B-B14F-4D97-AF65-F5344CB8AC3E}">
        <p14:creationId xmlns:p14="http://schemas.microsoft.com/office/powerpoint/2010/main" val="300741685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Happens when Meiosis Goes Wrong?</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US" dirty="0" smtClean="0"/>
              <a:t>After meiosis has occurred we are left with 4 haploid cells.</a:t>
            </a:r>
          </a:p>
          <a:p>
            <a:pPr marL="0" indent="0">
              <a:buNone/>
            </a:pPr>
            <a:endParaRPr lang="en-US" dirty="0"/>
          </a:p>
          <a:p>
            <a:pPr marL="0" indent="0">
              <a:buNone/>
            </a:pPr>
            <a:r>
              <a:rPr lang="en-US" dirty="0" smtClean="0"/>
              <a:t>This is very important as it ensures we inherit the right number of chromosomes from each of our parents.</a:t>
            </a:r>
          </a:p>
          <a:p>
            <a:pPr marL="0" indent="0">
              <a:buNone/>
            </a:pPr>
            <a:endParaRPr lang="en-US" dirty="0"/>
          </a:p>
          <a:p>
            <a:pPr marL="0" indent="0">
              <a:buNone/>
            </a:pPr>
            <a:r>
              <a:rPr lang="en-US" dirty="0" smtClean="0"/>
              <a:t>If the chromosomes fail to separate properly we can see some severe genetic disorders.</a:t>
            </a:r>
            <a:endParaRPr lang="en-US" dirty="0"/>
          </a:p>
        </p:txBody>
      </p:sp>
    </p:spTree>
    <p:extLst>
      <p:ext uri="{BB962C8B-B14F-4D97-AF65-F5344CB8AC3E}">
        <p14:creationId xmlns:p14="http://schemas.microsoft.com/office/powerpoint/2010/main" val="70853637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Non-disjunction</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US" dirty="0" smtClean="0"/>
              <a:t>Cell division were chromosomes fail to separate properly is called </a:t>
            </a:r>
            <a:r>
              <a:rPr lang="en-US" b="1" dirty="0" smtClean="0"/>
              <a:t>non-disjunction.</a:t>
            </a:r>
          </a:p>
          <a:p>
            <a:pPr marL="0" indent="0">
              <a:buNone/>
            </a:pPr>
            <a:endParaRPr lang="en-US" b="1" dirty="0"/>
          </a:p>
          <a:p>
            <a:pPr marL="0" indent="0">
              <a:buNone/>
            </a:pPr>
            <a:r>
              <a:rPr lang="en-US" dirty="0" smtClean="0"/>
              <a:t>If nondisjunction occurs during meiosis I or II the resulting gametes will not have the right number of chromosomes. </a:t>
            </a:r>
          </a:p>
          <a:p>
            <a:pPr marL="0" indent="0">
              <a:buNone/>
            </a:pPr>
            <a:endParaRPr lang="en-US" dirty="0"/>
          </a:p>
          <a:p>
            <a:pPr marL="0" indent="0">
              <a:buNone/>
            </a:pPr>
            <a:r>
              <a:rPr lang="en-US" dirty="0" smtClean="0"/>
              <a:t>Non-disjunction can result in extra copies of a particular chromosome or only one copy.</a:t>
            </a:r>
            <a:endParaRPr lang="en-US" dirty="0"/>
          </a:p>
        </p:txBody>
      </p:sp>
    </p:spTree>
    <p:extLst>
      <p:ext uri="{BB962C8B-B14F-4D97-AF65-F5344CB8AC3E}">
        <p14:creationId xmlns:p14="http://schemas.microsoft.com/office/powerpoint/2010/main" val="161335831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Trisomy and </a:t>
            </a:r>
            <a:r>
              <a:rPr lang="en-US" dirty="0" err="1" smtClean="0"/>
              <a:t>Monosomy</a:t>
            </a:r>
            <a:endParaRPr lang="en-US" dirty="0"/>
          </a:p>
        </p:txBody>
      </p:sp>
      <p:sp>
        <p:nvSpPr>
          <p:cNvPr id="3" name="Content Placeholder 2"/>
          <p:cNvSpPr>
            <a:spLocks noGrp="1"/>
          </p:cNvSpPr>
          <p:nvPr>
            <p:ph idx="1"/>
          </p:nvPr>
        </p:nvSpPr>
        <p:spPr/>
        <p:txBody>
          <a:bodyPr>
            <a:normAutofit fontScale="85000" lnSpcReduction="20000"/>
          </a:bodyPr>
          <a:lstStyle/>
          <a:p>
            <a:pPr marL="0" indent="0">
              <a:buNone/>
            </a:pPr>
            <a:r>
              <a:rPr lang="en-US" dirty="0" smtClean="0"/>
              <a:t>Having an extra copy of a chromosome is called </a:t>
            </a:r>
            <a:r>
              <a:rPr lang="en-US" b="1" dirty="0" smtClean="0"/>
              <a:t>trisomy</a:t>
            </a:r>
            <a:r>
              <a:rPr lang="en-US" dirty="0" smtClean="0"/>
              <a:t>.</a:t>
            </a:r>
          </a:p>
          <a:p>
            <a:pPr marL="0" indent="0">
              <a:buNone/>
            </a:pPr>
            <a:endParaRPr lang="en-US" dirty="0"/>
          </a:p>
          <a:p>
            <a:pPr marL="0" indent="0">
              <a:buNone/>
            </a:pPr>
            <a:r>
              <a:rPr lang="en-US" dirty="0" smtClean="0"/>
              <a:t>Having only one copy of a particular chromosome is called </a:t>
            </a:r>
            <a:r>
              <a:rPr lang="en-US" b="1" dirty="0" err="1" smtClean="0"/>
              <a:t>monosomy</a:t>
            </a:r>
            <a:r>
              <a:rPr lang="en-US" dirty="0" smtClean="0"/>
              <a:t>.</a:t>
            </a:r>
          </a:p>
          <a:p>
            <a:pPr marL="0" indent="0">
              <a:buNone/>
            </a:pPr>
            <a:endParaRPr lang="en-US" dirty="0"/>
          </a:p>
          <a:p>
            <a:pPr marL="0" indent="0">
              <a:buNone/>
            </a:pPr>
            <a:r>
              <a:rPr lang="en-US" dirty="0" smtClean="0"/>
              <a:t>Non-disjunction can occur in any organism which produces gametes by meiosis.</a:t>
            </a:r>
          </a:p>
          <a:p>
            <a:pPr marL="0" indent="0">
              <a:buNone/>
            </a:pPr>
            <a:endParaRPr lang="en-US" dirty="0"/>
          </a:p>
          <a:p>
            <a:pPr marL="0" indent="0">
              <a:buNone/>
            </a:pPr>
            <a:r>
              <a:rPr lang="en-US" dirty="0" smtClean="0"/>
              <a:t>Alterations in chromosome numbers can result in serious genetic disorders in humans.</a:t>
            </a:r>
            <a:endParaRPr lang="en-US" dirty="0"/>
          </a:p>
        </p:txBody>
      </p:sp>
    </p:spTree>
    <p:extLst>
      <p:ext uri="{BB962C8B-B14F-4D97-AF65-F5344CB8AC3E}">
        <p14:creationId xmlns:p14="http://schemas.microsoft.com/office/powerpoint/2010/main" val="314948098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Downs Syndrome</a:t>
            </a:r>
            <a:endParaRPr lang="en-US" dirty="0"/>
          </a:p>
        </p:txBody>
      </p:sp>
      <p:sp>
        <p:nvSpPr>
          <p:cNvPr id="3" name="Content Placeholder 2"/>
          <p:cNvSpPr>
            <a:spLocks noGrp="1"/>
          </p:cNvSpPr>
          <p:nvPr>
            <p:ph idx="1"/>
          </p:nvPr>
        </p:nvSpPr>
        <p:spPr/>
        <p:txBody>
          <a:bodyPr>
            <a:normAutofit fontScale="85000" lnSpcReduction="10000"/>
          </a:bodyPr>
          <a:lstStyle/>
          <a:p>
            <a:pPr marL="0" indent="0">
              <a:buNone/>
            </a:pPr>
            <a:r>
              <a:rPr lang="en-US" dirty="0" smtClean="0"/>
              <a:t>Down syndrome is a result of an extra chromosome 21. For this reason it is often called trisomy 21. </a:t>
            </a:r>
          </a:p>
          <a:p>
            <a:pPr marL="0" indent="0">
              <a:buNone/>
            </a:pPr>
            <a:endParaRPr lang="en-US" dirty="0"/>
          </a:p>
          <a:p>
            <a:pPr marL="0" indent="0">
              <a:buNone/>
            </a:pPr>
            <a:r>
              <a:rPr lang="en-US" dirty="0" smtClean="0"/>
              <a:t>Down syndrome results in distinctive facial features, short stature, heart defects, and mental disability.</a:t>
            </a:r>
          </a:p>
          <a:p>
            <a:pPr marL="0" indent="0">
              <a:buNone/>
            </a:pPr>
            <a:endParaRPr lang="en-US" dirty="0"/>
          </a:p>
          <a:p>
            <a:pPr marL="0" indent="0">
              <a:buNone/>
            </a:pPr>
            <a:r>
              <a:rPr lang="en-US" dirty="0" smtClean="0"/>
              <a:t>Approximately 1 in 800 people born in the US has down syndrome. The risk of giving birth to a child with down syndrome increases with age.</a:t>
            </a:r>
            <a:endParaRPr lang="en-US" dirty="0"/>
          </a:p>
        </p:txBody>
      </p:sp>
    </p:spTree>
    <p:extLst>
      <p:ext uri="{BB962C8B-B14F-4D97-AF65-F5344CB8AC3E}">
        <p14:creationId xmlns:p14="http://schemas.microsoft.com/office/powerpoint/2010/main" val="201857334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Nondisjunction of Sex Chromosomes</a:t>
            </a: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r>
              <a:rPr lang="en-US" dirty="0" smtClean="0"/>
              <a:t>Turners syndrome results from having only one sex chromosome (X) in females. </a:t>
            </a:r>
          </a:p>
          <a:p>
            <a:pPr marL="0" indent="0">
              <a:buNone/>
            </a:pPr>
            <a:endParaRPr lang="en-US" dirty="0"/>
          </a:p>
          <a:p>
            <a:pPr marL="0" indent="0">
              <a:buNone/>
            </a:pPr>
            <a:r>
              <a:rPr lang="en-US" dirty="0" smtClean="0"/>
              <a:t>People with turners syndrome may have short stature, a broad chest, low hairline, low-set ears, and a webbed neck.</a:t>
            </a:r>
          </a:p>
          <a:p>
            <a:pPr marL="0" indent="0">
              <a:buNone/>
            </a:pPr>
            <a:endParaRPr lang="en-US" dirty="0"/>
          </a:p>
          <a:p>
            <a:pPr marL="0" indent="0">
              <a:buNone/>
            </a:pPr>
            <a:r>
              <a:rPr lang="en-US" dirty="0" smtClean="0"/>
              <a:t>Women with turners syndrome are usually infertile and experience </a:t>
            </a:r>
            <a:r>
              <a:rPr lang="en-US" dirty="0" err="1" smtClean="0"/>
              <a:t>amenoreah</a:t>
            </a:r>
            <a:r>
              <a:rPr lang="en-US" dirty="0" smtClean="0"/>
              <a:t> (absence of menstrual cycle).</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352355962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Nondisjunction of Sex Chromosomes</a:t>
            </a:r>
          </a:p>
        </p:txBody>
      </p:sp>
      <p:sp>
        <p:nvSpPr>
          <p:cNvPr id="3" name="Content Placeholder 2"/>
          <p:cNvSpPr>
            <a:spLocks noGrp="1"/>
          </p:cNvSpPr>
          <p:nvPr>
            <p:ph idx="1"/>
          </p:nvPr>
        </p:nvSpPr>
        <p:spPr/>
        <p:txBody>
          <a:bodyPr>
            <a:normAutofit fontScale="92500"/>
          </a:bodyPr>
          <a:lstStyle/>
          <a:p>
            <a:pPr marL="0" indent="0">
              <a:buNone/>
            </a:pPr>
            <a:r>
              <a:rPr lang="en-US" dirty="0" smtClean="0"/>
              <a:t>Females with a XXX set of sex chromosomes will be </a:t>
            </a:r>
            <a:r>
              <a:rPr lang="en-US" dirty="0"/>
              <a:t>n</a:t>
            </a:r>
            <a:r>
              <a:rPr lang="en-US" dirty="0" smtClean="0"/>
              <a:t>early normal.</a:t>
            </a:r>
          </a:p>
          <a:p>
            <a:pPr marL="0" indent="0">
              <a:buNone/>
            </a:pPr>
            <a:endParaRPr lang="en-US" dirty="0"/>
          </a:p>
          <a:p>
            <a:pPr marL="0" indent="0">
              <a:buNone/>
            </a:pPr>
            <a:r>
              <a:rPr lang="en-US" dirty="0" smtClean="0"/>
              <a:t>XXY males will have </a:t>
            </a:r>
            <a:r>
              <a:rPr lang="en-US" dirty="0" err="1" smtClean="0"/>
              <a:t>Klinefelter’s</a:t>
            </a:r>
            <a:r>
              <a:rPr lang="en-US" dirty="0" smtClean="0"/>
              <a:t> syndrome.</a:t>
            </a:r>
          </a:p>
          <a:p>
            <a:pPr marL="0" indent="0">
              <a:buNone/>
            </a:pPr>
            <a:endParaRPr lang="en-US" dirty="0"/>
          </a:p>
          <a:p>
            <a:pPr marL="0" indent="0">
              <a:buNone/>
            </a:pPr>
            <a:r>
              <a:rPr lang="en-US" dirty="0" smtClean="0"/>
              <a:t>XYY males are nearly normal.</a:t>
            </a:r>
          </a:p>
          <a:p>
            <a:pPr marL="0" indent="0">
              <a:buNone/>
            </a:pPr>
            <a:endParaRPr lang="en-US" dirty="0"/>
          </a:p>
          <a:p>
            <a:pPr marL="0" indent="0">
              <a:buNone/>
            </a:pPr>
            <a:r>
              <a:rPr lang="en-US" dirty="0" smtClean="0"/>
              <a:t>0Y genotype results in death.</a:t>
            </a:r>
            <a:endParaRPr lang="en-US" dirty="0"/>
          </a:p>
        </p:txBody>
      </p:sp>
    </p:spTree>
    <p:extLst>
      <p:ext uri="{BB962C8B-B14F-4D97-AF65-F5344CB8AC3E}">
        <p14:creationId xmlns:p14="http://schemas.microsoft.com/office/powerpoint/2010/main" val="161265913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Dominant and Recessive Genetic Disorders</a:t>
            </a: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r>
              <a:rPr lang="en-US" dirty="0" smtClean="0"/>
              <a:t>Many genetic disorders will be the result of having two recessive genes.</a:t>
            </a:r>
          </a:p>
          <a:p>
            <a:pPr marL="0" indent="0">
              <a:buNone/>
            </a:pPr>
            <a:endParaRPr lang="en-US" dirty="0"/>
          </a:p>
          <a:p>
            <a:pPr marL="0" indent="0">
              <a:buNone/>
            </a:pPr>
            <a:r>
              <a:rPr lang="en-US" dirty="0" smtClean="0"/>
              <a:t>People who have on recessive gene for a genetic disorder are called carriers.</a:t>
            </a:r>
          </a:p>
          <a:p>
            <a:pPr marL="0" indent="0">
              <a:buNone/>
            </a:pPr>
            <a:endParaRPr lang="en-US" dirty="0"/>
          </a:p>
          <a:p>
            <a:pPr marL="0" indent="0">
              <a:buNone/>
            </a:pPr>
            <a:r>
              <a:rPr lang="en-US" dirty="0" smtClean="0"/>
              <a:t>Sometimes there are evolutionary advantages to being a carrier but not double recessive. For example people who are heterozygous dominant for the gene which causes sickle cell anemia. </a:t>
            </a:r>
            <a:endParaRPr lang="en-US" dirty="0"/>
          </a:p>
        </p:txBody>
      </p:sp>
    </p:spTree>
    <p:extLst>
      <p:ext uri="{BB962C8B-B14F-4D97-AF65-F5344CB8AC3E}">
        <p14:creationId xmlns:p14="http://schemas.microsoft.com/office/powerpoint/2010/main" val="335737628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Dominant Disorders</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US" dirty="0" smtClean="0"/>
              <a:t>Some genetic disorders are caused by the dominant gene.</a:t>
            </a:r>
          </a:p>
          <a:p>
            <a:pPr marL="0" indent="0">
              <a:buNone/>
            </a:pPr>
            <a:endParaRPr lang="en-US" dirty="0"/>
          </a:p>
          <a:p>
            <a:pPr marL="0" indent="0">
              <a:buNone/>
            </a:pPr>
            <a:r>
              <a:rPr lang="en-US" dirty="0" smtClean="0"/>
              <a:t>In these disorders people who don t have the gene are homozygous recessive. </a:t>
            </a:r>
          </a:p>
          <a:p>
            <a:pPr marL="0" indent="0">
              <a:buNone/>
            </a:pPr>
            <a:endParaRPr lang="en-US" dirty="0"/>
          </a:p>
          <a:p>
            <a:pPr marL="0" indent="0">
              <a:buNone/>
            </a:pPr>
            <a:r>
              <a:rPr lang="en-US" dirty="0" smtClean="0"/>
              <a:t>These types of disorder can cause things like Huntington’s disease – a nervous system disorder resulting in loss of brain function. </a:t>
            </a:r>
            <a:endParaRPr lang="en-US" dirty="0"/>
          </a:p>
        </p:txBody>
      </p:sp>
    </p:spTree>
    <p:extLst>
      <p:ext uri="{BB962C8B-B14F-4D97-AF65-F5344CB8AC3E}">
        <p14:creationId xmlns:p14="http://schemas.microsoft.com/office/powerpoint/2010/main" val="239769030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 Maps</a:t>
            </a:r>
            <a:endParaRPr lang="en-US" dirty="0"/>
          </a:p>
        </p:txBody>
      </p:sp>
      <p:sp>
        <p:nvSpPr>
          <p:cNvPr id="3" name="Content Placeholder 2"/>
          <p:cNvSpPr>
            <a:spLocks noGrp="1"/>
          </p:cNvSpPr>
          <p:nvPr>
            <p:ph idx="1"/>
          </p:nvPr>
        </p:nvSpPr>
        <p:spPr/>
        <p:txBody>
          <a:bodyPr>
            <a:normAutofit fontScale="85000" lnSpcReduction="20000"/>
          </a:bodyPr>
          <a:lstStyle/>
          <a:p>
            <a:pPr marL="0" indent="0">
              <a:buNone/>
            </a:pPr>
            <a:r>
              <a:rPr lang="en-US" dirty="0" smtClean="0"/>
              <a:t>In 1911 one of Moran Hunts students at the University of Colombia</a:t>
            </a:r>
            <a:r>
              <a:rPr lang="en-US" dirty="0"/>
              <a:t> , Alfred Sturtevant,</a:t>
            </a:r>
            <a:r>
              <a:rPr lang="en-US" dirty="0" smtClean="0"/>
              <a:t> came up with an idea that you could study the rates of independent assortment of genes on the same chromosome to map out the locations of genes.</a:t>
            </a:r>
          </a:p>
          <a:p>
            <a:pPr marL="0" indent="0">
              <a:buNone/>
            </a:pPr>
            <a:endParaRPr lang="en-US" dirty="0"/>
          </a:p>
          <a:p>
            <a:pPr marL="0" indent="0">
              <a:buNone/>
            </a:pPr>
            <a:r>
              <a:rPr lang="en-US" dirty="0" smtClean="0"/>
              <a:t>If two genes are far apart then there is a higher probability that crossing-over will occur. If they are close together crossing-over will be less likely.</a:t>
            </a:r>
          </a:p>
          <a:p>
            <a:pPr marL="0" indent="0">
              <a:buNone/>
            </a:pPr>
            <a:endParaRPr lang="en-US" dirty="0"/>
          </a:p>
          <a:p>
            <a:pPr marL="0" indent="0">
              <a:buNone/>
            </a:pPr>
            <a:r>
              <a:rPr lang="en-US" dirty="0" smtClean="0"/>
              <a:t>His technique for mapping chromosomes is still used today.</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140476094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Human Gene Map for Physical Fitness and Health Related Performance.</a:t>
            </a:r>
            <a:endParaRPr lang="en-US" sz="3200" dirty="0"/>
          </a:p>
        </p:txBody>
      </p:sp>
      <p:pic>
        <p:nvPicPr>
          <p:cNvPr id="1026" name="Picture 2" descr="http://img.medscape.com/fullsize/migrated/488/972/msse488972.fig1.gif"/>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01759" y="1600200"/>
            <a:ext cx="6453369" cy="4525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28011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Fertilization</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dirty="0" smtClean="0"/>
              <a:t>Fertilization is the point where-by the genetic information from each parent is combined. </a:t>
            </a:r>
          </a:p>
          <a:p>
            <a:pPr marL="0" indent="0">
              <a:buNone/>
            </a:pPr>
            <a:endParaRPr lang="en-US" dirty="0"/>
          </a:p>
          <a:p>
            <a:pPr marL="0" indent="0">
              <a:buNone/>
            </a:pPr>
            <a:r>
              <a:rPr lang="en-US" b="1" dirty="0" smtClean="0"/>
              <a:t>Fertilization</a:t>
            </a:r>
            <a:r>
              <a:rPr lang="en-US" dirty="0" smtClean="0"/>
              <a:t> is the fusion of a sperm and an egg to form a </a:t>
            </a:r>
            <a:r>
              <a:rPr lang="en-US" b="1" dirty="0" smtClean="0"/>
              <a:t>zygote</a:t>
            </a:r>
            <a:r>
              <a:rPr lang="en-US" dirty="0" smtClean="0"/>
              <a:t>.</a:t>
            </a:r>
          </a:p>
          <a:p>
            <a:pPr marL="0" indent="0">
              <a:buNone/>
            </a:pPr>
            <a:endParaRPr lang="en-US" dirty="0"/>
          </a:p>
          <a:p>
            <a:pPr marL="0" indent="0">
              <a:buNone/>
            </a:pPr>
            <a:r>
              <a:rPr lang="en-US" b="1" dirty="0" smtClean="0"/>
              <a:t>A zygote is a fertilized egg it has the diploid number of chromosomes.</a:t>
            </a:r>
            <a:endParaRPr lang="en-US" b="1" dirty="0"/>
          </a:p>
        </p:txBody>
      </p:sp>
    </p:spTree>
    <p:extLst>
      <p:ext uri="{BB962C8B-B14F-4D97-AF65-F5344CB8AC3E}">
        <p14:creationId xmlns:p14="http://schemas.microsoft.com/office/powerpoint/2010/main" val="27398322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Formation of a Zygote</a:t>
            </a:r>
            <a:endParaRPr lang="en-US" dirty="0"/>
          </a:p>
        </p:txBody>
      </p:sp>
      <p:pic>
        <p:nvPicPr>
          <p:cNvPr id="5" name="Content Placeholder 4"/>
          <p:cNvPicPr>
            <a:picLocks noGrp="1" noChangeAspect="1"/>
          </p:cNvPicPr>
          <p:nvPr>
            <p:ph idx="1"/>
          </p:nvPr>
        </p:nvPicPr>
        <p:blipFill>
          <a:blip r:embed="rId2"/>
          <a:stretch>
            <a:fillRect/>
          </a:stretch>
        </p:blipFill>
        <p:spPr>
          <a:xfrm>
            <a:off x="2051719" y="1700808"/>
            <a:ext cx="6515009" cy="4104456"/>
          </a:xfrm>
          <a:prstGeom prst="rect">
            <a:avLst/>
          </a:prstGeom>
        </p:spPr>
      </p:pic>
    </p:spTree>
    <p:extLst>
      <p:ext uri="{BB962C8B-B14F-4D97-AF65-F5344CB8AC3E}">
        <p14:creationId xmlns:p14="http://schemas.microsoft.com/office/powerpoint/2010/main" val="14041994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452320" y="5166320"/>
            <a:ext cx="1691680" cy="1691680"/>
          </a:xfrm>
          <a:prstGeom prst="rect">
            <a:avLst/>
          </a:prstGeom>
        </p:spPr>
      </p:pic>
      <p:sp>
        <p:nvSpPr>
          <p:cNvPr id="2" name="Title 1"/>
          <p:cNvSpPr>
            <a:spLocks noGrp="1"/>
          </p:cNvSpPr>
          <p:nvPr>
            <p:ph type="title"/>
          </p:nvPr>
        </p:nvSpPr>
        <p:spPr/>
        <p:txBody>
          <a:bodyPr/>
          <a:lstStyle/>
          <a:p>
            <a:r>
              <a:rPr lang="en-US" dirty="0" smtClean="0"/>
              <a:t>Heredity and Genes</a:t>
            </a:r>
            <a:endParaRPr lang="en-US" dirty="0"/>
          </a:p>
        </p:txBody>
      </p:sp>
      <p:sp>
        <p:nvSpPr>
          <p:cNvPr id="3" name="Content Placeholder 2"/>
          <p:cNvSpPr>
            <a:spLocks noGrp="1"/>
          </p:cNvSpPr>
          <p:nvPr>
            <p:ph idx="1"/>
          </p:nvPr>
        </p:nvSpPr>
        <p:spPr/>
        <p:txBody>
          <a:bodyPr>
            <a:normAutofit fontScale="85000" lnSpcReduction="20000"/>
          </a:bodyPr>
          <a:lstStyle/>
          <a:p>
            <a:pPr marL="0" indent="0">
              <a:buNone/>
            </a:pPr>
            <a:r>
              <a:rPr lang="en-US" dirty="0" smtClean="0"/>
              <a:t>A gene is the </a:t>
            </a:r>
            <a:r>
              <a:rPr lang="en-US" b="1" dirty="0" smtClean="0"/>
              <a:t>molecular unit of heredity </a:t>
            </a:r>
            <a:r>
              <a:rPr lang="en-US" dirty="0" smtClean="0"/>
              <a:t>in an organism.</a:t>
            </a:r>
          </a:p>
          <a:p>
            <a:pPr marL="0" indent="0">
              <a:buNone/>
            </a:pPr>
            <a:endParaRPr lang="en-US" sz="1800" dirty="0"/>
          </a:p>
          <a:p>
            <a:pPr marL="0" indent="0">
              <a:buNone/>
            </a:pPr>
            <a:r>
              <a:rPr lang="en-US" dirty="0" smtClean="0"/>
              <a:t>A gene is the scientific name given to a stretch of DNA that codes for the production of a specific </a:t>
            </a:r>
            <a:r>
              <a:rPr lang="en-US" b="1" dirty="0" smtClean="0"/>
              <a:t>polypeptide</a:t>
            </a:r>
            <a:r>
              <a:rPr lang="en-US" dirty="0" smtClean="0"/>
              <a:t> chain.</a:t>
            </a:r>
          </a:p>
          <a:p>
            <a:pPr marL="0" indent="0">
              <a:buNone/>
            </a:pPr>
            <a:endParaRPr lang="en-US" sz="1800" dirty="0"/>
          </a:p>
          <a:p>
            <a:pPr marL="0" indent="0">
              <a:buNone/>
            </a:pPr>
            <a:r>
              <a:rPr lang="en-US" dirty="0" smtClean="0"/>
              <a:t>Proteins are made from numerous polypeptide chains. </a:t>
            </a:r>
          </a:p>
          <a:p>
            <a:pPr marL="0" indent="0">
              <a:buNone/>
            </a:pPr>
            <a:endParaRPr lang="en-US" sz="1600" dirty="0"/>
          </a:p>
          <a:p>
            <a:pPr marL="0" indent="0">
              <a:buNone/>
            </a:pPr>
            <a:r>
              <a:rPr lang="en-US" dirty="0" smtClean="0"/>
              <a:t>We are made of proteins and many of the chemical reactions that happen in our bodies are catalyzed by proteins (enzymes).</a:t>
            </a:r>
            <a:endParaRPr lang="en-US" dirty="0"/>
          </a:p>
        </p:txBody>
      </p:sp>
    </p:spTree>
    <p:extLst>
      <p:ext uri="{BB962C8B-B14F-4D97-AF65-F5344CB8AC3E}">
        <p14:creationId xmlns:p14="http://schemas.microsoft.com/office/powerpoint/2010/main" val="29010243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Homologous Chromosomes</a:t>
            </a:r>
            <a:endParaRPr lang="en-US" dirty="0"/>
          </a:p>
        </p:txBody>
      </p:sp>
      <p:sp>
        <p:nvSpPr>
          <p:cNvPr id="3" name="Content Placeholder 2"/>
          <p:cNvSpPr>
            <a:spLocks noGrp="1"/>
          </p:cNvSpPr>
          <p:nvPr>
            <p:ph idx="1"/>
          </p:nvPr>
        </p:nvSpPr>
        <p:spPr/>
        <p:txBody>
          <a:bodyPr>
            <a:normAutofit fontScale="85000" lnSpcReduction="10000"/>
          </a:bodyPr>
          <a:lstStyle/>
          <a:p>
            <a:pPr marL="0" indent="0">
              <a:buNone/>
            </a:pPr>
            <a:r>
              <a:rPr lang="en-US" b="1" dirty="0" smtClean="0"/>
              <a:t>Homologous chromosomes </a:t>
            </a:r>
            <a:r>
              <a:rPr lang="en-US" dirty="0" smtClean="0"/>
              <a:t>are pairs of chromosomes that contain the same </a:t>
            </a:r>
            <a:r>
              <a:rPr lang="en-US" b="1" dirty="0" smtClean="0"/>
              <a:t>gene</a:t>
            </a:r>
            <a:r>
              <a:rPr lang="en-US" dirty="0" smtClean="0"/>
              <a:t> but may have different </a:t>
            </a:r>
            <a:r>
              <a:rPr lang="en-US" b="1" dirty="0" smtClean="0"/>
              <a:t>alleles</a:t>
            </a:r>
            <a:r>
              <a:rPr lang="en-US" dirty="0" smtClean="0"/>
              <a:t> for those genes. </a:t>
            </a:r>
          </a:p>
          <a:p>
            <a:pPr marL="0" indent="0">
              <a:buNone/>
            </a:pPr>
            <a:endParaRPr lang="en-US" sz="1800" dirty="0"/>
          </a:p>
          <a:p>
            <a:pPr marL="0" indent="0">
              <a:buNone/>
            </a:pPr>
            <a:r>
              <a:rPr lang="en-US" dirty="0" smtClean="0"/>
              <a:t>An allele is a variant of a gene. Typically genes have more than one version that whilst it wont be expressed is still in the organisms gene pool.</a:t>
            </a:r>
          </a:p>
          <a:p>
            <a:pPr marL="0" indent="0">
              <a:buNone/>
            </a:pPr>
            <a:endParaRPr lang="en-US" sz="1800" dirty="0"/>
          </a:p>
          <a:p>
            <a:pPr marL="0" indent="0">
              <a:buNone/>
            </a:pPr>
            <a:r>
              <a:rPr lang="en-US" dirty="0" smtClean="0"/>
              <a:t>For example if you have brown eyes you will have a gene that codes for brown pigment but you may also have the gene that codes for blue pigment. </a:t>
            </a:r>
          </a:p>
          <a:p>
            <a:pPr marL="0" indent="0">
              <a:buNone/>
            </a:pPr>
            <a:endParaRPr lang="en-US" sz="1600" dirty="0"/>
          </a:p>
          <a:p>
            <a:pPr marL="0" indent="0">
              <a:buNone/>
            </a:pPr>
            <a:endParaRPr lang="en-US" sz="1800" dirty="0"/>
          </a:p>
          <a:p>
            <a:pPr marL="0" indent="0">
              <a:buNone/>
            </a:pPr>
            <a:endParaRPr lang="en-US" dirty="0"/>
          </a:p>
        </p:txBody>
      </p:sp>
    </p:spTree>
    <p:extLst>
      <p:ext uri="{BB962C8B-B14F-4D97-AF65-F5344CB8AC3E}">
        <p14:creationId xmlns:p14="http://schemas.microsoft.com/office/powerpoint/2010/main" val="3527145652"/>
      </p:ext>
    </p:extLst>
  </p:cSld>
  <p:clrMapOvr>
    <a:masterClrMapping/>
  </p:clrMapOvr>
  <p:timing>
    <p:tnLst>
      <p:par>
        <p:cTn id="1" dur="indefinite" restart="never" nodeType="tmRoot"/>
      </p:par>
    </p:tnLst>
  </p:timing>
</p:sld>
</file>

<file path=ppt/theme/theme1.xml><?xml version="1.0" encoding="utf-8"?>
<a:theme xmlns:a="http://schemas.openxmlformats.org/drawingml/2006/main" name="Cell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3294</TotalTime>
  <Words>2431</Words>
  <Application>Microsoft Office PowerPoint</Application>
  <PresentationFormat>On-screen Show (4:3)</PresentationFormat>
  <Paragraphs>275</Paragraphs>
  <Slides>59</Slides>
  <Notes>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59</vt:i4>
      </vt:variant>
    </vt:vector>
  </HeadingPairs>
  <TitlesOfParts>
    <vt:vector size="62" baseType="lpstr">
      <vt:lpstr>Arial</vt:lpstr>
      <vt:lpstr>Calibri</vt:lpstr>
      <vt:lpstr>Cells</vt:lpstr>
      <vt:lpstr>Meiosis</vt:lpstr>
      <vt:lpstr>Mitosis v Meiosis</vt:lpstr>
      <vt:lpstr>Mitosis v Meiosis</vt:lpstr>
      <vt:lpstr>Mitosis v Meiosis</vt:lpstr>
      <vt:lpstr>Meiosis</vt:lpstr>
      <vt:lpstr>Fertilization</vt:lpstr>
      <vt:lpstr>Formation of a Zygote</vt:lpstr>
      <vt:lpstr>Heredity and Genes</vt:lpstr>
      <vt:lpstr>Homologous Chromosomes</vt:lpstr>
      <vt:lpstr>Genetic Information</vt:lpstr>
      <vt:lpstr>Homologous Chromosomes</vt:lpstr>
      <vt:lpstr>Sister chromatids v Homologous Chromosomes</vt:lpstr>
      <vt:lpstr>The Human Genome</vt:lpstr>
      <vt:lpstr>The Human Genome Karyotype</vt:lpstr>
      <vt:lpstr>Haploid and Diploid</vt:lpstr>
      <vt:lpstr>Gametes and Somatic Cells</vt:lpstr>
      <vt:lpstr>Meiosis</vt:lpstr>
      <vt:lpstr>Division of DNA in Meiosis</vt:lpstr>
      <vt:lpstr>Crossing-over </vt:lpstr>
      <vt:lpstr>Crossing-over</vt:lpstr>
      <vt:lpstr>The process of Meiosis</vt:lpstr>
      <vt:lpstr>The Process of Meiosis</vt:lpstr>
      <vt:lpstr>Interphase 1</vt:lpstr>
      <vt:lpstr>Meiosis 1</vt:lpstr>
      <vt:lpstr>Prophase 1</vt:lpstr>
      <vt:lpstr>Prophase 1</vt:lpstr>
      <vt:lpstr>Metaphase 1</vt:lpstr>
      <vt:lpstr>Metaphase 1</vt:lpstr>
      <vt:lpstr>Anaphase 1</vt:lpstr>
      <vt:lpstr>PowerPoint Presentation</vt:lpstr>
      <vt:lpstr>Telophase 1 and cytokinesis</vt:lpstr>
      <vt:lpstr>Meiosis 2</vt:lpstr>
      <vt:lpstr>Prophase 2</vt:lpstr>
      <vt:lpstr>Prophase 2</vt:lpstr>
      <vt:lpstr>Metaphase 2</vt:lpstr>
      <vt:lpstr>Metaphase 2</vt:lpstr>
      <vt:lpstr>Anaphase 2</vt:lpstr>
      <vt:lpstr>Anaphase 2</vt:lpstr>
      <vt:lpstr>Telophase and Cytokinesis</vt:lpstr>
      <vt:lpstr>Telophase 2 and Cytokinesis</vt:lpstr>
      <vt:lpstr>Focus on the Chromosomes</vt:lpstr>
      <vt:lpstr>Gamete Formation</vt:lpstr>
      <vt:lpstr>Gamete Formation - Plants</vt:lpstr>
      <vt:lpstr>Mitosis v Meiosis</vt:lpstr>
      <vt:lpstr>Mitosis v Meiosis</vt:lpstr>
      <vt:lpstr>Number of Cell Divisions</vt:lpstr>
      <vt:lpstr>Independent Assortment</vt:lpstr>
      <vt:lpstr>Gene Linkage</vt:lpstr>
      <vt:lpstr>Gene Linkage</vt:lpstr>
      <vt:lpstr>What Happens when Meiosis Goes Wrong?</vt:lpstr>
      <vt:lpstr>Non-disjunction</vt:lpstr>
      <vt:lpstr>Trisomy and Monosomy</vt:lpstr>
      <vt:lpstr>Downs Syndrome</vt:lpstr>
      <vt:lpstr>Nondisjunction of Sex Chromosomes</vt:lpstr>
      <vt:lpstr>Nondisjunction of Sex Chromosomes</vt:lpstr>
      <vt:lpstr>Dominant and Recessive Genetic Disorders</vt:lpstr>
      <vt:lpstr>Dominant Disorders</vt:lpstr>
      <vt:lpstr>Gene Maps</vt:lpstr>
      <vt:lpstr>Human Gene Map for Physical Fitness and Health Related Performance.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Cell Structure</dc:title>
  <dc:creator>Andrew McLean</dc:creator>
  <cp:lastModifiedBy>Andrew McLean</cp:lastModifiedBy>
  <cp:revision>65</cp:revision>
  <dcterms:created xsi:type="dcterms:W3CDTF">2013-10-14T12:48:25Z</dcterms:created>
  <dcterms:modified xsi:type="dcterms:W3CDTF">2014-02-25T19:16:06Z</dcterms:modified>
</cp:coreProperties>
</file>