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354" r:id="rId3"/>
    <p:sldId id="258" r:id="rId4"/>
    <p:sldId id="350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363" r:id="rId13"/>
    <p:sldId id="371" r:id="rId14"/>
    <p:sldId id="266" r:id="rId15"/>
    <p:sldId id="269" r:id="rId16"/>
    <p:sldId id="270" r:id="rId17"/>
    <p:sldId id="356" r:id="rId18"/>
    <p:sldId id="359" r:id="rId19"/>
    <p:sldId id="272" r:id="rId20"/>
    <p:sldId id="358" r:id="rId21"/>
    <p:sldId id="273" r:id="rId22"/>
    <p:sldId id="274" r:id="rId23"/>
    <p:sldId id="277" r:id="rId24"/>
    <p:sldId id="271" r:id="rId25"/>
    <p:sldId id="364" r:id="rId26"/>
    <p:sldId id="278" r:id="rId27"/>
    <p:sldId id="357" r:id="rId28"/>
    <p:sldId id="280" r:id="rId29"/>
    <p:sldId id="281" r:id="rId30"/>
    <p:sldId id="365" r:id="rId31"/>
    <p:sldId id="369" r:id="rId32"/>
    <p:sldId id="276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51" r:id="rId41"/>
    <p:sldId id="353" r:id="rId42"/>
    <p:sldId id="35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15CF28-82BF-F841-9871-FCD63FA9CC5F}">
          <p14:sldIdLst>
            <p14:sldId id="257"/>
            <p14:sldId id="354"/>
            <p14:sldId id="258"/>
            <p14:sldId id="350"/>
            <p14:sldId id="259"/>
            <p14:sldId id="261"/>
            <p14:sldId id="260"/>
            <p14:sldId id="262"/>
            <p14:sldId id="263"/>
            <p14:sldId id="264"/>
            <p14:sldId id="265"/>
            <p14:sldId id="363"/>
            <p14:sldId id="371"/>
            <p14:sldId id="266"/>
            <p14:sldId id="269"/>
            <p14:sldId id="270"/>
            <p14:sldId id="356"/>
            <p14:sldId id="359"/>
            <p14:sldId id="272"/>
            <p14:sldId id="358"/>
            <p14:sldId id="273"/>
            <p14:sldId id="274"/>
            <p14:sldId id="277"/>
            <p14:sldId id="271"/>
            <p14:sldId id="364"/>
            <p14:sldId id="278"/>
            <p14:sldId id="357"/>
            <p14:sldId id="280"/>
            <p14:sldId id="281"/>
            <p14:sldId id="365"/>
            <p14:sldId id="369"/>
            <p14:sldId id="276"/>
            <p14:sldId id="282"/>
            <p14:sldId id="283"/>
            <p14:sldId id="284"/>
            <p14:sldId id="285"/>
            <p14:sldId id="286"/>
            <p14:sldId id="287"/>
            <p14:sldId id="288"/>
            <p14:sldId id="351"/>
            <p14:sldId id="353"/>
            <p14:sldId id="352"/>
          </p14:sldIdLst>
        </p14:section>
        <p14:section name="Applying Mendel's Principles" id="{04F230EE-0624-C644-B470-E64AA5180141}">
          <p14:sldIdLst/>
        </p14:section>
        <p14:section name="Other Patterns of Inheritance" id="{8F0BC06E-A087-8848-B2CD-E4C905DCAF1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1" autoAdjust="0"/>
  </p:normalViewPr>
  <p:slideViewPr>
    <p:cSldViewPr snapToGrid="0">
      <p:cViewPr varScale="1">
        <p:scale>
          <a:sx n="94" d="100"/>
          <a:sy n="94" d="100"/>
        </p:scale>
        <p:origin x="-12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7F4C-297F-AB48-B37F-DFD0A4BFD61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2C5A-6234-7544-8E4C-F0B72C63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28F99-E926-4D59-875A-ABD9FE0ADB4D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59AA-A64A-4A75-BF65-C855A36E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 lesson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</a:t>
            </a:r>
            <a:r>
              <a:rPr lang="en-US" b="1" dirty="0" smtClean="0"/>
              <a:t>genes</a:t>
            </a:r>
            <a:r>
              <a:rPr lang="en-US" dirty="0" smtClean="0"/>
              <a:t> determine whether we are short or tall blue eyed or brown.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experiments carried out by Mendel would have taken 100s of years to perform on larger organisms such as mammals.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take</a:t>
            </a:r>
            <a:r>
              <a:rPr lang="en-US" baseline="0" dirty="0" smtClean="0"/>
              <a:t> a closer look at the formation of gametes during the next unit.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organisms can reproduce</a:t>
            </a:r>
            <a:r>
              <a:rPr lang="en-US" baseline="0" dirty="0" smtClean="0"/>
              <a:t> asexually, why do most </a:t>
            </a:r>
            <a:r>
              <a:rPr lang="en-US" baseline="0" smtClean="0"/>
              <a:t>reproduce sexually?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students</a:t>
            </a:r>
            <a:r>
              <a:rPr lang="en-US" baseline="0" dirty="0" smtClean="0"/>
              <a:t> finish earlier they can work on their vocab tiers.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 of lesson #2.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Why did the recessive alleles disappear in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only to reappear in the F</a:t>
            </a:r>
            <a:r>
              <a:rPr lang="en-US" baseline="-25000" dirty="0" smtClean="0"/>
              <a:t>2 </a:t>
            </a:r>
            <a:r>
              <a:rPr lang="en-US" dirty="0" smtClean="0"/>
              <a:t>generation?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65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FFFFF">
              <a:alpha val="65000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5000"/>
            </a:srgb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FFFFFF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Introduction to Genetics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Mendelian Genetics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46" y="1952625"/>
            <a:ext cx="5653103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Pea plants are simple organisms that scientists term a “</a:t>
            </a:r>
            <a:r>
              <a:rPr lang="en-US" sz="3600" b="1" dirty="0"/>
              <a:t>model system</a:t>
            </a:r>
            <a:r>
              <a:rPr lang="en-US" sz="3600" dirty="0"/>
              <a:t>”. </a:t>
            </a:r>
            <a:endParaRPr lang="en-US" sz="36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dirty="0"/>
              <a:t>They are a convenient to study and suggest to us ways that other organisms (including humans) may behave.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4" y="365124"/>
            <a:ext cx="5667375" cy="61277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764" y="365125"/>
            <a:ext cx="5684986" cy="1325563"/>
          </a:xfrm>
        </p:spPr>
        <p:txBody>
          <a:bodyPr/>
          <a:lstStyle/>
          <a:p>
            <a:r>
              <a:rPr lang="en-US" dirty="0" smtClean="0"/>
              <a:t>Model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11925" cy="4762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Mendel knew that the male part of each flower makes </a:t>
            </a:r>
            <a:r>
              <a:rPr lang="en-US" b="1" dirty="0" smtClean="0"/>
              <a:t>pollen</a:t>
            </a:r>
            <a:r>
              <a:rPr lang="en-US" dirty="0" smtClean="0"/>
              <a:t> which contains the male reproductive cells or </a:t>
            </a:r>
            <a:r>
              <a:rPr lang="en-US" b="1" dirty="0" smtClean="0"/>
              <a:t>gametes</a:t>
            </a:r>
            <a:r>
              <a:rPr lang="en-US" dirty="0" smtClean="0"/>
              <a:t> (sperm).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The female portion of each plant produces the reproductive cells called </a:t>
            </a:r>
            <a:r>
              <a:rPr lang="en-US" b="1" dirty="0" smtClean="0"/>
              <a:t>eggs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0" y="1854200"/>
            <a:ext cx="37973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522"/>
          <a:stretch/>
        </p:blipFill>
        <p:spPr>
          <a:xfrm>
            <a:off x="7572375" y="4143375"/>
            <a:ext cx="3778250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7177" cy="1325563"/>
          </a:xfrm>
        </p:spPr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2301" cy="47058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gamete</a:t>
            </a:r>
            <a:r>
              <a:rPr lang="en-US" dirty="0" smtClean="0"/>
              <a:t> is a germ cell (sex cell) that contains only 1 copy of each chromosome or </a:t>
            </a:r>
            <a:r>
              <a:rPr lang="en-US" dirty="0" err="1" smtClean="0"/>
              <a:t>th</a:t>
            </a:r>
            <a:r>
              <a:rPr lang="en-US" dirty="0" err="1">
                <a:solidFill>
                  <a:srgbClr val="FF0000"/>
                </a:solidFill>
              </a:rPr>
              <a:t>haploid</a:t>
            </a:r>
            <a:r>
              <a:rPr lang="en-US" dirty="0"/>
              <a:t> e number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Males and females each produce gametes for the purposes of </a:t>
            </a:r>
            <a:r>
              <a:rPr lang="en-US" b="1" dirty="0" smtClean="0">
                <a:solidFill>
                  <a:srgbClr val="FF0000"/>
                </a:solidFill>
              </a:rPr>
              <a:t>reproduction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 descr="Image result for gam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825624"/>
            <a:ext cx="4755256" cy="46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normal cells in an organism are referred to as </a:t>
            </a:r>
            <a:r>
              <a:rPr lang="en-US" b="1" dirty="0" smtClean="0">
                <a:solidFill>
                  <a:srgbClr val="FF0000"/>
                </a:solidFill>
              </a:rPr>
              <a:t>somatic</a:t>
            </a:r>
            <a:r>
              <a:rPr lang="en-US" dirty="0" smtClean="0"/>
              <a:t>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cells have the regular amount of genetic information – that is two copies of each chromosome or the </a:t>
            </a:r>
            <a:r>
              <a:rPr lang="en-US" b="1" dirty="0" smtClean="0">
                <a:solidFill>
                  <a:srgbClr val="FF0000"/>
                </a:solidFill>
              </a:rPr>
              <a:t>diploid</a:t>
            </a:r>
            <a:r>
              <a:rPr lang="en-US" dirty="0" smtClean="0"/>
              <a:t> number.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Fertilization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34" y="1825625"/>
            <a:ext cx="69588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During sexual reproduction the male and female cells combine in a process known as </a:t>
            </a:r>
            <a:r>
              <a:rPr lang="en-US" b="1" dirty="0">
                <a:solidFill>
                  <a:srgbClr val="FF0000"/>
                </a:solidFill>
              </a:rPr>
              <a:t>fertilization</a:t>
            </a:r>
            <a:r>
              <a:rPr lang="en-US" dirty="0"/>
              <a:t>, producing a new cell called a </a:t>
            </a:r>
            <a:r>
              <a:rPr lang="en-US" b="1" dirty="0"/>
              <a:t>zygote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/>
              <a:t>The cell then develops into an </a:t>
            </a:r>
            <a:r>
              <a:rPr lang="en-US" b="1" dirty="0"/>
              <a:t>embryo</a:t>
            </a:r>
            <a:r>
              <a:rPr lang="en-US" dirty="0"/>
              <a:t> encased within a seed.</a:t>
            </a:r>
          </a:p>
          <a:p>
            <a:endParaRPr lang="en-US" dirty="0"/>
          </a:p>
        </p:txBody>
      </p:sp>
      <p:pic>
        <p:nvPicPr>
          <p:cNvPr id="2050" name="Picture 2" descr="Image result for fert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825625"/>
            <a:ext cx="34480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7371" cy="1325563"/>
          </a:xfrm>
        </p:spPr>
        <p:txBody>
          <a:bodyPr/>
          <a:lstStyle/>
          <a:p>
            <a:r>
              <a:rPr lang="en-US" dirty="0" smtClean="0"/>
              <a:t>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565"/>
            <a:ext cx="66071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Pea plants are normally </a:t>
            </a:r>
            <a:r>
              <a:rPr lang="en-US" b="1" dirty="0" smtClean="0"/>
              <a:t>self pollinating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This means that the pea plants joined their own </a:t>
            </a:r>
            <a:r>
              <a:rPr lang="en-US" dirty="0" smtClean="0">
                <a:solidFill>
                  <a:srgbClr val="FF0000"/>
                </a:solidFill>
              </a:rPr>
              <a:t>sperm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egg</a:t>
            </a:r>
            <a:r>
              <a:rPr lang="en-US" dirty="0" smtClean="0"/>
              <a:t> cells (</a:t>
            </a:r>
            <a:r>
              <a:rPr lang="en-US" dirty="0" smtClean="0">
                <a:solidFill>
                  <a:srgbClr val="FF0000"/>
                </a:solidFill>
              </a:rPr>
              <a:t>gametes</a:t>
            </a:r>
            <a:r>
              <a:rPr lang="en-US" dirty="0" smtClean="0"/>
              <a:t>) together to make an offspring.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They had a single parent.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7601654" y="4597545"/>
            <a:ext cx="3794587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Mendel’s garden had stocks of several “</a:t>
            </a:r>
            <a:r>
              <a:rPr lang="en-US" b="1" dirty="0"/>
              <a:t>true breeding</a:t>
            </a:r>
            <a:r>
              <a:rPr lang="en-US" dirty="0"/>
              <a:t>” pea plants.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plants would produce offspring identical to themselves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2945" t="20371" b="23809"/>
          <a:stretch/>
        </p:blipFill>
        <p:spPr>
          <a:xfrm>
            <a:off x="7619786" y="1814286"/>
            <a:ext cx="3782999" cy="2685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83286" y="2032000"/>
            <a:ext cx="83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18714" y="2431143"/>
            <a:ext cx="635000" cy="3265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32143" y="1977570"/>
            <a:ext cx="834571" cy="3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Stigma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86143" y="3501571"/>
            <a:ext cx="707572" cy="399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Style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19786" y="3691192"/>
            <a:ext cx="978574" cy="2902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Ovary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01" y="365125"/>
            <a:ext cx="11406969" cy="1325563"/>
          </a:xfrm>
        </p:spPr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01" y="1825625"/>
            <a:ext cx="1140696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With self fertilization, the </a:t>
            </a:r>
            <a:r>
              <a:rPr lang="en-US" b="1" dirty="0" smtClean="0">
                <a:solidFill>
                  <a:srgbClr val="FF0000"/>
                </a:solidFill>
              </a:rPr>
              <a:t>traits</a:t>
            </a:r>
            <a:r>
              <a:rPr lang="en-US" b="1" dirty="0" smtClean="0"/>
              <a:t> </a:t>
            </a:r>
            <a:r>
              <a:rPr lang="en-US" dirty="0" smtClean="0"/>
              <a:t>or characteristics </a:t>
            </a:r>
            <a:r>
              <a:rPr lang="en-US" dirty="0"/>
              <a:t>of each successive generation would be the same.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trait </a:t>
            </a:r>
            <a:r>
              <a:rPr lang="en-US" b="1" dirty="0"/>
              <a:t>is </a:t>
            </a:r>
            <a:r>
              <a:rPr lang="en-US" b="1" dirty="0" smtClean="0"/>
              <a:t>an observable </a:t>
            </a:r>
            <a:r>
              <a:rPr lang="en-US" b="1" dirty="0"/>
              <a:t>characteristic such as seed color or plant </a:t>
            </a:r>
            <a:r>
              <a:rPr lang="en-US" b="1" dirty="0" smtClean="0"/>
              <a:t>height that is passed down the </a:t>
            </a:r>
            <a:r>
              <a:rPr lang="en-US" b="1" dirty="0" smtClean="0">
                <a:solidFill>
                  <a:schemeClr val="tx1"/>
                </a:solidFill>
              </a:rPr>
              <a:t>parent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to </a:t>
            </a:r>
            <a:r>
              <a:rPr lang="en-US" b="1" dirty="0" smtClean="0">
                <a:solidFill>
                  <a:schemeClr val="tx1"/>
                </a:solidFill>
              </a:rPr>
              <a:t>offspring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Pea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5" y="1809750"/>
            <a:ext cx="675005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/>
              <a:t>Mendel’s </a:t>
            </a:r>
            <a:r>
              <a:rPr lang="en-US" sz="4600" dirty="0" smtClean="0"/>
              <a:t>pea plants </a:t>
            </a:r>
            <a:r>
              <a:rPr lang="en-US" sz="4600" dirty="0"/>
              <a:t>varied from </a:t>
            </a:r>
            <a:r>
              <a:rPr lang="en-US" sz="4600" dirty="0" smtClean="0"/>
              <a:t>had many different observable </a:t>
            </a:r>
            <a:r>
              <a:rPr lang="en-US" sz="4600" dirty="0" smtClean="0">
                <a:solidFill>
                  <a:srgbClr val="FF0000"/>
                </a:solidFill>
              </a:rPr>
              <a:t>traits</a:t>
            </a:r>
            <a:r>
              <a:rPr lang="en-US" sz="4600" dirty="0" smtClean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4600" dirty="0" smtClean="0"/>
              <a:t>For </a:t>
            </a:r>
            <a:r>
              <a:rPr lang="en-US" sz="4600" dirty="0"/>
              <a:t>example one stock produced only tall plants another produced only short plants</a:t>
            </a:r>
            <a:r>
              <a:rPr lang="en-US" sz="46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4600" dirty="0" smtClean="0"/>
              <a:t>One </a:t>
            </a:r>
            <a:r>
              <a:rPr lang="en-US" sz="4600" dirty="0"/>
              <a:t>line produced only green seeds another produced only yellow seeds.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18375" y="349250"/>
            <a:ext cx="4746625" cy="8255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25" y="911225"/>
            <a:ext cx="47625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 Plant Traits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963" r="-9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68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To find out how these traits were determined Mendel decided to “cross” his stocks of pea plants.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That is he decided to make one plant type reproduce with another plant type.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He did this by cutting the pollen bearing part of the flower off and dusting the female part with pollen from a different plant type.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Who needs to know about genetics?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What careers involve the study or knowledge of genetics, and how is this information used?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5400" dirty="0" smtClean="0"/>
              <a:t>What are the social, legal, and moral implications of this?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43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Pollination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0" t="453" r="4034" b="-694"/>
          <a:stretch/>
        </p:blipFill>
        <p:spPr>
          <a:xfrm>
            <a:off x="841376" y="1952623"/>
            <a:ext cx="10509250" cy="4540251"/>
          </a:xfrm>
        </p:spPr>
      </p:pic>
    </p:spTree>
    <p:extLst>
      <p:ext uri="{BB962C8B-B14F-4D97-AF65-F5344CB8AC3E}">
        <p14:creationId xmlns:p14="http://schemas.microsoft.com/office/powerpoint/2010/main" val="20762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</a:t>
            </a:r>
            <a:r>
              <a:rPr lang="en-US" dirty="0" err="1"/>
              <a:t>Gregor</a:t>
            </a:r>
            <a:r>
              <a:rPr lang="en-US" dirty="0"/>
              <a:t> Mendel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process is known as “</a:t>
            </a:r>
            <a:r>
              <a:rPr lang="en-US" b="1" dirty="0"/>
              <a:t>cross pollination</a:t>
            </a:r>
            <a:r>
              <a:rPr lang="en-US" dirty="0"/>
              <a:t>” and produces a plant that has two parents.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Mendel used this process to see if he could produce plants with </a:t>
            </a:r>
            <a:r>
              <a:rPr lang="en-US" b="1" dirty="0" smtClean="0">
                <a:solidFill>
                  <a:srgbClr val="FF0000"/>
                </a:solidFill>
              </a:rPr>
              <a:t>traits</a:t>
            </a:r>
            <a:r>
              <a:rPr lang="en-US" dirty="0" smtClean="0"/>
              <a:t> that were different to their parent.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91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He crossed plants with each of the 7 different characteristics and studied their offspring.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resulting offspring from parent with different traits are known as </a:t>
            </a:r>
            <a:r>
              <a:rPr lang="en-US" b="1" dirty="0" smtClean="0">
                <a:solidFill>
                  <a:srgbClr val="FF0000"/>
                </a:solidFill>
              </a:rPr>
              <a:t>hybrids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183" y="1815357"/>
            <a:ext cx="3704982" cy="43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08" y="236965"/>
            <a:ext cx="11500183" cy="1325563"/>
          </a:xfrm>
        </p:spPr>
        <p:txBody>
          <a:bodyPr/>
          <a:lstStyle/>
          <a:p>
            <a:r>
              <a:rPr lang="en-US" dirty="0"/>
              <a:t>Genes and Alleles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57" y="1642774"/>
            <a:ext cx="11523485" cy="5110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To Mendel’s surprise all of his hybrid plants had the characteristics of only one of the parents. </a:t>
            </a: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 smtClean="0"/>
              <a:t>This led him to make 2 very important conclusions. </a:t>
            </a:r>
            <a:endParaRPr lang="en-US" sz="4800" b="1" dirty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68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Pea Plant Crosses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4" y="1914774"/>
            <a:ext cx="10538450" cy="466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Alleles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Mendel’s first conclusion was: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5400" b="1" dirty="0" smtClean="0"/>
              <a:t>An </a:t>
            </a:r>
            <a:r>
              <a:rPr lang="en-US" sz="5400" b="1" dirty="0"/>
              <a:t>individuals </a:t>
            </a:r>
            <a:r>
              <a:rPr lang="en-US" sz="5400" b="1" dirty="0" smtClean="0">
                <a:solidFill>
                  <a:srgbClr val="FF0000"/>
                </a:solidFill>
              </a:rPr>
              <a:t>traits</a:t>
            </a:r>
            <a:r>
              <a:rPr lang="en-US" sz="5400" b="1" dirty="0" smtClean="0"/>
              <a:t> are </a:t>
            </a:r>
            <a:r>
              <a:rPr lang="en-US" sz="5400" b="1" dirty="0"/>
              <a:t>determined by factors that are passed from one parental generation to the next.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41" y="365125"/>
            <a:ext cx="10712959" cy="1325563"/>
          </a:xfrm>
        </p:spPr>
        <p:txBody>
          <a:bodyPr/>
          <a:lstStyle/>
          <a:p>
            <a:r>
              <a:rPr lang="en-US" dirty="0" smtClean="0"/>
              <a:t>Genes and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0010"/>
            <a:ext cx="107274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Scientists term the factors that are passed from one parent to offspring </a:t>
            </a:r>
            <a:r>
              <a:rPr lang="en-US" sz="4800" b="1" dirty="0" smtClean="0">
                <a:solidFill>
                  <a:srgbClr val="FF0000"/>
                </a:solidFill>
              </a:rPr>
              <a:t>genes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800" dirty="0" smtClean="0"/>
              <a:t>Each of the traits that Mendel studied was controlled by one gene that occurred in </a:t>
            </a:r>
            <a:r>
              <a:rPr lang="en-US" sz="4800" dirty="0" smtClean="0">
                <a:solidFill>
                  <a:srgbClr val="0000FF"/>
                </a:solidFill>
              </a:rPr>
              <a:t>two contrasting varieties</a:t>
            </a:r>
            <a:r>
              <a:rPr lang="en-US" sz="4800" dirty="0" smtClean="0"/>
              <a:t>. These are known </a:t>
            </a:r>
            <a:r>
              <a:rPr lang="en-US" sz="4800" dirty="0"/>
              <a:t>as </a:t>
            </a:r>
            <a:r>
              <a:rPr lang="en-US" sz="4800" b="1" dirty="0">
                <a:solidFill>
                  <a:srgbClr val="FF0000"/>
                </a:solidFill>
              </a:rPr>
              <a:t>alleles</a:t>
            </a:r>
            <a:r>
              <a:rPr lang="en-US" sz="4800" dirty="0"/>
              <a:t> (</a:t>
            </a:r>
            <a:r>
              <a:rPr lang="en-US" sz="4800" i="1" dirty="0"/>
              <a:t>uh LEELZ</a:t>
            </a:r>
            <a:r>
              <a:rPr lang="en-US" sz="4800" dirty="0" smtClean="0"/>
              <a:t>).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52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Genes are located on chromosomes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12" r="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86" y="365125"/>
            <a:ext cx="11043478" cy="1325563"/>
          </a:xfrm>
        </p:spPr>
        <p:txBody>
          <a:bodyPr/>
          <a:lstStyle/>
          <a:p>
            <a:r>
              <a:rPr lang="en-US" dirty="0" smtClean="0"/>
              <a:t>Dominant and Recessive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7348"/>
            <a:ext cx="7045036" cy="470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Mendel’s second conclusion was the </a:t>
            </a:r>
            <a:r>
              <a:rPr lang="en-US" sz="4800" b="1" dirty="0" smtClean="0">
                <a:solidFill>
                  <a:srgbClr val="FF0000"/>
                </a:solidFill>
              </a:rPr>
              <a:t>principle of dominance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800" dirty="0" smtClean="0"/>
              <a:t>This principle states that some alleles are </a:t>
            </a:r>
            <a:r>
              <a:rPr lang="en-US" sz="4800" b="1" dirty="0" smtClean="0">
                <a:solidFill>
                  <a:srgbClr val="FF0000"/>
                </a:solidFill>
              </a:rPr>
              <a:t>dominant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and some are </a:t>
            </a:r>
            <a:r>
              <a:rPr lang="en-US" sz="4800" b="1" dirty="0" smtClean="0">
                <a:solidFill>
                  <a:srgbClr val="0070C0"/>
                </a:solidFill>
              </a:rPr>
              <a:t>recessive</a:t>
            </a:r>
            <a:r>
              <a:rPr lang="en-US" sz="4800" dirty="0" smtClean="0"/>
              <a:t>.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6" r="3746"/>
          <a:stretch/>
        </p:blipFill>
        <p:spPr>
          <a:xfrm>
            <a:off x="7735455" y="1952335"/>
            <a:ext cx="4283364" cy="47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57" y="365125"/>
            <a:ext cx="11255498" cy="1325563"/>
          </a:xfrm>
        </p:spPr>
        <p:txBody>
          <a:bodyPr/>
          <a:lstStyle/>
          <a:p>
            <a:r>
              <a:rPr lang="en-US" dirty="0"/>
              <a:t>Dominant and Recessive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57" y="1825625"/>
            <a:ext cx="11255498" cy="4663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organisms with at least one </a:t>
            </a:r>
            <a:r>
              <a:rPr lang="en-US" dirty="0">
                <a:solidFill>
                  <a:srgbClr val="FF0000"/>
                </a:solidFill>
              </a:rPr>
              <a:t>dominant</a:t>
            </a:r>
            <a:r>
              <a:rPr lang="en-US" dirty="0"/>
              <a:t> allele for a particular form of a trait will exhibit that form of the </a:t>
            </a:r>
            <a:r>
              <a:rPr lang="en-US" dirty="0">
                <a:solidFill>
                  <a:srgbClr val="0000FF"/>
                </a:solidFill>
              </a:rPr>
              <a:t>trait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An organism with a </a:t>
            </a:r>
            <a:r>
              <a:rPr lang="en-US" dirty="0">
                <a:solidFill>
                  <a:srgbClr val="FF0000"/>
                </a:solidFill>
              </a:rPr>
              <a:t>recessive</a:t>
            </a:r>
            <a:r>
              <a:rPr lang="en-US" dirty="0"/>
              <a:t> allele for a particular trait will not exhibit that trait if the </a:t>
            </a:r>
            <a:r>
              <a:rPr lang="en-US" dirty="0">
                <a:solidFill>
                  <a:srgbClr val="FF0000"/>
                </a:solidFill>
              </a:rPr>
              <a:t>dominant</a:t>
            </a:r>
            <a:r>
              <a:rPr lang="en-US" dirty="0"/>
              <a:t> form is present.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/>
          <a:lstStyle/>
          <a:p>
            <a:r>
              <a:rPr lang="en-US" dirty="0" smtClean="0"/>
              <a:t>Heredity and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50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Most of us are familiar with the concept of </a:t>
            </a:r>
            <a:r>
              <a:rPr lang="en-US" b="1" dirty="0" smtClean="0"/>
              <a:t>inheritance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People will often write a will dictating where or to whom their money or property will be left.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17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Complete templates for up to 3 of the following;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Trait</a:t>
            </a:r>
            <a:r>
              <a:rPr lang="en-US" sz="5400" dirty="0" smtClean="0"/>
              <a:t>, </a:t>
            </a:r>
            <a:r>
              <a:rPr lang="en-US" sz="5400" b="1" dirty="0" smtClean="0"/>
              <a:t>allele</a:t>
            </a:r>
            <a:r>
              <a:rPr lang="en-US" sz="5400" dirty="0" smtClean="0"/>
              <a:t>, </a:t>
            </a:r>
            <a:r>
              <a:rPr lang="en-US" sz="5400" b="1" dirty="0" smtClean="0"/>
              <a:t>gene</a:t>
            </a:r>
            <a:r>
              <a:rPr lang="en-US" sz="5400" dirty="0" smtClean="0"/>
              <a:t>, </a:t>
            </a:r>
            <a:r>
              <a:rPr lang="en-US" sz="5400" b="1" dirty="0" smtClean="0"/>
              <a:t>chromosome</a:t>
            </a:r>
            <a:r>
              <a:rPr lang="en-US" sz="5400" dirty="0" smtClean="0"/>
              <a:t>, </a:t>
            </a:r>
            <a:r>
              <a:rPr lang="en-US" sz="5400" b="1" dirty="0" smtClean="0"/>
              <a:t>dominant</a:t>
            </a:r>
            <a:r>
              <a:rPr lang="en-US" sz="5400" dirty="0" smtClean="0"/>
              <a:t>, </a:t>
            </a:r>
            <a:r>
              <a:rPr lang="en-US" sz="5400" b="1" dirty="0" smtClean="0"/>
              <a:t>recessive</a:t>
            </a:r>
            <a:r>
              <a:rPr lang="en-US" sz="5400" dirty="0" smtClean="0"/>
              <a:t>, </a:t>
            </a:r>
            <a:r>
              <a:rPr lang="en-US" sz="5400" b="1" dirty="0" smtClean="0"/>
              <a:t>heredity</a:t>
            </a:r>
            <a:r>
              <a:rPr lang="en-US" sz="5400" dirty="0" smtClean="0"/>
              <a:t>, and </a:t>
            </a:r>
            <a:r>
              <a:rPr lang="en-US" sz="5400" b="1" dirty="0" smtClean="0"/>
              <a:t>genetics</a:t>
            </a:r>
            <a:r>
              <a:rPr lang="en-US" sz="5400" dirty="0" smtClean="0"/>
              <a:t>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03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820229" cy="1325563"/>
          </a:xfrm>
        </p:spPr>
        <p:txBody>
          <a:bodyPr/>
          <a:lstStyle/>
          <a:p>
            <a:r>
              <a:rPr lang="en-US" dirty="0" smtClean="0"/>
              <a:t>Genetic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5820229" cy="4560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When two organisms reproduce we call this a genetic cross.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have a few methods of graphically representing this.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550" r="44841"/>
          <a:stretch/>
        </p:blipFill>
        <p:spPr>
          <a:xfrm>
            <a:off x="6839857" y="362858"/>
            <a:ext cx="5043714" cy="60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When doing genetic crosses we call each original pair of plants the </a:t>
            </a:r>
            <a:r>
              <a:rPr lang="en-US" b="1" dirty="0" smtClean="0"/>
              <a:t>P</a:t>
            </a:r>
            <a:r>
              <a:rPr lang="en-US" dirty="0" smtClean="0"/>
              <a:t> or parental generation.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Their offspring are called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dirty="0" smtClean="0"/>
              <a:t> or first filial generation (</a:t>
            </a:r>
            <a:r>
              <a:rPr lang="en-US" i="1" dirty="0" err="1" smtClean="0"/>
              <a:t>filius</a:t>
            </a:r>
            <a:r>
              <a:rPr lang="en-US" dirty="0" smtClean="0"/>
              <a:t> and </a:t>
            </a:r>
            <a:r>
              <a:rPr lang="en-US" i="1" dirty="0" err="1" smtClean="0"/>
              <a:t>fila</a:t>
            </a:r>
            <a:r>
              <a:rPr lang="en-US" dirty="0" smtClean="0"/>
              <a:t> are Latin for son and daughter).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7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836" cy="1325563"/>
          </a:xfrm>
        </p:spPr>
        <p:txBody>
          <a:bodyPr/>
          <a:lstStyle/>
          <a:p>
            <a:r>
              <a:rPr lang="en-US" dirty="0"/>
              <a:t>Dominant and Recessive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4837" cy="4710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Mendel’s experiments the allele for tall plants was </a:t>
            </a:r>
            <a:r>
              <a:rPr lang="en-US" b="1" dirty="0">
                <a:solidFill>
                  <a:srgbClr val="FF0000"/>
                </a:solidFill>
              </a:rPr>
              <a:t>dominant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the allele for short plants and the allele for yellow seeds was dominant over the </a:t>
            </a:r>
            <a:r>
              <a:rPr lang="en-US" b="1" dirty="0">
                <a:solidFill>
                  <a:srgbClr val="FF0000"/>
                </a:solidFill>
              </a:rPr>
              <a:t>recessive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allele for green seeds.</a:t>
            </a:r>
          </a:p>
          <a:p>
            <a:endParaRPr lang="en-US" dirty="0"/>
          </a:p>
        </p:txBody>
      </p:sp>
      <p:pic>
        <p:nvPicPr>
          <p:cNvPr id="4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7" y="4260775"/>
            <a:ext cx="1340107" cy="24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91" y="5162647"/>
            <a:ext cx="1297767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53" y="365125"/>
            <a:ext cx="11383666" cy="1325563"/>
          </a:xfrm>
        </p:spPr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53" y="1825625"/>
            <a:ext cx="11383666" cy="4792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Mendel wanted to know if the recessive alleles were still present or had they simply disappeared.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allowed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to self-pollinate. Effectively crossing the F</a:t>
            </a:r>
            <a:r>
              <a:rPr lang="en-US" baseline="-25000" dirty="0" smtClean="0"/>
              <a:t>1</a:t>
            </a:r>
            <a:r>
              <a:rPr lang="en-US" dirty="0" smtClean="0"/>
              <a:t> with itself.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next generation are known as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(</a:t>
            </a:r>
            <a:r>
              <a:rPr lang="en-US" i="1" dirty="0" smtClean="0"/>
              <a:t>second filial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39657" cy="1325563"/>
          </a:xfrm>
        </p:spPr>
        <p:txBody>
          <a:bodyPr/>
          <a:lstStyle/>
          <a:p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9657" cy="45969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traits controlled by recessive alleles reappeared in the 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Around ¼ of the F</a:t>
            </a:r>
            <a:r>
              <a:rPr lang="en-US" baseline="-25000" dirty="0" smtClean="0"/>
              <a:t>2</a:t>
            </a:r>
            <a:r>
              <a:rPr lang="en-US" dirty="0" smtClean="0"/>
              <a:t> plants showed traits controlled by recessive alleles.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9100"/>
          <a:stretch/>
        </p:blipFill>
        <p:spPr>
          <a:xfrm>
            <a:off x="6413501" y="362857"/>
            <a:ext cx="5238608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F</a:t>
            </a:r>
            <a:r>
              <a:rPr lang="en-US" baseline="-25000" dirty="0" smtClean="0"/>
              <a:t>1</a:t>
            </a:r>
            <a:r>
              <a:rPr lang="en-US" dirty="0" smtClean="0"/>
              <a:t>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Mendel assumed that the </a:t>
            </a:r>
            <a:r>
              <a:rPr lang="en-US" b="1" dirty="0" smtClean="0">
                <a:solidFill>
                  <a:srgbClr val="FF0000"/>
                </a:solidFill>
              </a:rPr>
              <a:t>dominant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alleles masked the </a:t>
            </a:r>
            <a:r>
              <a:rPr lang="en-US" b="1" dirty="0" smtClean="0">
                <a:solidFill>
                  <a:srgbClr val="FF0000"/>
                </a:solidFill>
              </a:rPr>
              <a:t>recessive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alleles.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Mendel suggested that the dominant and recessive alleles must have </a:t>
            </a:r>
            <a:r>
              <a:rPr lang="en-US" b="1" dirty="0" smtClean="0">
                <a:solidFill>
                  <a:srgbClr val="FF0000"/>
                </a:solidFill>
              </a:rPr>
              <a:t>segregated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during the formation of sex cells.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Formation of 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9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plants would have inherited the allele for tallness from one parent and the allele for shortness from the other.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The concept of </a:t>
            </a:r>
            <a:r>
              <a:rPr lang="en-US" b="1" dirty="0" smtClean="0">
                <a:solidFill>
                  <a:srgbClr val="FF0000"/>
                </a:solidFill>
              </a:rPr>
              <a:t>segregation</a:t>
            </a:r>
            <a:r>
              <a:rPr lang="en-US" b="1" dirty="0" smtClean="0"/>
              <a:t> </a:t>
            </a:r>
            <a:r>
              <a:rPr lang="en-US" dirty="0" smtClean="0"/>
              <a:t>means that each gamete would receive only one of the </a:t>
            </a:r>
            <a:r>
              <a:rPr lang="en-US" dirty="0" smtClean="0">
                <a:solidFill>
                  <a:srgbClr val="FF0000"/>
                </a:solidFill>
              </a:rPr>
              <a:t>alleles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87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6844" cy="1325563"/>
          </a:xfrm>
        </p:spPr>
        <p:txBody>
          <a:bodyPr/>
          <a:lstStyle/>
          <a:p>
            <a:r>
              <a:rPr lang="en-US" dirty="0" smtClean="0"/>
              <a:t>Principle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35800" cy="471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During the formation of gametes the alleles for each gene </a:t>
            </a:r>
            <a:r>
              <a:rPr lang="en-US" b="1" dirty="0">
                <a:solidFill>
                  <a:srgbClr val="FF0000"/>
                </a:solidFill>
              </a:rPr>
              <a:t>segregate</a:t>
            </a:r>
            <a:r>
              <a:rPr lang="en-US" b="1" dirty="0"/>
              <a:t> from each other so that each gamete carries only one type of </a:t>
            </a:r>
            <a:r>
              <a:rPr lang="en-US" b="1" dirty="0">
                <a:solidFill>
                  <a:srgbClr val="FF0000"/>
                </a:solidFill>
              </a:rPr>
              <a:t>allele</a:t>
            </a:r>
            <a:r>
              <a:rPr lang="en-US" b="1" dirty="0"/>
              <a:t> for each gene.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0" y="1741214"/>
            <a:ext cx="3954066" cy="348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7417" y="5303853"/>
            <a:ext cx="387061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Thus each plant would produce two types of gamete; those with the tall allele and those with the short allele.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0571" y="1561218"/>
            <a:ext cx="10556399" cy="518027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03" y="213664"/>
            <a:ext cx="10568769" cy="1325563"/>
          </a:xfrm>
        </p:spPr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pic>
        <p:nvPicPr>
          <p:cNvPr id="3074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9" y="1325059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92" y="1583332"/>
            <a:ext cx="480927" cy="5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3705" y="2385955"/>
            <a:ext cx="6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6592" y="2306968"/>
            <a:ext cx="5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0579" y="305977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8232" y="3056041"/>
            <a:ext cx="32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6333" y="3015679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76328" y="3063344"/>
            <a:ext cx="4511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3207853" y="2755288"/>
            <a:ext cx="905607" cy="304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7" idx="0"/>
          </p:cNvCxnSpPr>
          <p:nvPr/>
        </p:nvCxnSpPr>
        <p:spPr>
          <a:xfrm flipH="1">
            <a:off x="2382825" y="2755287"/>
            <a:ext cx="825028" cy="300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8" idx="0"/>
          </p:cNvCxnSpPr>
          <p:nvPr/>
        </p:nvCxnSpPr>
        <p:spPr>
          <a:xfrm flipH="1">
            <a:off x="6611886" y="2676301"/>
            <a:ext cx="1092093" cy="339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9" idx="0"/>
          </p:cNvCxnSpPr>
          <p:nvPr/>
        </p:nvCxnSpPr>
        <p:spPr>
          <a:xfrm>
            <a:off x="7703979" y="2676300"/>
            <a:ext cx="997901" cy="387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2156526" y="3557200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07835" y="3552253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81975" y="3569677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53339" y="3572461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077" name="TextBox 3076"/>
          <p:cNvSpPr txBox="1"/>
          <p:nvPr/>
        </p:nvSpPr>
        <p:spPr>
          <a:xfrm>
            <a:off x="2767931" y="4006189"/>
            <a:ext cx="4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06672" y="3921585"/>
            <a:ext cx="4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78" name="TextBox 3077"/>
          <p:cNvSpPr txBox="1"/>
          <p:nvPr/>
        </p:nvSpPr>
        <p:spPr>
          <a:xfrm>
            <a:off x="3331075" y="4011056"/>
            <a:ext cx="4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27534" y="3939009"/>
            <a:ext cx="4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82" name="TextBox 3081"/>
          <p:cNvSpPr txBox="1"/>
          <p:nvPr/>
        </p:nvSpPr>
        <p:spPr>
          <a:xfrm>
            <a:off x="8691844" y="5689356"/>
            <a:ext cx="45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3100" name="Straight Arrow Connector 3099"/>
          <p:cNvCxnSpPr>
            <a:stCxn id="3077" idx="2"/>
          </p:cNvCxnSpPr>
          <p:nvPr/>
        </p:nvCxnSpPr>
        <p:spPr>
          <a:xfrm flipH="1">
            <a:off x="2218232" y="4375522"/>
            <a:ext cx="769659" cy="1312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2"/>
            <a:endCxn id="43" idx="2"/>
          </p:cNvCxnSpPr>
          <p:nvPr/>
        </p:nvCxnSpPr>
        <p:spPr>
          <a:xfrm>
            <a:off x="8059804" y="430834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Arrow Connector 3107"/>
          <p:cNvCxnSpPr>
            <a:stCxn id="41" idx="2"/>
          </p:cNvCxnSpPr>
          <p:nvPr/>
        </p:nvCxnSpPr>
        <p:spPr>
          <a:xfrm flipH="1">
            <a:off x="2218232" y="4290918"/>
            <a:ext cx="5008400" cy="1396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0" name="Straight Arrow Connector 3109"/>
          <p:cNvCxnSpPr>
            <a:stCxn id="3077" idx="2"/>
          </p:cNvCxnSpPr>
          <p:nvPr/>
        </p:nvCxnSpPr>
        <p:spPr>
          <a:xfrm>
            <a:off x="2987891" y="4375522"/>
            <a:ext cx="1125568" cy="1293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2" name="Straight Arrow Connector 3111"/>
          <p:cNvCxnSpPr>
            <a:stCxn id="43" idx="2"/>
          </p:cNvCxnSpPr>
          <p:nvPr/>
        </p:nvCxnSpPr>
        <p:spPr>
          <a:xfrm flipH="1">
            <a:off x="4113460" y="4308342"/>
            <a:ext cx="3946345" cy="1360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6" name="Straight Arrow Connector 3115"/>
          <p:cNvCxnSpPr>
            <a:stCxn id="41" idx="2"/>
          </p:cNvCxnSpPr>
          <p:nvPr/>
        </p:nvCxnSpPr>
        <p:spPr>
          <a:xfrm flipH="1">
            <a:off x="6755163" y="4290917"/>
            <a:ext cx="471469" cy="1398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8" name="Straight Arrow Connector 3117"/>
          <p:cNvCxnSpPr>
            <a:stCxn id="3078" idx="2"/>
          </p:cNvCxnSpPr>
          <p:nvPr/>
        </p:nvCxnSpPr>
        <p:spPr>
          <a:xfrm>
            <a:off x="3563346" y="4380389"/>
            <a:ext cx="3191817" cy="1308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0" name="Straight Arrow Connector 3119"/>
          <p:cNvCxnSpPr>
            <a:stCxn id="43" idx="2"/>
            <a:endCxn id="3082" idx="0"/>
          </p:cNvCxnSpPr>
          <p:nvPr/>
        </p:nvCxnSpPr>
        <p:spPr>
          <a:xfrm>
            <a:off x="8059805" y="4308341"/>
            <a:ext cx="859980" cy="1381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2" name="Straight Arrow Connector 3121"/>
          <p:cNvCxnSpPr>
            <a:stCxn id="3078" idx="2"/>
            <a:endCxn id="3082" idx="0"/>
          </p:cNvCxnSpPr>
          <p:nvPr/>
        </p:nvCxnSpPr>
        <p:spPr>
          <a:xfrm>
            <a:off x="3563346" y="4380389"/>
            <a:ext cx="5356439" cy="1308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8" name="TextBox 3127"/>
          <p:cNvSpPr txBox="1"/>
          <p:nvPr/>
        </p:nvSpPr>
        <p:spPr>
          <a:xfrm>
            <a:off x="1761744" y="5764292"/>
            <a:ext cx="6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29" name="TextBox 3128"/>
          <p:cNvSpPr txBox="1"/>
          <p:nvPr/>
        </p:nvSpPr>
        <p:spPr>
          <a:xfrm>
            <a:off x="1986145" y="5764292"/>
            <a:ext cx="9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0" name="TextBox 3129"/>
          <p:cNvSpPr txBox="1"/>
          <p:nvPr/>
        </p:nvSpPr>
        <p:spPr>
          <a:xfrm>
            <a:off x="3747174" y="5736461"/>
            <a:ext cx="411669" cy="37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1" name="TextBox 3130"/>
          <p:cNvSpPr txBox="1"/>
          <p:nvPr/>
        </p:nvSpPr>
        <p:spPr>
          <a:xfrm>
            <a:off x="4030289" y="5732352"/>
            <a:ext cx="62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2" name="TextBox 3131"/>
          <p:cNvSpPr txBox="1"/>
          <p:nvPr/>
        </p:nvSpPr>
        <p:spPr>
          <a:xfrm>
            <a:off x="6458957" y="5741327"/>
            <a:ext cx="5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3" name="TextBox 3132"/>
          <p:cNvSpPr txBox="1"/>
          <p:nvPr/>
        </p:nvSpPr>
        <p:spPr>
          <a:xfrm>
            <a:off x="6757366" y="5732352"/>
            <a:ext cx="4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4" name="TextBox 3133"/>
          <p:cNvSpPr txBox="1"/>
          <p:nvPr/>
        </p:nvSpPr>
        <p:spPr>
          <a:xfrm>
            <a:off x="8570428" y="5764292"/>
            <a:ext cx="5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5" name="TextBox 3134"/>
          <p:cNvSpPr txBox="1"/>
          <p:nvPr/>
        </p:nvSpPr>
        <p:spPr>
          <a:xfrm>
            <a:off x="8846876" y="5764292"/>
            <a:ext cx="66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128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08" y="3076274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17" y="3085581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9" y="3076274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92" y="3040042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9" y="5704992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09" y="5704992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87" y="5736460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74" y="6114459"/>
            <a:ext cx="480927" cy="5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075" grpId="0"/>
      <p:bldP spid="37" grpId="0"/>
      <p:bldP spid="38" grpId="0"/>
      <p:bldP spid="39" grpId="0"/>
      <p:bldP spid="3077" grpId="0"/>
      <p:bldP spid="41" grpId="0"/>
      <p:bldP spid="3078" grpId="0"/>
      <p:bldP spid="43" grpId="0"/>
      <p:bldP spid="3128" grpId="0"/>
      <p:bldP spid="3129" grpId="0"/>
      <p:bldP spid="3130" grpId="0"/>
      <p:bldP spid="3131" grpId="0"/>
      <p:bldP spid="3132" grpId="0"/>
      <p:bldP spid="3133" grpId="0"/>
      <p:bldP spid="3134" grpId="0"/>
      <p:bldP spid="3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However we have also inherited our physical </a:t>
            </a:r>
            <a:r>
              <a:rPr lang="en-US" b="1" dirty="0"/>
              <a:t>characteristics</a:t>
            </a:r>
            <a:r>
              <a:rPr lang="en-US" dirty="0"/>
              <a:t> and behaviors from our parents.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100000" l="844" r="97890">
                        <a14:foregroundMark x1="16878" y1="60268" x2="16878" y2="60268"/>
                        <a14:foregroundMark x1="12658" y1="62946" x2="12658" y2="62946"/>
                        <a14:foregroundMark x1="10127" y1="68304" x2="10127" y2="68304"/>
                        <a14:foregroundMark x1="8228" y1="72321" x2="8228" y2="72321"/>
                        <a14:foregroundMark x1="4852" y1="55804" x2="4852" y2="55804"/>
                        <a14:foregroundMark x1="11181" y1="46875" x2="11181" y2="46875"/>
                        <a14:foregroundMark x1="20042" y1="50000" x2="20042" y2="50000"/>
                        <a14:foregroundMark x1="22785" y1="57143" x2="22785" y2="57143"/>
                        <a14:foregroundMark x1="18354" y1="45089" x2="18354" y2="45089"/>
                        <a14:foregroundMark x1="9916" y1="32143" x2="9916" y2="32143"/>
                        <a14:foregroundMark x1="7173" y1="35714" x2="7173" y2="35714"/>
                        <a14:foregroundMark x1="33755" y1="85268" x2="33755" y2="85268"/>
                        <a14:foregroundMark x1="13713" y1="46429" x2="13713" y2="46429"/>
                        <a14:backgroundMark x1="16034" y1="48214" x2="16034" y2="48214"/>
                        <a14:backgroundMark x1="77004" y1="61161" x2="77004" y2="61161"/>
                        <a14:backgroundMark x1="79958" y1="52679" x2="79958" y2="52679"/>
                        <a14:backgroundMark x1="82911" y1="56250" x2="82911" y2="56250"/>
                        <a14:backgroundMark x1="82700" y1="44643" x2="82700" y2="44643"/>
                        <a14:backgroundMark x1="82700" y1="44643" x2="82700" y2="44643"/>
                        <a14:backgroundMark x1="86076" y1="49107" x2="86076" y2="49107"/>
                        <a14:backgroundMark x1="86287" y1="36161" x2="86287" y2="36161"/>
                        <a14:backgroundMark x1="86287" y1="36161" x2="86287" y2="36161"/>
                        <a14:backgroundMark x1="82700" y1="34375" x2="82700" y2="34375"/>
                        <a14:backgroundMark x1="88819" y1="27679" x2="88819" y2="27679"/>
                        <a14:backgroundMark x1="79325" y1="63839" x2="79325" y2="63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9808" y="3044078"/>
            <a:ext cx="7551861" cy="35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Inheritance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Dominant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Recessive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Gene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Chromosomes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Allele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Gametes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Segregation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 generation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 generation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 and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575300" cy="4469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The delivery of characteristics from parents to offspring is known as </a:t>
            </a:r>
            <a:r>
              <a:rPr lang="en-US" b="1" dirty="0">
                <a:solidFill>
                  <a:srgbClr val="FF0000"/>
                </a:solidFill>
              </a:rPr>
              <a:t>heredity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the scientific study of heredity is known as </a:t>
            </a:r>
            <a:r>
              <a:rPr lang="en-US" b="1" dirty="0">
                <a:solidFill>
                  <a:srgbClr val="FF0000"/>
                </a:solidFill>
              </a:rPr>
              <a:t>genetics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60" y="365125"/>
            <a:ext cx="10934340" cy="1325563"/>
          </a:xfrm>
        </p:spPr>
        <p:txBody>
          <a:bodyPr/>
          <a:lstStyle/>
          <a:p>
            <a:r>
              <a:rPr lang="en-US" dirty="0" smtClean="0"/>
              <a:t>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0" y="1825625"/>
            <a:ext cx="7189070" cy="4745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modern study of genetics was founded by an Austrian monk named </a:t>
            </a:r>
            <a:r>
              <a:rPr lang="en-US" b="1" dirty="0" err="1" smtClean="0"/>
              <a:t>Gregor</a:t>
            </a:r>
            <a:r>
              <a:rPr lang="en-US" b="1" dirty="0" smtClean="0"/>
              <a:t> Mendel </a:t>
            </a:r>
            <a:r>
              <a:rPr lang="en-US" dirty="0" smtClean="0"/>
              <a:t>in 1822.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After becoming a monk Mendel spend several years at the University of Vienna and then the next 14 years teaching at a monastery high school.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1" b="89841" l="58321" r="93172">
                        <a14:foregroundMark x1="64296" y1="42222" x2="64296" y2="42222"/>
                      </a14:backgroundRemoval>
                    </a14:imgEffect>
                  </a14:imgLayer>
                </a14:imgProps>
              </a:ext>
            </a:extLst>
          </a:blip>
          <a:srcRect l="58534" t="8893" r="12916" b="10446"/>
          <a:stretch/>
        </p:blipFill>
        <p:spPr>
          <a:xfrm>
            <a:off x="7275871" y="1189703"/>
            <a:ext cx="4375660" cy="5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Theory of </a:t>
            </a:r>
            <a:r>
              <a:rPr lang="en-US" dirty="0"/>
              <a:t>I</a:t>
            </a:r>
            <a:r>
              <a:rPr lang="en-US" dirty="0" smtClean="0"/>
              <a:t>nheritance: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65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living things arise from pre-existing things.</a:t>
            </a:r>
          </a:p>
          <a:p>
            <a:endParaRPr lang="en-US" sz="1000" dirty="0" smtClean="0"/>
          </a:p>
          <a:p>
            <a:r>
              <a:rPr lang="en-US" dirty="0" smtClean="0"/>
              <a:t>Offspring of 2 parents usually resemble the parents</a:t>
            </a:r>
          </a:p>
          <a:p>
            <a:endParaRPr lang="en-US" sz="900" dirty="0" smtClean="0"/>
          </a:p>
          <a:p>
            <a:r>
              <a:rPr lang="en-US" dirty="0" smtClean="0"/>
              <a:t>Many traits in the offspring are not exactly like those of either parent.</a:t>
            </a:r>
          </a:p>
          <a:p>
            <a:endParaRPr lang="en-US" sz="900" dirty="0" smtClean="0"/>
          </a:p>
          <a:p>
            <a:r>
              <a:rPr lang="en-US" dirty="0" smtClean="0"/>
              <a:t>Heredity – passing on of characteristics from parents to 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3" y="365125"/>
            <a:ext cx="10911037" cy="1325563"/>
          </a:xfrm>
        </p:spPr>
        <p:txBody>
          <a:bodyPr/>
          <a:lstStyle/>
          <a:p>
            <a:r>
              <a:rPr lang="en-US" dirty="0" smtClean="0"/>
              <a:t>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11" y="1825625"/>
            <a:ext cx="109226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addition Mendel was placed in charge of the monastery garden. It was in this simple monastery garden that Mendel changed biology forever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9" y="4364612"/>
            <a:ext cx="3214467" cy="180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118" y="4364610"/>
            <a:ext cx="3506695" cy="1808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672" y="4364612"/>
            <a:ext cx="3214467" cy="18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9826" cy="1325563"/>
          </a:xfrm>
        </p:spPr>
        <p:txBody>
          <a:bodyPr/>
          <a:lstStyle/>
          <a:p>
            <a:r>
              <a:rPr lang="en-US" dirty="0" smtClean="0"/>
              <a:t>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441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Mendel carried out a series of experiments on </a:t>
            </a:r>
            <a:r>
              <a:rPr lang="en-US" b="1" dirty="0" smtClean="0"/>
              <a:t>pea plants.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dirty="0" smtClean="0"/>
              <a:t>He explored the way genetic information is passed from generation to generation. 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607" r="36964" b="13642"/>
          <a:stretch/>
        </p:blipFill>
        <p:spPr>
          <a:xfrm>
            <a:off x="8096249" y="1854200"/>
            <a:ext cx="368300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1438</Words>
  <Application>Microsoft Macintosh PowerPoint</Application>
  <PresentationFormat>Custom</PresentationFormat>
  <Paragraphs>216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Introduction to Genetics</vt:lpstr>
      <vt:lpstr>Who needs to know about genetics?</vt:lpstr>
      <vt:lpstr>Heredity and Genetics</vt:lpstr>
      <vt:lpstr>Genetic Inheritance</vt:lpstr>
      <vt:lpstr>Heredity and Genetics</vt:lpstr>
      <vt:lpstr>The Work of Gregor Mendel</vt:lpstr>
      <vt:lpstr>A Theory of Inheritance:</vt:lpstr>
      <vt:lpstr>The Work of Gregor Mendel</vt:lpstr>
      <vt:lpstr>The Work of Gregor Mendel</vt:lpstr>
      <vt:lpstr>Model Organisms</vt:lpstr>
      <vt:lpstr>The Role of Fertilization</vt:lpstr>
      <vt:lpstr>Gametes</vt:lpstr>
      <vt:lpstr>Somatic Cells</vt:lpstr>
      <vt:lpstr>The Role of Fertilization</vt:lpstr>
      <vt:lpstr>The Work of Gregor Mendel</vt:lpstr>
      <vt:lpstr>Traits</vt:lpstr>
      <vt:lpstr>Mendel’s Pea Plants</vt:lpstr>
      <vt:lpstr>Pea Plant Traits</vt:lpstr>
      <vt:lpstr>The Work of Gregor Mendel</vt:lpstr>
      <vt:lpstr>Cross Pollination</vt:lpstr>
      <vt:lpstr>The Work of Gregor Mendel</vt:lpstr>
      <vt:lpstr>The Work of Gregor Mendel</vt:lpstr>
      <vt:lpstr>Genes and Alleles</vt:lpstr>
      <vt:lpstr>Mendel’s Pea Plant Crosses</vt:lpstr>
      <vt:lpstr>Genes and Alleles</vt:lpstr>
      <vt:lpstr>Genes and Alleles</vt:lpstr>
      <vt:lpstr>Genes are located on chromosomes</vt:lpstr>
      <vt:lpstr>Dominant and Recessive Traits</vt:lpstr>
      <vt:lpstr>Dominant and Recessive Traits</vt:lpstr>
      <vt:lpstr>Vocab Check</vt:lpstr>
      <vt:lpstr>Genetic Crosses</vt:lpstr>
      <vt:lpstr>Genetic Crosses</vt:lpstr>
      <vt:lpstr>Dominant and Recessive Traits</vt:lpstr>
      <vt:lpstr>Segregation</vt:lpstr>
      <vt:lpstr>The F1 Cross</vt:lpstr>
      <vt:lpstr>Exploring the F1 Cross</vt:lpstr>
      <vt:lpstr>The Formation of Gametes</vt:lpstr>
      <vt:lpstr>Principle of Segregation</vt:lpstr>
      <vt:lpstr>Segregation</vt:lpstr>
      <vt:lpstr>Summary of Terms</vt:lpstr>
      <vt:lpstr>Summary of Terms</vt:lpstr>
      <vt:lpstr>Summary of Terms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Andrew McLean</dc:creator>
  <cp:lastModifiedBy>Andrew McLean</cp:lastModifiedBy>
  <cp:revision>85</cp:revision>
  <cp:lastPrinted>2017-02-07T12:39:38Z</cp:lastPrinted>
  <dcterms:created xsi:type="dcterms:W3CDTF">2016-05-31T13:04:46Z</dcterms:created>
  <dcterms:modified xsi:type="dcterms:W3CDTF">2018-04-25T14:16:46Z</dcterms:modified>
</cp:coreProperties>
</file>