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89" r:id="rId2"/>
    <p:sldId id="290" r:id="rId3"/>
    <p:sldId id="291" r:id="rId4"/>
    <p:sldId id="292" r:id="rId5"/>
    <p:sldId id="293" r:id="rId6"/>
    <p:sldId id="366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70" r:id="rId27"/>
    <p:sldId id="313" r:id="rId28"/>
    <p:sldId id="314" r:id="rId29"/>
    <p:sldId id="348" r:id="rId30"/>
    <p:sldId id="349" r:id="rId31"/>
    <p:sldId id="360" r:id="rId32"/>
    <p:sldId id="361" r:id="rId33"/>
    <p:sldId id="362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6" r:id="rId46"/>
    <p:sldId id="327" r:id="rId47"/>
    <p:sldId id="328" r:id="rId48"/>
    <p:sldId id="329" r:id="rId49"/>
    <p:sldId id="330" r:id="rId50"/>
    <p:sldId id="331" r:id="rId51"/>
    <p:sldId id="332" r:id="rId52"/>
    <p:sldId id="333" r:id="rId53"/>
    <p:sldId id="334" r:id="rId54"/>
    <p:sldId id="335" r:id="rId55"/>
    <p:sldId id="336" r:id="rId56"/>
    <p:sldId id="337" r:id="rId57"/>
    <p:sldId id="338" r:id="rId58"/>
    <p:sldId id="339" r:id="rId59"/>
    <p:sldId id="340" r:id="rId60"/>
    <p:sldId id="341" r:id="rId61"/>
    <p:sldId id="342" r:id="rId62"/>
    <p:sldId id="343" r:id="rId63"/>
    <p:sldId id="344" r:id="rId64"/>
    <p:sldId id="345" r:id="rId65"/>
    <p:sldId id="346" r:id="rId66"/>
    <p:sldId id="347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15CF28-82BF-F841-9871-FCD63FA9CC5F}">
          <p14:sldIdLst/>
        </p14:section>
        <p14:section name="Applying Mendel's Principles" id="{04F230EE-0624-C644-B470-E64AA5180141}">
          <p14:sldIdLst>
            <p14:sldId id="289"/>
            <p14:sldId id="290"/>
            <p14:sldId id="291"/>
            <p14:sldId id="292"/>
            <p14:sldId id="293"/>
            <p14:sldId id="366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70"/>
            <p14:sldId id="313"/>
            <p14:sldId id="314"/>
            <p14:sldId id="348"/>
            <p14:sldId id="349"/>
            <p14:sldId id="360"/>
            <p14:sldId id="361"/>
            <p14:sldId id="362"/>
          </p14:sldIdLst>
        </p14:section>
        <p14:section name="Other Patterns of Inheritance" id="{8F0BC06E-A087-8848-B2CD-E4C905DCAF16}">
          <p14:sldIdLst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321" autoAdjust="0"/>
  </p:normalViewPr>
  <p:slideViewPr>
    <p:cSldViewPr snapToGrid="0">
      <p:cViewPr varScale="1">
        <p:scale>
          <a:sx n="94" d="100"/>
          <a:sy n="94" d="100"/>
        </p:scale>
        <p:origin x="-120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handoutMaster" Target="handoutMasters/handout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07F4C-297F-AB48-B37F-DFD0A4BFD61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32C5A-6234-7544-8E4C-F0B72C63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27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28F99-E926-4D59-875A-ABD9FE0ADB4D}" type="datetimeFigureOut">
              <a:rPr lang="en-US" smtClean="0"/>
              <a:t>4/25/18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759AA-A64A-4A75-BF65-C855A36E2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10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take a closer look at meiosis in the next unit.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759AA-A64A-4A75-BF65-C855A36E25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39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The genotype of an organism is inherited whereas the phenotype of an organism is the combination of the environment and the genotype.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759AA-A64A-4A75-BF65-C855A36E25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2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#7 Independent assortment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759AA-A64A-4A75-BF65-C855A36E25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54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information is unlikely to be covered in class but is included for</a:t>
            </a:r>
            <a:r>
              <a:rPr lang="en-US" baseline="0" dirty="0" smtClean="0"/>
              <a:t> students who are interested in learning more about genetics.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759AA-A64A-4A75-BF65-C855A36E25E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4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chemeClr val="bg1">
              <a:alpha val="65000"/>
            </a:scheme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rgbClr val="FFFFFF">
              <a:alpha val="65000"/>
            </a:srgb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5C0C-CB15-4577-8CF2-D8FB55FAAF8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FE55-C442-4FA8-BA5A-FCDA39B66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5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5C0C-CB15-4577-8CF2-D8FB55FAAF8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FE55-C442-4FA8-BA5A-FCDA39B66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0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5C0C-CB15-4577-8CF2-D8FB55FAAF8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FE55-C442-4FA8-BA5A-FCDA39B66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7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5000"/>
            </a:srgb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>
              <a:alpha val="65000"/>
            </a:srgb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5C0C-CB15-4577-8CF2-D8FB55FAAF8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FE55-C442-4FA8-BA5A-FCDA39B66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5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rgbClr val="FFFFFF"/>
          </a:solidFill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rgbClr val="FFFFFF"/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5C0C-CB15-4577-8CF2-D8FB55FAAF8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FE55-C442-4FA8-BA5A-FCDA39B66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7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5C0C-CB15-4577-8CF2-D8FB55FAAF8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FE55-C442-4FA8-BA5A-FCDA39B66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6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5C0C-CB15-4577-8CF2-D8FB55FAAF8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FE55-C442-4FA8-BA5A-FCDA39B66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5C0C-CB15-4577-8CF2-D8FB55FAAF8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FE55-C442-4FA8-BA5A-FCDA39B66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6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5C0C-CB15-4577-8CF2-D8FB55FAAF8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FE55-C442-4FA8-BA5A-FCDA39B66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8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5C0C-CB15-4577-8CF2-D8FB55FAAF8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FE55-C442-4FA8-BA5A-FCDA39B66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2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5C0C-CB15-4577-8CF2-D8FB55FAAF8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FE55-C442-4FA8-BA5A-FCDA39B66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3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95C0C-CB15-4577-8CF2-D8FB55FAAF8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CFE55-C442-4FA8-BA5A-FCDA39B66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8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tualcointoss.com/" TargetMode="External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microsoft.com/office/2007/relationships/hdphoto" Target="../media/hdphoto2.wdp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4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Applying Mendel’s Principles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PPT2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1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 and Phenotype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928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Mendel realized that every organism has a genetic make-up as well as a set of observable characteristics.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observable, physical characteristics are known as the </a:t>
            </a:r>
            <a:r>
              <a:rPr lang="en-US" b="1" dirty="0" smtClean="0">
                <a:solidFill>
                  <a:srgbClr val="FF0000"/>
                </a:solidFill>
              </a:rPr>
              <a:t>phenotype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the genetic makeup is known as the </a:t>
            </a:r>
            <a:r>
              <a:rPr lang="en-US" b="1" dirty="0" smtClean="0">
                <a:solidFill>
                  <a:srgbClr val="3366FF"/>
                </a:solidFill>
              </a:rPr>
              <a:t>genotype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445" t="2178" r="9242"/>
          <a:stretch/>
        </p:blipFill>
        <p:spPr>
          <a:xfrm>
            <a:off x="6762749" y="1809751"/>
            <a:ext cx="5111751" cy="423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1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 and Phenotype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1790700"/>
            <a:ext cx="10487025" cy="472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5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 Descriptions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¼ of the plants possessed the TT allele whilst ½ were </a:t>
            </a:r>
            <a:r>
              <a:rPr lang="en-US" dirty="0" err="1"/>
              <a:t>Tt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dirty="0"/>
              <a:t>The TT alleles are known has </a:t>
            </a:r>
            <a:r>
              <a:rPr lang="en-US" b="1" dirty="0"/>
              <a:t>homozygous dominant </a:t>
            </a:r>
            <a:r>
              <a:rPr lang="en-US" dirty="0"/>
              <a:t>(homo – the same) and the </a:t>
            </a:r>
            <a:r>
              <a:rPr lang="en-US" dirty="0" err="1"/>
              <a:t>Tt</a:t>
            </a:r>
            <a:r>
              <a:rPr lang="en-US" dirty="0"/>
              <a:t> alleles are </a:t>
            </a:r>
            <a:r>
              <a:rPr lang="en-US" b="1" dirty="0"/>
              <a:t>heterozygous dominant </a:t>
            </a:r>
            <a:r>
              <a:rPr lang="en-US" dirty="0"/>
              <a:t>(hetero – different). The </a:t>
            </a:r>
            <a:r>
              <a:rPr lang="en-US" dirty="0" err="1"/>
              <a:t>tt</a:t>
            </a:r>
            <a:r>
              <a:rPr lang="en-US" dirty="0"/>
              <a:t> alleles are </a:t>
            </a:r>
            <a:r>
              <a:rPr lang="en-US" b="1" dirty="0"/>
              <a:t>homozygous recessive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5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H</a:t>
            </a:r>
            <a:r>
              <a:rPr lang="en-US" b="1" dirty="0" smtClean="0"/>
              <a:t>omozygous dominant: </a:t>
            </a:r>
            <a:r>
              <a:rPr lang="en-US" dirty="0" smtClean="0"/>
              <a:t>2 dominant alleles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H</a:t>
            </a:r>
            <a:r>
              <a:rPr lang="en-US" b="1" dirty="0" smtClean="0"/>
              <a:t>eterozygous dominant: </a:t>
            </a:r>
            <a:r>
              <a:rPr lang="en-US" dirty="0" smtClean="0"/>
              <a:t>1 dominant allele and 1 recessive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H</a:t>
            </a:r>
            <a:r>
              <a:rPr lang="en-US" b="1" dirty="0" smtClean="0"/>
              <a:t>omozygous recessive</a:t>
            </a:r>
            <a:r>
              <a:rPr lang="en-US" dirty="0" smtClean="0"/>
              <a:t>: 2 recessive alleles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46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7274" y="365125"/>
            <a:ext cx="9006526" cy="1325563"/>
          </a:xfrm>
        </p:spPr>
        <p:txBody>
          <a:bodyPr/>
          <a:lstStyle/>
          <a:p>
            <a:r>
              <a:rPr lang="en-US" dirty="0" smtClean="0"/>
              <a:t>Using Punnett Squares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32038"/>
            <a:ext cx="100584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Reginald Punnett </a:t>
            </a:r>
            <a:r>
              <a:rPr lang="en-US" dirty="0" smtClean="0"/>
              <a:t>was a British geneticist who wrote the first genetics text book. He came up with a great tool to shown the outcome of genetic crosses. </a:t>
            </a:r>
            <a:endParaRPr lang="en-US" b="1" dirty="0" smtClean="0"/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Punnett squares </a:t>
            </a:r>
            <a:r>
              <a:rPr lang="en-US" dirty="0" smtClean="0"/>
              <a:t>are simple diagrams that help us use mathematical probability to predict phenotype and genotype.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872792" cy="249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1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9514" cy="1325563"/>
          </a:xfrm>
        </p:spPr>
        <p:txBody>
          <a:bodyPr/>
          <a:lstStyle/>
          <a:p>
            <a:pPr marL="0" indent="0"/>
            <a:r>
              <a:rPr lang="en-US" dirty="0"/>
              <a:t>To construct a </a:t>
            </a:r>
            <a:r>
              <a:rPr lang="en-US" dirty="0" err="1"/>
              <a:t>Punnett</a:t>
            </a:r>
            <a:r>
              <a:rPr lang="en-US" dirty="0"/>
              <a:t> square: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01657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Draw a box and enter the possible alleles that a gamete could possess.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Then every possible genotype is filled in within the square as they would appear in the next generation.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72" y="1718129"/>
            <a:ext cx="4622800" cy="44504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98429" y="2921000"/>
            <a:ext cx="2122714" cy="907143"/>
          </a:xfrm>
          <a:prstGeom prst="rect">
            <a:avLst/>
          </a:prstGeom>
          <a:solidFill>
            <a:srgbClr val="ED7D31">
              <a:alpha val="9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Meiosis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7638147" y="4463143"/>
            <a:ext cx="2104572" cy="907142"/>
          </a:xfrm>
          <a:prstGeom prst="rect">
            <a:avLst/>
          </a:prstGeom>
          <a:solidFill>
            <a:srgbClr val="ED7D31">
              <a:alpha val="9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Meiosis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9198429" y="3864429"/>
            <a:ext cx="2104571" cy="2122714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Possible next generation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6768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058400" cy="1143000"/>
          </a:xfrm>
        </p:spPr>
        <p:txBody>
          <a:bodyPr/>
          <a:lstStyle/>
          <a:p>
            <a:r>
              <a:rPr lang="en-US" dirty="0" smtClean="0"/>
              <a:t>Punnett Square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3102" y="2121409"/>
            <a:ext cx="8024291" cy="45259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5488" y="1024129"/>
            <a:ext cx="446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Mendel’s F</a:t>
            </a:r>
            <a:r>
              <a:rPr lang="en-US" baseline="-25000" dirty="0" smtClean="0"/>
              <a:t>2</a:t>
            </a:r>
            <a:r>
              <a:rPr lang="en-US" dirty="0" smtClean="0"/>
              <a:t> generation = </a:t>
            </a:r>
            <a:r>
              <a:rPr lang="en-US" sz="2400" dirty="0" err="1" smtClean="0"/>
              <a:t>Tt</a:t>
            </a:r>
            <a:r>
              <a:rPr lang="en-US" sz="2400" dirty="0" smtClean="0"/>
              <a:t> x </a:t>
            </a:r>
            <a:r>
              <a:rPr lang="en-US" sz="2400" dirty="0" err="1" smtClean="0"/>
              <a:t>Tt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70960" y="1616179"/>
            <a:ext cx="402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623568" y="3012163"/>
            <a:ext cx="402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7595616" y="1591057"/>
            <a:ext cx="755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716552" y="5190745"/>
            <a:ext cx="755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206855" y="1332370"/>
            <a:ext cx="165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Meiosis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799152" y="4029456"/>
            <a:ext cx="1167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Meiosis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599688" y="2843784"/>
            <a:ext cx="1347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TT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7449312" y="2861852"/>
            <a:ext cx="104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Tt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3599688" y="5125921"/>
            <a:ext cx="104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Tt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7504176" y="5113729"/>
            <a:ext cx="987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tt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8808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Previously we looked at patterns of inheritance when only one trait was involved.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Although he didn’t know about genes or DNA Mendel had fortunately only looked at traits governed by a single gene.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8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Assortment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296" y="1499617"/>
            <a:ext cx="100584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Mendel wondered how alleles would segregate when there was more than one gene involved.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He discovered the principle of </a:t>
            </a:r>
            <a:r>
              <a:rPr lang="en-US" b="1" dirty="0" smtClean="0"/>
              <a:t>independent assortment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This states that genes of different traits can segregate independently during the formation of gametes.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3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Dihybrid</a:t>
            </a:r>
            <a:r>
              <a:rPr lang="en-US" dirty="0" smtClean="0"/>
              <a:t> Crosses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To explore this principle we will look at a two-factor cross. </a:t>
            </a:r>
            <a:endParaRPr lang="en-US" dirty="0" smtClean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dirty="0" smtClean="0"/>
              <a:t>These </a:t>
            </a:r>
            <a:r>
              <a:rPr lang="en-US" dirty="0"/>
              <a:t>are also known as </a:t>
            </a:r>
            <a:r>
              <a:rPr lang="en-US" b="1" dirty="0" err="1"/>
              <a:t>dihybrid</a:t>
            </a:r>
            <a:r>
              <a:rPr lang="en-US" dirty="0"/>
              <a:t> crosses. Crosses involving a single factor are known as </a:t>
            </a:r>
            <a:r>
              <a:rPr lang="en-US" b="1" dirty="0"/>
              <a:t>monohybrid</a:t>
            </a:r>
            <a:r>
              <a:rPr lang="en-US" dirty="0"/>
              <a:t> crosses. </a:t>
            </a:r>
            <a:endParaRPr lang="en-US" dirty="0" smtClean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dirty="0" err="1" smtClean="0"/>
              <a:t>Dihybrid</a:t>
            </a:r>
            <a:r>
              <a:rPr lang="en-US" dirty="0" smtClean="0"/>
              <a:t> crosses follow the same pattern as monohybrid crosses but involve 2 sets of alleles.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51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857" y="365125"/>
            <a:ext cx="10736943" cy="1325563"/>
          </a:xfrm>
        </p:spPr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832428"/>
            <a:ext cx="10747829" cy="4927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 we saw in the last section if an organisms has a gene with two alleles there is a 50/50 chance that one of them will be passed on.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Likewise if you were to flip a coin there is a 50% chance it will end up heads and a 50% chance it will end up tails.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69996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 Shape and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519229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Mendel looked at true breeding pea plants that produced round peas (RR) and wrinkled peas (</a:t>
            </a:r>
            <a:r>
              <a:rPr lang="en-US" dirty="0" err="1" smtClean="0"/>
              <a:t>rr</a:t>
            </a:r>
            <a:r>
              <a:rPr lang="en-US" dirty="0" smtClean="0"/>
              <a:t>).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round peas were yellow (YY) and the wrinkled peas were green (</a:t>
            </a:r>
            <a:r>
              <a:rPr lang="en-US" dirty="0" err="1" smtClean="0"/>
              <a:t>yy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the F1 generation all of the offspring had a phenotype of round with yellow peas.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3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057" y="181428"/>
            <a:ext cx="10515600" cy="1325563"/>
          </a:xfrm>
        </p:spPr>
        <p:txBody>
          <a:bodyPr/>
          <a:lstStyle/>
          <a:p>
            <a:r>
              <a:rPr lang="en-US" dirty="0" smtClean="0"/>
              <a:t>Two-factor Cross: 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686879"/>
              </p:ext>
            </p:extLst>
          </p:nvPr>
        </p:nvGraphicFramePr>
        <p:xfrm>
          <a:off x="3304032" y="2615184"/>
          <a:ext cx="1170432" cy="996696"/>
        </p:xfrm>
        <a:graphic>
          <a:graphicData uri="http://schemas.openxmlformats.org/drawingml/2006/table">
            <a:tbl>
              <a:tblPr/>
              <a:tblGrid>
                <a:gridCol w="1170432"/>
              </a:tblGrid>
              <a:tr h="9966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864" y="2125630"/>
            <a:ext cx="8200136" cy="46043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6867" y="1323040"/>
            <a:ext cx="4194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 generation = </a:t>
            </a:r>
            <a:r>
              <a:rPr lang="en-US" sz="2400" dirty="0" smtClean="0"/>
              <a:t>RRYY x </a:t>
            </a:r>
            <a:r>
              <a:rPr lang="en-US" sz="2400" dirty="0" err="1" smtClean="0"/>
              <a:t>rryy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85744" y="1579770"/>
            <a:ext cx="737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ry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4921504" y="1529918"/>
            <a:ext cx="737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ry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6925056" y="1556367"/>
            <a:ext cx="737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ry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9052560" y="1556368"/>
            <a:ext cx="737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ry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816608" y="2364647"/>
            <a:ext cx="104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RY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1768348" y="3492105"/>
            <a:ext cx="104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RY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1784604" y="4619565"/>
            <a:ext cx="104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RY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1816608" y="5674775"/>
            <a:ext cx="104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RY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2865120" y="2432304"/>
            <a:ext cx="1487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RrYy</a:t>
            </a:r>
            <a:endParaRPr lang="en-US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2865120" y="3492105"/>
            <a:ext cx="1487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RrYy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6567932" y="2444467"/>
            <a:ext cx="1487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RrYy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4567936" y="2428449"/>
            <a:ext cx="1487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RrYy</a:t>
            </a:r>
            <a:endParaRPr lang="en-US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4604512" y="3452636"/>
            <a:ext cx="1487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RrYy</a:t>
            </a:r>
            <a:endParaRPr lang="en-US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6567932" y="3452636"/>
            <a:ext cx="1487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RrYy</a:t>
            </a:r>
            <a:endParaRPr lang="en-US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8693151" y="2433054"/>
            <a:ext cx="1487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RrYy</a:t>
            </a:r>
            <a:endParaRPr lang="en-US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8626348" y="3492855"/>
            <a:ext cx="1487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RrYy</a:t>
            </a:r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2833116" y="4485760"/>
            <a:ext cx="1487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RrYy</a:t>
            </a:r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4697476" y="4455989"/>
            <a:ext cx="1487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RrYy</a:t>
            </a:r>
            <a:endParaRPr lang="en-US" sz="4000" dirty="0"/>
          </a:p>
        </p:txBody>
      </p:sp>
      <p:sp>
        <p:nvSpPr>
          <p:cNvPr id="30" name="TextBox 29"/>
          <p:cNvSpPr txBox="1"/>
          <p:nvPr/>
        </p:nvSpPr>
        <p:spPr>
          <a:xfrm>
            <a:off x="8613140" y="4533609"/>
            <a:ext cx="1487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RrYy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6584188" y="4514571"/>
            <a:ext cx="1487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RrYy</a:t>
            </a:r>
            <a:endParaRPr lang="en-US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2876804" y="5643996"/>
            <a:ext cx="1487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RrYy</a:t>
            </a:r>
            <a:endParaRPr lang="en-US" sz="4000" dirty="0"/>
          </a:p>
        </p:txBody>
      </p:sp>
      <p:sp>
        <p:nvSpPr>
          <p:cNvPr id="33" name="TextBox 32"/>
          <p:cNvSpPr txBox="1"/>
          <p:nvPr/>
        </p:nvSpPr>
        <p:spPr>
          <a:xfrm>
            <a:off x="4670044" y="5613969"/>
            <a:ext cx="1487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RrYy</a:t>
            </a:r>
            <a:endParaRPr lang="en-US" sz="4000" dirty="0"/>
          </a:p>
        </p:txBody>
      </p:sp>
      <p:sp>
        <p:nvSpPr>
          <p:cNvPr id="34" name="TextBox 33"/>
          <p:cNvSpPr txBox="1"/>
          <p:nvPr/>
        </p:nvSpPr>
        <p:spPr>
          <a:xfrm>
            <a:off x="6567932" y="5604825"/>
            <a:ext cx="1487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RrYy</a:t>
            </a:r>
            <a:endParaRPr lang="en-US" sz="4000" dirty="0"/>
          </a:p>
        </p:txBody>
      </p:sp>
      <p:sp>
        <p:nvSpPr>
          <p:cNvPr id="35" name="TextBox 34"/>
          <p:cNvSpPr txBox="1"/>
          <p:nvPr/>
        </p:nvSpPr>
        <p:spPr>
          <a:xfrm>
            <a:off x="8589772" y="5604825"/>
            <a:ext cx="1487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RrYy</a:t>
            </a:r>
            <a:endParaRPr lang="en-US" sz="4000" dirty="0"/>
          </a:p>
        </p:txBody>
      </p:sp>
      <p:sp>
        <p:nvSpPr>
          <p:cNvPr id="36" name="TextBox 35"/>
          <p:cNvSpPr txBox="1"/>
          <p:nvPr/>
        </p:nvSpPr>
        <p:spPr>
          <a:xfrm>
            <a:off x="5591846" y="1379900"/>
            <a:ext cx="165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Meiosis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801372" y="3872375"/>
            <a:ext cx="1243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Meiosis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298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7" grpId="0"/>
      <p:bldP spid="18" grpId="0"/>
      <p:bldP spid="19" grpId="0"/>
      <p:bldP spid="21" grpId="0"/>
      <p:bldP spid="28" grpId="0"/>
      <p:bldP spid="36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factor Cross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From the data collected in the F</a:t>
            </a:r>
            <a:r>
              <a:rPr lang="en-US" baseline="-25000" dirty="0" smtClean="0"/>
              <a:t>1</a:t>
            </a:r>
            <a:r>
              <a:rPr lang="en-US" dirty="0" smtClean="0"/>
              <a:t> generation Mendel could not tell if genes assorted independently as he could only guess at the genotype.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However he now had the hybrid plants needed to produce a F</a:t>
            </a:r>
            <a:r>
              <a:rPr lang="en-US" baseline="-25000" dirty="0" smtClean="0"/>
              <a:t>2</a:t>
            </a:r>
            <a:r>
              <a:rPr lang="en-US" dirty="0" smtClean="0"/>
              <a:t> generation that would be more revealing.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31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Two-Factor Cross: 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7477" y="2332038"/>
            <a:ext cx="8060524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7921" y="1432545"/>
            <a:ext cx="447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r>
              <a:rPr lang="en-US" dirty="0" smtClean="0"/>
              <a:t> generation – </a:t>
            </a:r>
            <a:r>
              <a:rPr lang="en-US" sz="2400" dirty="0" err="1" smtClean="0"/>
              <a:t>RrYy</a:t>
            </a:r>
            <a:r>
              <a:rPr lang="en-US" sz="2400" dirty="0" smtClean="0"/>
              <a:t> x </a:t>
            </a:r>
            <a:r>
              <a:rPr lang="en-US" sz="2400" dirty="0" err="1" smtClean="0"/>
              <a:t>RrYy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28132" y="1452472"/>
            <a:ext cx="165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Meiosis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819515" y="4017517"/>
            <a:ext cx="1243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Meiosis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79648" y="1766218"/>
            <a:ext cx="1085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RY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836928" y="2650138"/>
            <a:ext cx="1085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RY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986528" y="1747139"/>
            <a:ext cx="896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Ry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773775" y="3699633"/>
            <a:ext cx="896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Ry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7013013" y="1766218"/>
            <a:ext cx="1262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rY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1773775" y="4749128"/>
            <a:ext cx="1262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rY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8982232" y="1766218"/>
            <a:ext cx="110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ry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812544" y="5815288"/>
            <a:ext cx="110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ry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2922016" y="2619061"/>
            <a:ext cx="1950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RRYY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2922016" y="3644859"/>
            <a:ext cx="1657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RRYy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2985621" y="4687572"/>
            <a:ext cx="1822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RrYY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2972848" y="5744588"/>
            <a:ext cx="1835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RrYy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4623544" y="2571721"/>
            <a:ext cx="1657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RRYy</a:t>
            </a:r>
            <a:endParaRPr lang="en-US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1404" y="3633107"/>
            <a:ext cx="1982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RRyy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4711405" y="4687572"/>
            <a:ext cx="1569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RrYy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4711405" y="5784509"/>
            <a:ext cx="1569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Rryy</a:t>
            </a:r>
            <a:endParaRPr lang="en-US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6573619" y="2571721"/>
            <a:ext cx="1822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RrYY</a:t>
            </a:r>
            <a:endParaRPr lang="en-US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6567232" y="3594890"/>
            <a:ext cx="1835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RrYy</a:t>
            </a:r>
            <a:endParaRPr lang="en-US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6637738" y="4708808"/>
            <a:ext cx="1637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rrYY</a:t>
            </a:r>
            <a:endParaRPr lang="en-US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6693863" y="5784509"/>
            <a:ext cx="1543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rrYy</a:t>
            </a:r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8522098" y="2571721"/>
            <a:ext cx="1569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RrYy</a:t>
            </a:r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8563111" y="3582556"/>
            <a:ext cx="1569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Rryy</a:t>
            </a:r>
            <a:endParaRPr lang="en-US" sz="4000" dirty="0"/>
          </a:p>
        </p:txBody>
      </p:sp>
      <p:sp>
        <p:nvSpPr>
          <p:cNvPr id="30" name="TextBox 29"/>
          <p:cNvSpPr txBox="1"/>
          <p:nvPr/>
        </p:nvSpPr>
        <p:spPr>
          <a:xfrm>
            <a:off x="8721073" y="4662829"/>
            <a:ext cx="1543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rrYy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8721072" y="5784509"/>
            <a:ext cx="1370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rryy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3346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r>
              <a:rPr lang="en-US" dirty="0" smtClean="0"/>
              <a:t>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The F</a:t>
            </a:r>
            <a:r>
              <a:rPr lang="en-US" baseline="-25000" dirty="0" smtClean="0"/>
              <a:t>2</a:t>
            </a:r>
            <a:r>
              <a:rPr lang="en-US" dirty="0" smtClean="0"/>
              <a:t> generation resulted in an approximate ratio of </a:t>
            </a:r>
            <a:r>
              <a:rPr lang="en-US" b="1" dirty="0" smtClean="0"/>
              <a:t>9:3:3:1</a:t>
            </a:r>
            <a:r>
              <a:rPr lang="en-US" dirty="0" smtClean="0"/>
              <a:t> which we predicted in our F</a:t>
            </a:r>
            <a:r>
              <a:rPr lang="en-US" baseline="-25000" dirty="0" smtClean="0"/>
              <a:t>2</a:t>
            </a:r>
            <a:r>
              <a:rPr lang="en-US" dirty="0" smtClean="0"/>
              <a:t> Punnett square.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dirty="0" smtClean="0"/>
              <a:t>In other words if there had been exactly 16 offspring we might have expected;</a:t>
            </a:r>
          </a:p>
          <a:p>
            <a:pPr marL="0" indent="0">
              <a:buNone/>
            </a:pPr>
            <a:endParaRPr lang="en-US" sz="1700" dirty="0" smtClean="0"/>
          </a:p>
          <a:p>
            <a:r>
              <a:rPr lang="en-US" dirty="0" smtClean="0"/>
              <a:t>9 of them to me round with yellow peas (RRYY, </a:t>
            </a:r>
            <a:r>
              <a:rPr lang="en-US" dirty="0" err="1" smtClean="0"/>
              <a:t>RrYY</a:t>
            </a:r>
            <a:r>
              <a:rPr lang="en-US" dirty="0" smtClean="0"/>
              <a:t>, or </a:t>
            </a:r>
            <a:r>
              <a:rPr lang="en-US" dirty="0" err="1" smtClean="0"/>
              <a:t>RrYy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sz="1700" dirty="0"/>
          </a:p>
          <a:p>
            <a:r>
              <a:rPr lang="en-US" dirty="0" smtClean="0"/>
              <a:t>3 of them to be wrinkled with yellow peas (</a:t>
            </a:r>
            <a:r>
              <a:rPr lang="en-US" dirty="0" err="1" smtClean="0"/>
              <a:t>rrYY</a:t>
            </a:r>
            <a:r>
              <a:rPr lang="en-US" dirty="0" smtClean="0"/>
              <a:t> or </a:t>
            </a:r>
            <a:r>
              <a:rPr lang="en-US" dirty="0" err="1" smtClean="0"/>
              <a:t>rrYy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sz="1700" dirty="0" smtClean="0"/>
          </a:p>
          <a:p>
            <a:r>
              <a:rPr lang="en-US" dirty="0" smtClean="0"/>
              <a:t>3 of them to be round with green peas (</a:t>
            </a:r>
            <a:r>
              <a:rPr lang="en-US" dirty="0" err="1" smtClean="0"/>
              <a:t>RRyy</a:t>
            </a:r>
            <a:r>
              <a:rPr lang="en-US" dirty="0" smtClean="0"/>
              <a:t> or </a:t>
            </a:r>
            <a:r>
              <a:rPr lang="en-US" dirty="0" err="1" smtClean="0"/>
              <a:t>Rryy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sz="1700" dirty="0"/>
          </a:p>
          <a:p>
            <a:r>
              <a:rPr lang="en-US" dirty="0"/>
              <a:t>1</a:t>
            </a:r>
            <a:r>
              <a:rPr lang="en-US" dirty="0" smtClean="0"/>
              <a:t> to be wrinkled with green peas (</a:t>
            </a:r>
            <a:r>
              <a:rPr lang="en-US" dirty="0" err="1" smtClean="0"/>
              <a:t>rryy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88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</a:t>
            </a:r>
            <a:r>
              <a:rPr lang="en-US" dirty="0"/>
              <a:t>M</a:t>
            </a:r>
            <a:r>
              <a:rPr lang="en-US" dirty="0" smtClean="0"/>
              <a:t>endel’s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1772194"/>
            <a:ext cx="10475686" cy="49406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Mendel’s principles of heredity form the basis of modern genetics.</a:t>
            </a:r>
          </a:p>
          <a:p>
            <a:pPr marL="0" indent="0">
              <a:buNone/>
            </a:pPr>
            <a:endParaRPr lang="en-US" sz="1700" dirty="0"/>
          </a:p>
          <a:p>
            <a:r>
              <a:rPr lang="en-US" dirty="0" smtClean="0"/>
              <a:t>The inheritance of biological characteristics is determined by individual units called gene, passed from parents to offspring.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dirty="0" smtClean="0"/>
              <a:t>Where two or more forms (alleles) of a gene for a single trait exist some alleles may be dominant and others may be recessive.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dirty="0" smtClean="0"/>
              <a:t>In most sexually reproductive organisms, each adult has two copies of each gene – one from each parent.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9385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Mendel’s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gene </a:t>
            </a:r>
            <a:r>
              <a:rPr lang="en-US" b="1" dirty="0">
                <a:solidFill>
                  <a:srgbClr val="FF0000"/>
                </a:solidFill>
              </a:rPr>
              <a:t>segregates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from its copy when gametes are formed so only one gene will be passed on to the next generation from each parent.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Alleles for different genes usually segregate from each other </a:t>
            </a:r>
            <a:r>
              <a:rPr lang="en-US" b="1" dirty="0">
                <a:solidFill>
                  <a:srgbClr val="FF0000"/>
                </a:solidFill>
              </a:rPr>
              <a:t>independently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6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of Segregation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principle of </a:t>
            </a:r>
            <a:r>
              <a:rPr lang="en-US" b="1" dirty="0" smtClean="0">
                <a:solidFill>
                  <a:srgbClr val="FF0000"/>
                </a:solidFill>
              </a:rPr>
              <a:t>segregation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states that two alleles for each trait separate during meiosis – after fertilization each cell will once again have two alleles for each trait.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://www.nature.com/scitable/content/ne0000/ne0000/ne0000/ne0000/13295802/andrews_figure1_k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72" y="3731808"/>
            <a:ext cx="10522858" cy="299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11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49" y="365125"/>
            <a:ext cx="11572875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Principle of Independent Assortment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49" y="1825625"/>
            <a:ext cx="6365875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The principle of </a:t>
            </a:r>
            <a:r>
              <a:rPr lang="en-US" sz="4000" b="1" dirty="0">
                <a:solidFill>
                  <a:srgbClr val="FF0000"/>
                </a:solidFill>
              </a:rPr>
              <a:t>independent</a:t>
            </a:r>
            <a:r>
              <a:rPr lang="en-US" sz="4000" b="1" dirty="0"/>
              <a:t> </a:t>
            </a:r>
            <a:r>
              <a:rPr lang="en-US" sz="4000" b="1" dirty="0">
                <a:solidFill>
                  <a:srgbClr val="FF0000"/>
                </a:solidFill>
              </a:rPr>
              <a:t>assortment</a:t>
            </a:r>
            <a:r>
              <a:rPr lang="en-US" sz="4000" b="1" dirty="0"/>
              <a:t> </a:t>
            </a:r>
            <a:r>
              <a:rPr lang="en-US" sz="4000" dirty="0"/>
              <a:t>states that genes on separate chromosomes sort independently during meiosis.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31000" y="1793875"/>
            <a:ext cx="5238750" cy="43815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376" y="2045776"/>
            <a:ext cx="6650910" cy="392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8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Pedigrees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496550" cy="47148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In organisms such as fruit flies and peas, scientists perform crosses to study genetic relationships.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dirty="0" smtClean="0"/>
              <a:t>In the case of some organisms such as humans scientists will use a </a:t>
            </a:r>
            <a:r>
              <a:rPr lang="en-US" dirty="0" smtClean="0">
                <a:solidFill>
                  <a:srgbClr val="FF0000"/>
                </a:solidFill>
              </a:rPr>
              <a:t>pedigree</a:t>
            </a:r>
            <a:r>
              <a:rPr lang="en-US" dirty="0" smtClean="0"/>
              <a:t> – a diagram that traces the inheritance of a particular trait through several generations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5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Every flip of a coin is a unique event with a 50/50 chance of each outcome.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625" y="3222839"/>
            <a:ext cx="2861396" cy="2955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40182" y="5518215"/>
            <a:ext cx="456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http://www.virtualcointoss.com/</a:t>
            </a:r>
            <a:endParaRPr lang="en-US" dirty="0"/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6245" y="3365605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5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Pedigree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910718"/>
            <a:ext cx="10492293" cy="451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4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0624" r="-40624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8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3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3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Other Patterns of Inheritance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PPT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5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Beyond Dominant and Recessive Alleles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Despite the importance of Mendel’s work there are exceptions to most of his principles.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Not all genes show simple patterns of inheritance and many </a:t>
            </a:r>
            <a:r>
              <a:rPr lang="en-US" b="1" dirty="0" smtClean="0"/>
              <a:t>genes</a:t>
            </a:r>
            <a:r>
              <a:rPr lang="en-US" dirty="0" smtClean="0"/>
              <a:t> have more than one </a:t>
            </a:r>
            <a:r>
              <a:rPr lang="en-US" b="1" dirty="0" smtClean="0"/>
              <a:t>allele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Mendel’s principles alone cannot predict </a:t>
            </a:r>
            <a:r>
              <a:rPr lang="en-US" b="1" dirty="0" smtClean="0"/>
              <a:t>traits</a:t>
            </a:r>
            <a:r>
              <a:rPr lang="en-US" dirty="0" smtClean="0"/>
              <a:t> that are controlled by multiple alleles or multiple genes.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65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Some alleles are neither dominant nor recessive.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For example four o’clock plants (Mirabilis) display what is termed </a:t>
            </a:r>
            <a:r>
              <a:rPr lang="en-US" b="1" dirty="0" smtClean="0"/>
              <a:t>incomplete dominance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94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Incomplete Dominance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If a white-flowered plant (WW) is crossed with a red-flowered plant (RR) the resulting F</a:t>
            </a:r>
            <a:r>
              <a:rPr lang="en-US" baseline="-25000" dirty="0"/>
              <a:t>1 </a:t>
            </a:r>
            <a:r>
              <a:rPr lang="en-US" dirty="0"/>
              <a:t>generation will be pink-flowered (RW).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resulting offspring have </a:t>
            </a:r>
            <a:r>
              <a:rPr lang="en-US" b="1" dirty="0"/>
              <a:t>heterozygous phenotypes </a:t>
            </a:r>
            <a:r>
              <a:rPr lang="en-US" dirty="0"/>
              <a:t>that lie somewhere in between the two homozygous phenotypes.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30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Dominance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9904" y="2778809"/>
            <a:ext cx="5837408" cy="3292490"/>
          </a:xfrm>
          <a:prstGeom prst="rect">
            <a:avLst/>
          </a:prstGeom>
        </p:spPr>
      </p:pic>
      <p:pic>
        <p:nvPicPr>
          <p:cNvPr id="1026" name="Picture 2" descr="https://encrypted-tbn0.gstatic.com/images?q=tbn:ANd9GcQG4bNMopyOSnE-nV8O9kNG8z1JbJGVmplxAcOqM_0xWVUKL3J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192" y="3232277"/>
            <a:ext cx="1248325" cy="93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0.gstatic.com/images?q=tbn:ANd9GcQG4bNMopyOSnE-nV8O9kNG8z1JbJGVmplxAcOqM_0xWVUKL3J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04" y="3156077"/>
            <a:ext cx="1248325" cy="93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0.gstatic.com/images?q=tbn:ANd9GcQG4bNMopyOSnE-nV8O9kNG8z1JbJGVmplxAcOqM_0xWVUKL3J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192" y="4651788"/>
            <a:ext cx="1248325" cy="93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0.gstatic.com/images?q=tbn:ANd9GcQG4bNMopyOSnE-nV8O9kNG8z1JbJGVmplxAcOqM_0xWVUKL3J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04" y="4698477"/>
            <a:ext cx="1248325" cy="93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38144" y="2379678"/>
            <a:ext cx="47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66688" y="2360678"/>
            <a:ext cx="103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04416" y="3529584"/>
            <a:ext cx="74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4416" y="5166599"/>
            <a:ext cx="74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pic>
        <p:nvPicPr>
          <p:cNvPr id="1032" name="Picture 8" descr="https://encrypted-tbn0.gstatic.com/images?q=tbn:ANd9GcQEmrt0Ic-I7zAkmU4pA54hhUmH5FTVREtTTFpj8A6NpRQLvDZj5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64" y="4092322"/>
            <a:ext cx="1158557" cy="86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6107" y="1348197"/>
            <a:ext cx="1205261" cy="90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4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058400" cy="52026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err="1" smtClean="0"/>
              <a:t>Codominance</a:t>
            </a:r>
            <a:r>
              <a:rPr lang="en-US" sz="3600" dirty="0" smtClean="0"/>
              <a:t> is similar to incomplete dominance in that the phenotypes from both alleles are clearly expressed.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3600" dirty="0" smtClean="0"/>
              <a:t>For example in certain varieties of chicken the allele for black feathers and the allele for white are both clearly displayed.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63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The probability of flipping 3 heads in a row would be; </a:t>
            </a:r>
          </a:p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5800" dirty="0"/>
              <a:t>½ </a:t>
            </a:r>
            <a:r>
              <a:rPr lang="en-US" sz="4500" dirty="0"/>
              <a:t>x </a:t>
            </a:r>
            <a:r>
              <a:rPr lang="en-US" sz="5800" dirty="0"/>
              <a:t>½ </a:t>
            </a:r>
            <a:r>
              <a:rPr lang="en-US" sz="4500" dirty="0"/>
              <a:t>x </a:t>
            </a:r>
            <a:r>
              <a:rPr lang="en-US" sz="5800" dirty="0"/>
              <a:t>½ </a:t>
            </a:r>
            <a:r>
              <a:rPr lang="en-US" sz="4500" dirty="0"/>
              <a:t>= 1/8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To put it another way there is a </a:t>
            </a:r>
            <a:r>
              <a:rPr lang="en-US" b="1" dirty="0"/>
              <a:t>1 in 8 chance </a:t>
            </a:r>
            <a:r>
              <a:rPr lang="en-US" dirty="0"/>
              <a:t>of making 3 such flips in a row.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Past </a:t>
            </a:r>
            <a:r>
              <a:rPr lang="en-US" dirty="0"/>
              <a:t>outcomes do not effect future results. Flipping a heads in the previous effort does not make you any more or less likely to flip a heads next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87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Codominance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Unlike in incomplete dominance there is no blending of colors. The chickens appear as speckled (or </a:t>
            </a:r>
            <a:r>
              <a:rPr lang="en-US" dirty="0" err="1"/>
              <a:t>erminette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/>
              <a:t>This is known as </a:t>
            </a:r>
            <a:r>
              <a:rPr lang="en-US" b="1" dirty="0"/>
              <a:t>codominance.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23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Codominance</a:t>
            </a:r>
            <a:endParaRPr lang="en-US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9936" y="2731967"/>
            <a:ext cx="6017729" cy="33941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185" y="1417638"/>
            <a:ext cx="1251964" cy="9389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17823" y="2286000"/>
            <a:ext cx="1072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00061" y="2304288"/>
            <a:ext cx="120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840480"/>
            <a:ext cx="1416557" cy="10624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26158" y="3328344"/>
            <a:ext cx="603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26158" y="5045702"/>
            <a:ext cx="603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5571" y="3199673"/>
            <a:ext cx="1130220" cy="9960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6889" y="3199673"/>
            <a:ext cx="1130220" cy="9960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5571" y="4804085"/>
            <a:ext cx="1130220" cy="9960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6887" y="4812065"/>
            <a:ext cx="1130220" cy="99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Alleles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1508761"/>
            <a:ext cx="100584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Mendel's principles look at genes with two alleles.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These however are the exception rather than the rule.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Many genes have multiple alleles, although each organisms will still only have two copies of each one.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alleles still display simple patterns of dominance. Examples include rabbit fur color or human blood types.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54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807414"/>
            <a:ext cx="3854999" cy="2648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 Color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691641"/>
            <a:ext cx="9765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Rabbit fur color is determined by a single gene with 4 different alleles. The simple hierarchy of dominance can produce 4 different fur colors.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451" y="3316800"/>
            <a:ext cx="5904535" cy="213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Blood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Human blood cells carry antigens (molecules that can trigger an immune response) on their surface.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Type A carries the A antigen, type B has the B antigen, AB has both and O carries neither.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antigen has 3 alleles A, B, and 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3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Blood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For blood transfusions to be successful the new blood must </a:t>
            </a:r>
            <a:r>
              <a:rPr lang="en-US" b="1" dirty="0" smtClean="0"/>
              <a:t>not</a:t>
            </a:r>
            <a:r>
              <a:rPr lang="en-US" dirty="0" smtClean="0"/>
              <a:t> introduce a new antigen into the body (or the immune system will attack it).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 someone with type A blood could receive type O but not the other way round.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Another gene controls a second type of antigen known as Rh factor. Rh+ individuals have this gene and Rh- individuals don’t.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5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357" y="4577398"/>
            <a:ext cx="5533643" cy="2280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Blood Types</a:t>
            </a:r>
            <a:endParaRPr lang="en-US" dirty="0"/>
          </a:p>
        </p:txBody>
      </p:sp>
      <p:pic>
        <p:nvPicPr>
          <p:cNvPr id="3076" name="Picture 4" descr="http://c85c7a.medialib.glogster.com/media/e3/e3ca9b06014d8fef9b3fcd6bcf78b0221f2036069d9338d6c4a41a4ab26f5f73/chiirt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79" y="1720885"/>
            <a:ext cx="6159828" cy="271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63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Blood Types and Heredity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777774"/>
            <a:ext cx="5577911" cy="247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8915" y="4669971"/>
            <a:ext cx="5007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Rh+ is dominant over Rh-. Doctors always play close attention to Rh factors when giving blood transfusions but in truth it is more of an issue when a mother and fetus share an incompatible blood type.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926" y="2178331"/>
            <a:ext cx="2581021" cy="144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587" y="4256315"/>
            <a:ext cx="31877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71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Polygenic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Many traits are controlled by the interaction on two or more genes.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Any trait controlled by two or more genes is said to be </a:t>
            </a:r>
            <a:r>
              <a:rPr lang="en-US" b="1" dirty="0" smtClean="0"/>
              <a:t>polygenic</a:t>
            </a:r>
            <a:r>
              <a:rPr lang="en-US" dirty="0" smtClean="0"/>
              <a:t> (polygenic means many genes).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wide range of skin colors in humans is a result of polygenic gene interactions. Eye color and finger print pattern are two more examples.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1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pistasis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058400" cy="4953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Coat color in Labrador retrievers can vary in color from yellow to black.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This variety is the result on one allele hiding another – this is known as </a:t>
            </a:r>
            <a:r>
              <a:rPr lang="en-US" b="1" dirty="0" smtClean="0"/>
              <a:t>epistasis </a:t>
            </a:r>
            <a:r>
              <a:rPr lang="en-US" dirty="0" smtClean="0"/>
              <a:t>(</a:t>
            </a:r>
            <a:r>
              <a:rPr lang="en-US" dirty="0"/>
              <a:t>G</a:t>
            </a:r>
            <a:r>
              <a:rPr lang="en-US" dirty="0" smtClean="0"/>
              <a:t>reek for standing upon).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Black coat color is dominant to brown. If we designate B as the dominant allele and b as the recessive, a lab would need to be bb to have a chocolate coat.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9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56925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Segregation to Predict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999" y="1825625"/>
            <a:ext cx="6460067" cy="4744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ways in which </a:t>
            </a:r>
            <a:r>
              <a:rPr lang="en-US" dirty="0" smtClean="0">
                <a:solidFill>
                  <a:srgbClr val="3366FF"/>
                </a:solidFill>
              </a:rPr>
              <a:t>alleles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segregate</a:t>
            </a:r>
            <a:r>
              <a:rPr lang="en-US" dirty="0" smtClean="0"/>
              <a:t> during gamete formation is just as random as a coin flip. 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Segregation</a:t>
            </a:r>
            <a:r>
              <a:rPr lang="en-US" dirty="0" smtClean="0"/>
              <a:t> occurs during gamete formation in a process known as </a:t>
            </a:r>
            <a:r>
              <a:rPr lang="en-US" dirty="0" smtClean="0">
                <a:solidFill>
                  <a:srgbClr val="FF0000"/>
                </a:solidFill>
              </a:rPr>
              <a:t>meiosis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7238" l="3297" r="9670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6799" y="1680633"/>
            <a:ext cx="4656668" cy="470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1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However there is more to the story. A second gene determines whether or not pigment will be deposited into the coat at all.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dominant allele E determines </a:t>
            </a:r>
            <a:r>
              <a:rPr lang="en-US" dirty="0" smtClean="0"/>
              <a:t>results in deposition of pigment. An individual homozygous recessive for the second locus (</a:t>
            </a:r>
            <a:r>
              <a:rPr lang="en-US" dirty="0" err="1" smtClean="0"/>
              <a:t>ee</a:t>
            </a:r>
            <a:r>
              <a:rPr lang="en-US" dirty="0" smtClean="0"/>
              <a:t>) will have a yellow coat (no pigment) regardless of the gene for color. </a:t>
            </a:r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err="1" smtClean="0"/>
              <a:t>bbEE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err="1" smtClean="0"/>
              <a:t>bbEe</a:t>
            </a:r>
            <a:r>
              <a:rPr lang="en-US" dirty="0" smtClean="0"/>
              <a:t> </a:t>
            </a:r>
            <a:r>
              <a:rPr lang="en-US" dirty="0"/>
              <a:t>will result in a chocolate brown colored dog. Genotype </a:t>
            </a:r>
            <a:r>
              <a:rPr lang="en-US" dirty="0" err="1" smtClean="0"/>
              <a:t>BBee</a:t>
            </a:r>
            <a:r>
              <a:rPr lang="en-US" dirty="0" smtClean="0"/>
              <a:t>, </a:t>
            </a:r>
            <a:r>
              <a:rPr lang="en-US" dirty="0" err="1" smtClean="0"/>
              <a:t>Bbee</a:t>
            </a:r>
            <a:r>
              <a:rPr lang="en-US" dirty="0" smtClean="0"/>
              <a:t>, </a:t>
            </a:r>
            <a:r>
              <a:rPr lang="en-US" dirty="0"/>
              <a:t>or </a:t>
            </a:r>
            <a:r>
              <a:rPr lang="en-US" dirty="0" err="1" smtClean="0"/>
              <a:t>bbee</a:t>
            </a:r>
            <a:r>
              <a:rPr lang="en-US" dirty="0" smtClean="0"/>
              <a:t> </a:t>
            </a:r>
            <a:r>
              <a:rPr lang="en-US" dirty="0"/>
              <a:t>will produce yellow coats.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BBEE, </a:t>
            </a:r>
            <a:r>
              <a:rPr lang="en-US" dirty="0" err="1" smtClean="0"/>
              <a:t>BbEE</a:t>
            </a:r>
            <a:r>
              <a:rPr lang="en-US" dirty="0" smtClean="0"/>
              <a:t>, </a:t>
            </a:r>
            <a:r>
              <a:rPr lang="en-US" dirty="0" err="1" smtClean="0"/>
              <a:t>BBEe</a:t>
            </a:r>
            <a:r>
              <a:rPr lang="en-US" dirty="0" smtClean="0"/>
              <a:t>, or, </a:t>
            </a:r>
            <a:r>
              <a:rPr lang="en-US" dirty="0" err="1" smtClean="0"/>
              <a:t>BbEe</a:t>
            </a:r>
            <a:r>
              <a:rPr lang="en-US" dirty="0" smtClean="0"/>
              <a:t> </a:t>
            </a:r>
            <a:r>
              <a:rPr lang="en-US" dirty="0"/>
              <a:t>will result in a black </a:t>
            </a:r>
            <a:r>
              <a:rPr lang="en-US" dirty="0" smtClean="0"/>
              <a:t>coat.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38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Epistasis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573" y="1845027"/>
            <a:ext cx="5370228" cy="4674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661" y="1975104"/>
            <a:ext cx="5008339" cy="445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9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Coat Color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38" y="1307593"/>
            <a:ext cx="4248964" cy="2697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402" y="4005073"/>
            <a:ext cx="4508713" cy="25328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401" y="1307593"/>
            <a:ext cx="4508713" cy="26881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437" y="4005073"/>
            <a:ext cx="4248964" cy="250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 and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The environment also plays a role in how genes are expressed.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Environmental conditions can affect gene expression and influence how genes are expressed.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example temperature will often dictate how much of a certain pigment organisms will produce. The can dramatically affect the phenotype observed.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03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White Butterfly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The Western White Butterfly has a distinctly different appearance based on the time of year it is born.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Butterflies born in the spring time have significantly higher levels of pigment than those born in the summer.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reason for this is that the wings need to be a certain temperature in order for the organisms to be able to fly. Therefore butterflies born during the colder spring months need more pigment.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88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v Summer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1025" y="1556266"/>
            <a:ext cx="3340100" cy="1828800"/>
          </a:xfrm>
          <a:prstGeom prst="rect">
            <a:avLst/>
          </a:prstGeom>
        </p:spPr>
      </p:pic>
      <p:pic>
        <p:nvPicPr>
          <p:cNvPr id="4098" name="Picture 2" descr="https://encrypted-tbn0.gstatic.com/images?q=tbn:ANd9GcTtu44nAdtbFtgb_t_sMJ6mgcUBphbzxUAi-qHk93avW0-rAM9aV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174" y="4027773"/>
            <a:ext cx="3282951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8304" y="3411871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18304" y="6144768"/>
            <a:ext cx="338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8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 Determination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We have 22 pairs of autosomes and 1 pair of sex chromosomes.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These chromosomes determine a persons gender. Males have both an X and Y chromosome and females have two X chromosomes.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Therefore it is essentially the male who determines gender in humans.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 Determination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5936" y="2271229"/>
            <a:ext cx="6834592" cy="38549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73296" y="1748009"/>
            <a:ext cx="149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327392" y="1757153"/>
            <a:ext cx="1901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755648" y="3090672"/>
            <a:ext cx="1304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804416" y="4791457"/>
            <a:ext cx="134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852672" y="2910437"/>
            <a:ext cx="1536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XX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656832" y="2906006"/>
            <a:ext cx="2011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XY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852672" y="4791456"/>
            <a:ext cx="1633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XX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6656832" y="4791456"/>
            <a:ext cx="1999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XY</a:t>
            </a:r>
            <a:endParaRPr lang="en-US" sz="4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30"/>
            <a:ext cx="2187560" cy="120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8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Sex-Linked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Traits controlled by genes located on the X chromosome are termed </a:t>
            </a:r>
            <a:r>
              <a:rPr lang="en-US" b="1" dirty="0" smtClean="0"/>
              <a:t>sex-linked traits </a:t>
            </a:r>
            <a:r>
              <a:rPr lang="en-US" dirty="0" smtClean="0"/>
              <a:t>or X-linked traits.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Because males have only one X chromosome they are affected by recessive X-linked genes more often than females.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Females are less likely to express a recessive X-linked trait as the other X chromosome may mask the effect of the trait.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99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Sex-linked Inheritance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5936" y="2271229"/>
            <a:ext cx="6834592" cy="38549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73296" y="1748009"/>
            <a:ext cx="149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</a:t>
            </a:r>
            <a:r>
              <a:rPr lang="en-US" sz="2800" baseline="30000" dirty="0" smtClean="0"/>
              <a:t>A</a:t>
            </a:r>
            <a:endParaRPr lang="en-US" sz="28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7327392" y="1757153"/>
            <a:ext cx="1901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755648" y="3090672"/>
            <a:ext cx="1304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</a:t>
            </a:r>
            <a:r>
              <a:rPr lang="en-US" sz="2800" baseline="30000" dirty="0" smtClean="0"/>
              <a:t>A</a:t>
            </a:r>
            <a:endParaRPr lang="en-US" sz="28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1804416" y="4791457"/>
            <a:ext cx="134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X</a:t>
            </a:r>
            <a:r>
              <a:rPr lang="en-US" sz="3200" baseline="30000" dirty="0" err="1" smtClean="0"/>
              <a:t>a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506555" y="2910437"/>
            <a:ext cx="1536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X</a:t>
            </a:r>
            <a:r>
              <a:rPr lang="en-US" sz="4000" baseline="30000" dirty="0" smtClean="0"/>
              <a:t>A</a:t>
            </a:r>
            <a:r>
              <a:rPr lang="en-US" sz="4000" dirty="0" smtClean="0"/>
              <a:t>X</a:t>
            </a:r>
            <a:r>
              <a:rPr lang="en-US" sz="4000" baseline="30000" dirty="0" smtClean="0"/>
              <a:t>A</a:t>
            </a:r>
            <a:endParaRPr lang="en-US" sz="40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6656832" y="2906006"/>
            <a:ext cx="2011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X</a:t>
            </a:r>
            <a:r>
              <a:rPr lang="en-US" sz="4000" baseline="30000" dirty="0" smtClean="0"/>
              <a:t>A</a:t>
            </a:r>
            <a:r>
              <a:rPr lang="en-US" sz="4000" dirty="0" smtClean="0"/>
              <a:t>Y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283374" y="4791456"/>
            <a:ext cx="1979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X</a:t>
            </a:r>
            <a:r>
              <a:rPr lang="en-US" sz="4000" baseline="30000" dirty="0" err="1" smtClean="0"/>
              <a:t>A</a:t>
            </a:r>
            <a:r>
              <a:rPr lang="en-US" sz="4000" dirty="0" err="1" smtClean="0"/>
              <a:t>X</a:t>
            </a:r>
            <a:r>
              <a:rPr lang="en-US" sz="4000" baseline="30000" dirty="0" err="1" smtClean="0"/>
              <a:t>a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6656832" y="4791456"/>
            <a:ext cx="1999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X</a:t>
            </a:r>
            <a:r>
              <a:rPr lang="en-US" sz="4000" baseline="30000" dirty="0" err="1" smtClean="0"/>
              <a:t>a</a:t>
            </a:r>
            <a:r>
              <a:rPr lang="en-US" sz="4000" dirty="0" err="1" smtClean="0"/>
              <a:t>Y</a:t>
            </a:r>
            <a:endParaRPr lang="en-US" sz="4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30"/>
            <a:ext cx="2187560" cy="120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5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Therefore we can use the same principles of </a:t>
            </a:r>
            <a:r>
              <a:rPr lang="en-US" b="1" dirty="0"/>
              <a:t>probability</a:t>
            </a:r>
            <a:r>
              <a:rPr lang="en-US" dirty="0"/>
              <a:t> to predict the outcome of genetic crosses.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Lets look at Mendel's F</a:t>
            </a:r>
            <a:r>
              <a:rPr lang="en-US" baseline="-25000" dirty="0"/>
              <a:t>2</a:t>
            </a:r>
            <a:r>
              <a:rPr lang="en-US" dirty="0"/>
              <a:t> generation again. Remember in the F</a:t>
            </a:r>
            <a:r>
              <a:rPr lang="en-US" baseline="-25000" dirty="0"/>
              <a:t>2</a:t>
            </a:r>
            <a:r>
              <a:rPr lang="en-US" dirty="0"/>
              <a:t> about ¼ of the offspring were short.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63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Red-green Color Blindness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Red-green color blindness is a recessive sex-linked trait.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About 8% of males in the US have red-green color blindness.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Red-green color blindness is very rare in females.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6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752" y="172533"/>
            <a:ext cx="10515600" cy="1325563"/>
          </a:xfrm>
        </p:spPr>
        <p:txBody>
          <a:bodyPr/>
          <a:lstStyle/>
          <a:p>
            <a:r>
              <a:rPr lang="en-US" dirty="0" smtClean="0"/>
              <a:t>Red-green Color Blindness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5325" y="2114282"/>
            <a:ext cx="6456641" cy="36417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934670"/>
            <a:ext cx="370636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30000" dirty="0" smtClean="0"/>
              <a:t>B</a:t>
            </a:r>
            <a:r>
              <a:rPr lang="en-US" dirty="0" smtClean="0"/>
              <a:t>= normal</a:t>
            </a:r>
          </a:p>
          <a:p>
            <a:r>
              <a:rPr lang="en-US" dirty="0" smtClean="0"/>
              <a:t>X</a:t>
            </a:r>
            <a:r>
              <a:rPr lang="en-US" baseline="30000" dirty="0" smtClean="0"/>
              <a:t>b</a:t>
            </a:r>
            <a:r>
              <a:rPr lang="en-US" dirty="0" smtClean="0"/>
              <a:t>= red-green color blind</a:t>
            </a:r>
          </a:p>
          <a:p>
            <a:r>
              <a:rPr lang="en-US" dirty="0" smtClean="0"/>
              <a:t>Y= Y chromosome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00556" y="1470966"/>
            <a:ext cx="1621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X</a:t>
            </a:r>
            <a:r>
              <a:rPr lang="en-US" sz="4000" baseline="30000" dirty="0" smtClean="0"/>
              <a:t>B</a:t>
            </a:r>
            <a:endParaRPr lang="en-US" sz="40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8130045" y="1438602"/>
            <a:ext cx="1987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Y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049704" y="2700863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X</a:t>
            </a:r>
            <a:r>
              <a:rPr lang="en-US" sz="4000" baseline="30000" dirty="0" smtClean="0"/>
              <a:t>B</a:t>
            </a:r>
            <a:endParaRPr lang="en-US" sz="40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3049704" y="4454606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X</a:t>
            </a:r>
            <a:r>
              <a:rPr lang="en-US" sz="4000" baseline="30000" dirty="0" smtClean="0"/>
              <a:t>b</a:t>
            </a:r>
            <a:endParaRPr lang="en-US" sz="40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5100733" y="2868191"/>
            <a:ext cx="196291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X</a:t>
            </a:r>
            <a:r>
              <a:rPr lang="en-US" sz="4000" baseline="30000" dirty="0" smtClean="0"/>
              <a:t>B</a:t>
            </a:r>
            <a:r>
              <a:rPr lang="en-US" sz="4000" dirty="0"/>
              <a:t>X</a:t>
            </a:r>
            <a:r>
              <a:rPr lang="en-US" sz="4000" baseline="30000" dirty="0"/>
              <a:t>B</a:t>
            </a:r>
          </a:p>
          <a:p>
            <a:endParaRPr lang="en-US" sz="40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5112799" y="4521022"/>
            <a:ext cx="1725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X</a:t>
            </a:r>
            <a:r>
              <a:rPr lang="en-US" sz="4000" baseline="30000" dirty="0" err="1" smtClean="0"/>
              <a:t>B</a:t>
            </a:r>
            <a:r>
              <a:rPr lang="en-US" sz="4000" dirty="0" err="1" smtClean="0"/>
              <a:t>X</a:t>
            </a:r>
            <a:r>
              <a:rPr lang="en-US" sz="4000" baseline="30000" dirty="0" err="1" smtClean="0"/>
              <a:t>b</a:t>
            </a:r>
            <a:endParaRPr lang="en-US" sz="4000" baseline="30000" dirty="0"/>
          </a:p>
          <a:p>
            <a:endParaRPr lang="en-US" sz="24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8084726" y="2878676"/>
            <a:ext cx="17322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X</a:t>
            </a:r>
            <a:r>
              <a:rPr lang="en-US" sz="4000" baseline="30000" dirty="0" smtClean="0"/>
              <a:t>B</a:t>
            </a:r>
            <a:r>
              <a:rPr lang="en-US" sz="4000" dirty="0"/>
              <a:t>Y</a:t>
            </a:r>
            <a:endParaRPr lang="en-US" sz="3200" dirty="0"/>
          </a:p>
          <a:p>
            <a:endParaRPr lang="en-US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8084726" y="4595068"/>
            <a:ext cx="1858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X</a:t>
            </a:r>
            <a:r>
              <a:rPr lang="en-US" sz="4000" baseline="30000" dirty="0" err="1" smtClean="0"/>
              <a:t>b</a:t>
            </a:r>
            <a:r>
              <a:rPr lang="en-US" sz="4000" dirty="0" err="1" smtClean="0"/>
              <a:t>Y</a:t>
            </a:r>
            <a:endParaRPr lang="en-US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81453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Male-pattern Baldness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Baldness may appear to be a sex-linked trait but it is </a:t>
            </a:r>
            <a:r>
              <a:rPr lang="en-US" b="1" dirty="0" smtClean="0"/>
              <a:t>not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reason why more males are bald is that the gene for baldness is dominant in males but recessive in females.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male would be bald if he were homozygous dominant or heterozygous dominant but a female would only be bald if she were homozygous recessive.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9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Recessive Genetic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Many genetic disorders will be the result of having two recessive genes.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People who have on recessive gene for a genetic disorder are called carriers.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Sometimes there are evolutionary advantages to being a carrier but not double recessive. For example people who are heterozygous dominant for the gene which causes sickle cell anemia.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89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Recessive Disorders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840558"/>
              </p:ext>
            </p:extLst>
          </p:nvPr>
        </p:nvGraphicFramePr>
        <p:xfrm>
          <a:off x="0" y="27432"/>
          <a:ext cx="12191997" cy="6830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325"/>
                <a:gridCol w="2389168"/>
                <a:gridCol w="2389168"/>
                <a:gridCol w="2389168"/>
                <a:gridCol w="2389168"/>
              </a:tblGrid>
              <a:tr h="713642">
                <a:tc>
                  <a:txBody>
                    <a:bodyPr/>
                    <a:lstStyle/>
                    <a:p>
                      <a:r>
                        <a:rPr lang="en-US" dirty="0" smtClean="0"/>
                        <a:t>Disorder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Occurrence in the</a:t>
                      </a:r>
                      <a:r>
                        <a:rPr lang="en-US" baseline="0" dirty="0" smtClean="0"/>
                        <a:t> US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Cause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Cure</a:t>
                      </a:r>
                      <a:r>
                        <a:rPr lang="en-US" baseline="0" dirty="0" smtClean="0"/>
                        <a:t> or treatment</a:t>
                      </a:r>
                      <a:endParaRPr lang="en-US" dirty="0"/>
                    </a:p>
                  </a:txBody>
                  <a:tcPr marL="121920" marR="121920"/>
                </a:tc>
              </a:tr>
              <a:tr h="2548719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Cystic fibrosis</a:t>
                      </a:r>
                      <a:endParaRPr lang="en-US" sz="32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 in 3500</a:t>
                      </a:r>
                      <a:endParaRPr lang="en-US" sz="3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 gene that codes for a membrane protein is defective</a:t>
                      </a:r>
                      <a:endParaRPr lang="en-US" sz="20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Excessive mucus production and digestive and respiratory failure</a:t>
                      </a:r>
                      <a:endParaRPr lang="en-US" sz="20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 cure </a:t>
                      </a:r>
                    </a:p>
                    <a:p>
                      <a:r>
                        <a:rPr lang="en-US" sz="2000" dirty="0" smtClean="0"/>
                        <a:t>Daily cleaning of mucus from lungs, mucus thinning drugs, pancreatic enzyme supplements</a:t>
                      </a:r>
                      <a:endParaRPr lang="en-US" sz="2000" dirty="0"/>
                    </a:p>
                  </a:txBody>
                  <a:tcPr marL="121920" marR="121920"/>
                </a:tc>
              </a:tr>
              <a:tr h="1937027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Albinism</a:t>
                      </a:r>
                      <a:endParaRPr lang="en-US" sz="32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 in 17000</a:t>
                      </a:r>
                      <a:endParaRPr lang="en-US" sz="3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Genes do not produce normal amounts of melanin</a:t>
                      </a:r>
                      <a:endParaRPr lang="en-US" sz="20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 color in skin, eyes and hair. Skin susceptible to UV damage, vision problems</a:t>
                      </a:r>
                      <a:endParaRPr lang="en-US" sz="20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 cure.</a:t>
                      </a:r>
                      <a:r>
                        <a:rPr lang="en-US" sz="2000" baseline="0" dirty="0" smtClean="0"/>
                        <a:t> Protect skin from Sun and environmental factors, visual rehabilitation</a:t>
                      </a:r>
                      <a:endParaRPr lang="en-US" sz="2000" dirty="0"/>
                    </a:p>
                  </a:txBody>
                  <a:tcPr marL="121920" marR="121920"/>
                </a:tc>
              </a:tr>
              <a:tr h="1631180">
                <a:tc>
                  <a:txBody>
                    <a:bodyPr/>
                    <a:lstStyle/>
                    <a:p>
                      <a:r>
                        <a:rPr lang="en-US" sz="3200" b="1" dirty="0" err="1" smtClean="0"/>
                        <a:t>Tay</a:t>
                      </a:r>
                      <a:r>
                        <a:rPr lang="en-US" sz="3200" b="1" dirty="0" smtClean="0"/>
                        <a:t>-Sachs disease</a:t>
                      </a:r>
                      <a:endParaRPr lang="en-US" sz="32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 in 2500</a:t>
                      </a:r>
                      <a:endParaRPr lang="en-US" sz="3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Absence of necessary enzyme to break down fatty substances</a:t>
                      </a:r>
                      <a:endParaRPr lang="en-US" sz="20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Buildup of fatty deposits</a:t>
                      </a:r>
                      <a:r>
                        <a:rPr lang="en-US" sz="2000" baseline="0" dirty="0" smtClean="0"/>
                        <a:t> in the brain, mental disability</a:t>
                      </a:r>
                      <a:endParaRPr lang="en-US" sz="20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</a:t>
                      </a:r>
                      <a:r>
                        <a:rPr lang="en-US" sz="2000" baseline="0" dirty="0" smtClean="0"/>
                        <a:t> cure or treatment. Death by age 5</a:t>
                      </a:r>
                      <a:endParaRPr lang="en-US" sz="2000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79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Dominant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Some genetic disorders are caused by the dominant gene.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these disorders people who don t have the gene are homozygous recessive.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These types of disorder can cause things like Huntington’s disease – a nervous system disorder resulting in loss of brain function.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59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Dominant Disorders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496666"/>
              </p:ext>
            </p:extLst>
          </p:nvPr>
        </p:nvGraphicFramePr>
        <p:xfrm>
          <a:off x="0" y="1"/>
          <a:ext cx="12191999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3140"/>
                <a:gridCol w="2424466"/>
                <a:gridCol w="2187593"/>
                <a:gridCol w="2438400"/>
                <a:gridCol w="2438400"/>
              </a:tblGrid>
              <a:tr h="1409619">
                <a:tc>
                  <a:txBody>
                    <a:bodyPr/>
                    <a:lstStyle/>
                    <a:p>
                      <a:r>
                        <a:rPr lang="en-US" dirty="0" smtClean="0"/>
                        <a:t>Disorder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Occurrence in US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Cause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Cure/Treatment</a:t>
                      </a:r>
                      <a:endParaRPr lang="en-US" dirty="0"/>
                    </a:p>
                  </a:txBody>
                  <a:tcPr marL="121920" marR="121920"/>
                </a:tc>
              </a:tr>
              <a:tr h="2830516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Huntington’s disease</a:t>
                      </a:r>
                      <a:endParaRPr lang="en-US" sz="32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 in 10000</a:t>
                      </a:r>
                      <a:endParaRPr lang="en-US" sz="2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 gene affecting neurological functions is defective</a:t>
                      </a:r>
                      <a:endParaRPr lang="en-US" sz="2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Decline of</a:t>
                      </a:r>
                      <a:r>
                        <a:rPr lang="en-US" sz="2800" baseline="0" dirty="0" smtClean="0"/>
                        <a:t> mental and neurological functions. Ability to move deteriorates</a:t>
                      </a:r>
                      <a:endParaRPr lang="en-US" sz="2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 cure or treatment</a:t>
                      </a:r>
                      <a:endParaRPr lang="en-US" sz="2800" dirty="0"/>
                    </a:p>
                  </a:txBody>
                  <a:tcPr marL="121920" marR="121920"/>
                </a:tc>
              </a:tr>
              <a:tr h="2617864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Achondroplasia</a:t>
                      </a:r>
                      <a:endParaRPr lang="en-US" sz="2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 in 25000</a:t>
                      </a:r>
                      <a:endParaRPr lang="en-US" sz="2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 gene that affects bone growth is abnormal</a:t>
                      </a:r>
                      <a:endParaRPr lang="en-US" sz="2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Short arms and legs, large head</a:t>
                      </a:r>
                      <a:endParaRPr lang="en-US" sz="2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 cure</a:t>
                      </a:r>
                      <a:r>
                        <a:rPr lang="en-US" sz="2800" baseline="0" dirty="0" smtClean="0"/>
                        <a:t> or treatment</a:t>
                      </a:r>
                      <a:endParaRPr lang="en-US" sz="2800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23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7" y="35107"/>
            <a:ext cx="10515600" cy="1161182"/>
          </a:xfrm>
        </p:spPr>
        <p:txBody>
          <a:bodyPr/>
          <a:lstStyle/>
          <a:p>
            <a:r>
              <a:rPr lang="en-US" dirty="0" smtClean="0"/>
              <a:t>Segregation</a:t>
            </a:r>
            <a:endParaRPr lang="en-US" dirty="0"/>
          </a:p>
        </p:txBody>
      </p:sp>
      <p:pic>
        <p:nvPicPr>
          <p:cNvPr id="3074" name="Picture 2" descr="http://www.tomato-cages.com/images/snow-peas-plant-suppo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516" y="1220201"/>
            <a:ext cx="553483" cy="102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omato-cages.com/images/snow-peas-plant-suppo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592" y="1583332"/>
            <a:ext cx="480927" cy="55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03705" y="2385955"/>
            <a:ext cx="60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46592" y="2306968"/>
            <a:ext cx="51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30579" y="3059772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18232" y="3056041"/>
            <a:ext cx="329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86333" y="3015679"/>
            <a:ext cx="451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76328" y="3063344"/>
            <a:ext cx="45110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4" idx="2"/>
            <a:endCxn id="6" idx="0"/>
          </p:cNvCxnSpPr>
          <p:nvPr/>
        </p:nvCxnSpPr>
        <p:spPr>
          <a:xfrm>
            <a:off x="3207853" y="2755288"/>
            <a:ext cx="905607" cy="3044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2"/>
            <a:endCxn id="7" idx="0"/>
          </p:cNvCxnSpPr>
          <p:nvPr/>
        </p:nvCxnSpPr>
        <p:spPr>
          <a:xfrm flipH="1">
            <a:off x="2382825" y="2755287"/>
            <a:ext cx="825028" cy="3007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2"/>
            <a:endCxn id="8" idx="0"/>
          </p:cNvCxnSpPr>
          <p:nvPr/>
        </p:nvCxnSpPr>
        <p:spPr>
          <a:xfrm flipH="1">
            <a:off x="6611886" y="2676301"/>
            <a:ext cx="1092093" cy="3393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" idx="2"/>
            <a:endCxn id="9" idx="0"/>
          </p:cNvCxnSpPr>
          <p:nvPr/>
        </p:nvCxnSpPr>
        <p:spPr>
          <a:xfrm>
            <a:off x="7703979" y="2676300"/>
            <a:ext cx="997901" cy="3870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75" name="TextBox 3074"/>
          <p:cNvSpPr txBox="1"/>
          <p:nvPr/>
        </p:nvSpPr>
        <p:spPr>
          <a:xfrm>
            <a:off x="2156526" y="3557200"/>
            <a:ext cx="638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Tt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907835" y="3552253"/>
            <a:ext cx="638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Tt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181975" y="3569677"/>
            <a:ext cx="638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Tt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453339" y="3572461"/>
            <a:ext cx="638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Tt</a:t>
            </a:r>
            <a:endParaRPr lang="en-US" dirty="0"/>
          </a:p>
        </p:txBody>
      </p:sp>
      <p:sp>
        <p:nvSpPr>
          <p:cNvPr id="3077" name="TextBox 3076"/>
          <p:cNvSpPr txBox="1"/>
          <p:nvPr/>
        </p:nvSpPr>
        <p:spPr>
          <a:xfrm>
            <a:off x="2767931" y="4006189"/>
            <a:ext cx="43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006672" y="3921585"/>
            <a:ext cx="43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078" name="TextBox 3077"/>
          <p:cNvSpPr txBox="1"/>
          <p:nvPr/>
        </p:nvSpPr>
        <p:spPr>
          <a:xfrm>
            <a:off x="3331075" y="4011056"/>
            <a:ext cx="464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827534" y="3939009"/>
            <a:ext cx="464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082" name="TextBox 3081"/>
          <p:cNvSpPr txBox="1"/>
          <p:nvPr/>
        </p:nvSpPr>
        <p:spPr>
          <a:xfrm>
            <a:off x="8691844" y="5689356"/>
            <a:ext cx="455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cxnSp>
        <p:nvCxnSpPr>
          <p:cNvPr id="3100" name="Straight Arrow Connector 3099"/>
          <p:cNvCxnSpPr>
            <a:stCxn id="3077" idx="2"/>
          </p:cNvCxnSpPr>
          <p:nvPr/>
        </p:nvCxnSpPr>
        <p:spPr>
          <a:xfrm flipH="1">
            <a:off x="2218232" y="4375522"/>
            <a:ext cx="769659" cy="13120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3" idx="2"/>
            <a:endCxn id="43" idx="2"/>
          </p:cNvCxnSpPr>
          <p:nvPr/>
        </p:nvCxnSpPr>
        <p:spPr>
          <a:xfrm>
            <a:off x="8059804" y="4308341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8" name="Straight Arrow Connector 3107"/>
          <p:cNvCxnSpPr>
            <a:stCxn id="41" idx="2"/>
          </p:cNvCxnSpPr>
          <p:nvPr/>
        </p:nvCxnSpPr>
        <p:spPr>
          <a:xfrm flipH="1">
            <a:off x="2218232" y="4290918"/>
            <a:ext cx="5008400" cy="13966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10" name="Straight Arrow Connector 3109"/>
          <p:cNvCxnSpPr>
            <a:stCxn id="3077" idx="2"/>
          </p:cNvCxnSpPr>
          <p:nvPr/>
        </p:nvCxnSpPr>
        <p:spPr>
          <a:xfrm>
            <a:off x="2987891" y="4375522"/>
            <a:ext cx="1125568" cy="12937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12" name="Straight Arrow Connector 3111"/>
          <p:cNvCxnSpPr>
            <a:stCxn id="43" idx="2"/>
          </p:cNvCxnSpPr>
          <p:nvPr/>
        </p:nvCxnSpPr>
        <p:spPr>
          <a:xfrm flipH="1">
            <a:off x="4113460" y="4308342"/>
            <a:ext cx="3946345" cy="13609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16" name="Straight Arrow Connector 3115"/>
          <p:cNvCxnSpPr>
            <a:stCxn id="41" idx="2"/>
          </p:cNvCxnSpPr>
          <p:nvPr/>
        </p:nvCxnSpPr>
        <p:spPr>
          <a:xfrm flipH="1">
            <a:off x="6755163" y="4290917"/>
            <a:ext cx="471469" cy="13984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18" name="Straight Arrow Connector 3117"/>
          <p:cNvCxnSpPr>
            <a:stCxn id="3078" idx="2"/>
          </p:cNvCxnSpPr>
          <p:nvPr/>
        </p:nvCxnSpPr>
        <p:spPr>
          <a:xfrm>
            <a:off x="3563346" y="4380389"/>
            <a:ext cx="3191817" cy="13089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20" name="Straight Arrow Connector 3119"/>
          <p:cNvCxnSpPr>
            <a:stCxn id="43" idx="2"/>
            <a:endCxn id="3082" idx="0"/>
          </p:cNvCxnSpPr>
          <p:nvPr/>
        </p:nvCxnSpPr>
        <p:spPr>
          <a:xfrm>
            <a:off x="8059805" y="4308341"/>
            <a:ext cx="859980" cy="13810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22" name="Straight Arrow Connector 3121"/>
          <p:cNvCxnSpPr>
            <a:stCxn id="3078" idx="2"/>
            <a:endCxn id="3082" idx="0"/>
          </p:cNvCxnSpPr>
          <p:nvPr/>
        </p:nvCxnSpPr>
        <p:spPr>
          <a:xfrm>
            <a:off x="3563346" y="4380389"/>
            <a:ext cx="5356439" cy="13089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28" name="TextBox 3127"/>
          <p:cNvSpPr txBox="1"/>
          <p:nvPr/>
        </p:nvSpPr>
        <p:spPr>
          <a:xfrm>
            <a:off x="1761744" y="5764292"/>
            <a:ext cx="62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129" name="TextBox 3128"/>
          <p:cNvSpPr txBox="1"/>
          <p:nvPr/>
        </p:nvSpPr>
        <p:spPr>
          <a:xfrm>
            <a:off x="1986145" y="5764292"/>
            <a:ext cx="95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130" name="TextBox 3129"/>
          <p:cNvSpPr txBox="1"/>
          <p:nvPr/>
        </p:nvSpPr>
        <p:spPr>
          <a:xfrm>
            <a:off x="3747174" y="5736461"/>
            <a:ext cx="411669" cy="373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131" name="TextBox 3130"/>
          <p:cNvSpPr txBox="1"/>
          <p:nvPr/>
        </p:nvSpPr>
        <p:spPr>
          <a:xfrm>
            <a:off x="4030289" y="5732352"/>
            <a:ext cx="62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132" name="TextBox 3131"/>
          <p:cNvSpPr txBox="1"/>
          <p:nvPr/>
        </p:nvSpPr>
        <p:spPr>
          <a:xfrm>
            <a:off x="6458957" y="5741327"/>
            <a:ext cx="520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133" name="TextBox 3132"/>
          <p:cNvSpPr txBox="1"/>
          <p:nvPr/>
        </p:nvSpPr>
        <p:spPr>
          <a:xfrm>
            <a:off x="6757366" y="5732352"/>
            <a:ext cx="49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134" name="TextBox 3133"/>
          <p:cNvSpPr txBox="1"/>
          <p:nvPr/>
        </p:nvSpPr>
        <p:spPr>
          <a:xfrm>
            <a:off x="8570428" y="5764292"/>
            <a:ext cx="577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135" name="TextBox 3134"/>
          <p:cNvSpPr txBox="1"/>
          <p:nvPr/>
        </p:nvSpPr>
        <p:spPr>
          <a:xfrm>
            <a:off x="8846876" y="5764292"/>
            <a:ext cx="66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pic>
        <p:nvPicPr>
          <p:cNvPr id="128" name="Picture 2" descr="http://www.tomato-cages.com/images/snow-peas-plant-suppo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808" y="3076274"/>
            <a:ext cx="553483" cy="102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 descr="http://www.tomato-cages.com/images/snow-peas-plant-suppo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17" y="3085581"/>
            <a:ext cx="553483" cy="102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" descr="http://www.tomato-cages.com/images/snow-peas-plant-suppo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549" y="3076274"/>
            <a:ext cx="553483" cy="102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http://www.tomato-cages.com/images/snow-peas-plant-suppo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680" y="3063344"/>
            <a:ext cx="553483" cy="102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 descr="http://www.tomato-cages.com/images/snow-peas-plant-suppo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59" y="5704992"/>
            <a:ext cx="553483" cy="102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http://www.tomato-cages.com/images/snow-peas-plant-suppo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809" y="5704992"/>
            <a:ext cx="553483" cy="102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" descr="http://www.tomato-cages.com/images/snow-peas-plant-suppo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087" y="5736460"/>
            <a:ext cx="553483" cy="102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4" descr="http://www.tomato-cages.com/images/snow-peas-plant-suppo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347" y="6196015"/>
            <a:ext cx="480927" cy="55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" y="3385011"/>
            <a:ext cx="64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280416" y="593445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463297" y="1583332"/>
            <a:ext cx="74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8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3075" grpId="0"/>
      <p:bldP spid="37" grpId="0"/>
      <p:bldP spid="38" grpId="0"/>
      <p:bldP spid="39" grpId="0"/>
      <p:bldP spid="3077" grpId="0"/>
      <p:bldP spid="41" grpId="0"/>
      <p:bldP spid="3078" grpId="0"/>
      <p:bldP spid="43" grpId="0"/>
      <p:bldP spid="3128" grpId="0"/>
      <p:bldP spid="3129" grpId="0"/>
      <p:bldP spid="3130" grpId="0"/>
      <p:bldP spid="3131" grpId="0"/>
      <p:bldP spid="3132" grpId="0"/>
      <p:bldP spid="3133" grpId="0"/>
      <p:bldP spid="3134" grpId="0"/>
      <p:bldP spid="31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Segregation and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Mendel’s crosses about ¾ of the plants showed the traits for the dominant allele and about ¼ showed the recessive trait.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As we can see from the previous slide not all the plants displaying the dominant trait have the same combinations of alleles.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59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Probabilities Predict Averages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If you flip a coin twice you may get one heads and one tails.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You may also get two heads or two tails.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You may have to make many flips before the expected 50/50 ratio is observed.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b="1" dirty="0" smtClean="0"/>
              <a:t>The same is true for genetics. If an organism only has 4 offspring we may not see Mendel's ratios. 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dirty="0" smtClean="0"/>
              <a:t>However if an organism has hundreds or thousands of offspring the ratios will usually come very close to matching predictions.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59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10407</TotalTime>
  <Words>2766</Words>
  <Application>Microsoft Macintosh PowerPoint</Application>
  <PresentationFormat>Custom</PresentationFormat>
  <Paragraphs>431</Paragraphs>
  <Slides>66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Applying Mendel’s Principles</vt:lpstr>
      <vt:lpstr>Probability</vt:lpstr>
      <vt:lpstr>Probability</vt:lpstr>
      <vt:lpstr>Probability</vt:lpstr>
      <vt:lpstr>Using Segregation to Predict Outcomes</vt:lpstr>
      <vt:lpstr>Probability</vt:lpstr>
      <vt:lpstr>Segregation</vt:lpstr>
      <vt:lpstr>Segregation and Probability</vt:lpstr>
      <vt:lpstr>Probabilities Predict Averages</vt:lpstr>
      <vt:lpstr>Genotype and Phenotype</vt:lpstr>
      <vt:lpstr>Genotype and Phenotype</vt:lpstr>
      <vt:lpstr>Genotype Descriptions</vt:lpstr>
      <vt:lpstr>Genotypes</vt:lpstr>
      <vt:lpstr>Using Punnett Squares</vt:lpstr>
      <vt:lpstr>To construct a Punnett square:</vt:lpstr>
      <vt:lpstr>Punnett Square</vt:lpstr>
      <vt:lpstr>What Next?</vt:lpstr>
      <vt:lpstr>Independent Assortment</vt:lpstr>
      <vt:lpstr>Dihybrid Crosses</vt:lpstr>
      <vt:lpstr>Pea Shape and Color</vt:lpstr>
      <vt:lpstr>Two-factor Cross: F1</vt:lpstr>
      <vt:lpstr>Two factor Cross</vt:lpstr>
      <vt:lpstr>Two-Factor Cross: F2</vt:lpstr>
      <vt:lpstr>F2 Results</vt:lpstr>
      <vt:lpstr>Summary of Mendel’s principles</vt:lpstr>
      <vt:lpstr>Summary of Mendel’s principles</vt:lpstr>
      <vt:lpstr>Principle of Segregation</vt:lpstr>
      <vt:lpstr>Principle of Independent Assortment</vt:lpstr>
      <vt:lpstr>Pedigrees</vt:lpstr>
      <vt:lpstr>Example Pedigree </vt:lpstr>
      <vt:lpstr>PowerPoint Presentation</vt:lpstr>
      <vt:lpstr>PowerPoint Presentation</vt:lpstr>
      <vt:lpstr>PowerPoint Presentation</vt:lpstr>
      <vt:lpstr>Other Patterns of Inheritance</vt:lpstr>
      <vt:lpstr>Beyond Dominant and Recessive Alleles</vt:lpstr>
      <vt:lpstr>Incomplete Dominance</vt:lpstr>
      <vt:lpstr>Incomplete Dominance</vt:lpstr>
      <vt:lpstr>Incomplete Dominance</vt:lpstr>
      <vt:lpstr>Codominance</vt:lpstr>
      <vt:lpstr>Codominance</vt:lpstr>
      <vt:lpstr>Codominance</vt:lpstr>
      <vt:lpstr>Multiple Alleles</vt:lpstr>
      <vt:lpstr>Fur Color</vt:lpstr>
      <vt:lpstr>Human Blood Type</vt:lpstr>
      <vt:lpstr>Human Blood Cells</vt:lpstr>
      <vt:lpstr>Human Blood Types</vt:lpstr>
      <vt:lpstr>Human Blood Types and Heredity</vt:lpstr>
      <vt:lpstr>Polygenic Traits</vt:lpstr>
      <vt:lpstr>Epistasis</vt:lpstr>
      <vt:lpstr>Epistasis</vt:lpstr>
      <vt:lpstr>Epistasis</vt:lpstr>
      <vt:lpstr>Lab Coat Color</vt:lpstr>
      <vt:lpstr>Genes and the Environment</vt:lpstr>
      <vt:lpstr>Western White Butterfly</vt:lpstr>
      <vt:lpstr>Spring v Summer</vt:lpstr>
      <vt:lpstr>Sex Determination </vt:lpstr>
      <vt:lpstr>Gender Determination</vt:lpstr>
      <vt:lpstr>Sex-Linked Traits</vt:lpstr>
      <vt:lpstr>Sex-linked Inheritance </vt:lpstr>
      <vt:lpstr>Red-green Color Blindness</vt:lpstr>
      <vt:lpstr>Red-green Color Blindness</vt:lpstr>
      <vt:lpstr>Male-pattern Baldness</vt:lpstr>
      <vt:lpstr>Recessive Genetic Disorders</vt:lpstr>
      <vt:lpstr>Recessive Disorders</vt:lpstr>
      <vt:lpstr>Dominant Disorders</vt:lpstr>
      <vt:lpstr>Dominant Disorders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 Tectonics</dc:title>
  <dc:creator>Andrew McLean</dc:creator>
  <cp:lastModifiedBy>Andrew McLean</cp:lastModifiedBy>
  <cp:revision>84</cp:revision>
  <cp:lastPrinted>2017-02-07T12:39:38Z</cp:lastPrinted>
  <dcterms:created xsi:type="dcterms:W3CDTF">2016-05-31T13:04:46Z</dcterms:created>
  <dcterms:modified xsi:type="dcterms:W3CDTF">2018-04-25T14:16:25Z</dcterms:modified>
</cp:coreProperties>
</file>