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5" r:id="rId7"/>
    <p:sldId id="263" r:id="rId8"/>
    <p:sldId id="261" r:id="rId9"/>
    <p:sldId id="264" r:id="rId10"/>
    <p:sldId id="271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0568-7702-4908-9C03-A5C6E05101BB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D5A5-40D1-4B4E-A704-D4A8AA34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9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0568-7702-4908-9C03-A5C6E05101BB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D5A5-40D1-4B4E-A704-D4A8AA34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97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0568-7702-4908-9C03-A5C6E05101BB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D5A5-40D1-4B4E-A704-D4A8AA34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5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0568-7702-4908-9C03-A5C6E05101BB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D5A5-40D1-4B4E-A704-D4A8AA34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7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0568-7702-4908-9C03-A5C6E05101BB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D5A5-40D1-4B4E-A704-D4A8AA34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0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0568-7702-4908-9C03-A5C6E05101BB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D5A5-40D1-4B4E-A704-D4A8AA34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4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0568-7702-4908-9C03-A5C6E05101BB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D5A5-40D1-4B4E-A704-D4A8AA34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4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0568-7702-4908-9C03-A5C6E05101BB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D5A5-40D1-4B4E-A704-D4A8AA34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0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0568-7702-4908-9C03-A5C6E05101BB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D5A5-40D1-4B4E-A704-D4A8AA34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6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0568-7702-4908-9C03-A5C6E05101BB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D5A5-40D1-4B4E-A704-D4A8AA34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5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0568-7702-4908-9C03-A5C6E05101BB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2D5A5-40D1-4B4E-A704-D4A8AA34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5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40568-7702-4908-9C03-A5C6E05101BB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2D5A5-40D1-4B4E-A704-D4A8AA347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7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Organ System Overviews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Anatomy and Physiology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1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Sexual reproduction involves the combining together of </a:t>
            </a:r>
            <a:r>
              <a:rPr lang="en-US" dirty="0" smtClean="0"/>
              <a:t>_______. _________ are </a:t>
            </a:r>
            <a:r>
              <a:rPr lang="en-US" dirty="0" smtClean="0"/>
              <a:t>produced in the testicles and ovaries via meiosis.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During </a:t>
            </a:r>
            <a:r>
              <a:rPr lang="en-US" dirty="0" smtClean="0"/>
              <a:t>_________ the </a:t>
            </a:r>
            <a:r>
              <a:rPr lang="en-US" dirty="0" smtClean="0"/>
              <a:t>nuclei of each parents gametes fuse together to create a zygote.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zygote will then divide via </a:t>
            </a:r>
            <a:r>
              <a:rPr lang="en-US" dirty="0" smtClean="0"/>
              <a:t>_________ to </a:t>
            </a:r>
            <a:r>
              <a:rPr lang="en-US" dirty="0" smtClean="0"/>
              <a:t>form a new individual.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7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RlLSfpFvGzc0Bw2ZDix8JzvS_PCiBRVWe6cUt7oMD_dRsi-LhatIwRoyk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5" y="0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ccessexcellence.org/RC/VL/GG/images/blastocy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13" y="1066800"/>
            <a:ext cx="8650108" cy="380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553" y="186431"/>
            <a:ext cx="8566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Reproductive System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4137514" y="4471160"/>
            <a:ext cx="1721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called a 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1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29" y="0"/>
            <a:ext cx="10515600" cy="1325563"/>
          </a:xfrm>
        </p:spPr>
        <p:txBody>
          <a:bodyPr/>
          <a:lstStyle/>
          <a:p>
            <a:r>
              <a:rPr lang="en-US" dirty="0" smtClean="0"/>
              <a:t>The Male reproductive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29" y="1325563"/>
            <a:ext cx="9579656" cy="55324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64849" y="6542202"/>
            <a:ext cx="1357460" cy="315798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Scrotum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955464" y="5599522"/>
            <a:ext cx="1197204" cy="37707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Urethra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59497" y="3396554"/>
            <a:ext cx="1857080" cy="35821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Seminal Vesicle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91391" y="5355247"/>
            <a:ext cx="1358284" cy="539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91391" y="5969638"/>
            <a:ext cx="1358284" cy="470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874924" y="5552799"/>
            <a:ext cx="1358284" cy="470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64025" y="2690778"/>
            <a:ext cx="1358284" cy="470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82571" y="6398373"/>
            <a:ext cx="1467104" cy="470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42" y="0"/>
            <a:ext cx="10661715" cy="6756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57895" y="3648722"/>
            <a:ext cx="1358284" cy="470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1895" y="3142965"/>
            <a:ext cx="1358284" cy="470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10295" y="3801122"/>
            <a:ext cx="1358284" cy="470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1895" y="1576418"/>
            <a:ext cx="1358284" cy="470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878" y="1024500"/>
            <a:ext cx="1358284" cy="470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3278" y="688080"/>
            <a:ext cx="1635803" cy="470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8878" y="5621314"/>
            <a:ext cx="1358284" cy="470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g.docstoccdn.com/thumb/orig/337008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8687" y="4367815"/>
            <a:ext cx="4163628" cy="1704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58610" y="4030462"/>
            <a:ext cx="1740023" cy="497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67814" y="6214369"/>
            <a:ext cx="1651246" cy="541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31327" cy="1325563"/>
          </a:xfrm>
        </p:spPr>
        <p:txBody>
          <a:bodyPr/>
          <a:lstStyle/>
          <a:p>
            <a:r>
              <a:rPr lang="en-US" b="1" dirty="0" smtClean="0"/>
              <a:t>Circulatory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3132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circulatory system consists of the _____, a series of _____ _______, and the _____ that flows through them. </a:t>
            </a:r>
            <a:endParaRPr lang="en-US" dirty="0"/>
          </a:p>
        </p:txBody>
      </p:sp>
      <p:pic>
        <p:nvPicPr>
          <p:cNvPr id="2054" name="Picture 6" descr="http://2.bp.blogspot.com/_hhUdKwzDmA4/SwAWN5O43iI/AAAAAAAAAOY/4nNmdVfRIfY/s400/cir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520" y="197696"/>
            <a:ext cx="5811115" cy="666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98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5183909" cy="1325563"/>
          </a:xfrm>
        </p:spPr>
        <p:txBody>
          <a:bodyPr/>
          <a:lstStyle/>
          <a:p>
            <a:r>
              <a:rPr lang="en-US" dirty="0" smtClean="0"/>
              <a:t>The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20426"/>
            <a:ext cx="5183908" cy="50425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Describe the structure and function of the following: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Atrium</a:t>
            </a:r>
          </a:p>
          <a:p>
            <a:endParaRPr lang="en-US" dirty="0"/>
          </a:p>
          <a:p>
            <a:r>
              <a:rPr lang="en-US" dirty="0" smtClean="0"/>
              <a:t>Ventricle</a:t>
            </a:r>
          </a:p>
          <a:p>
            <a:endParaRPr lang="en-US" dirty="0"/>
          </a:p>
          <a:p>
            <a:r>
              <a:rPr lang="en-US" dirty="0" smtClean="0"/>
              <a:t>Valves</a:t>
            </a:r>
          </a:p>
          <a:p>
            <a:endParaRPr lang="en-US" dirty="0"/>
          </a:p>
          <a:p>
            <a:r>
              <a:rPr lang="en-US" dirty="0" smtClean="0"/>
              <a:t>Veins</a:t>
            </a:r>
          </a:p>
          <a:p>
            <a:endParaRPr lang="en-US" dirty="0"/>
          </a:p>
          <a:p>
            <a:r>
              <a:rPr lang="en-US" dirty="0" smtClean="0"/>
              <a:t>Arteries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108" y="880124"/>
            <a:ext cx="5715000" cy="5381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41001" y="3486867"/>
            <a:ext cx="1633491" cy="435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130250" y="5143764"/>
            <a:ext cx="1606858" cy="435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75169" y="880124"/>
            <a:ext cx="1606858" cy="435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42609" y="3601098"/>
            <a:ext cx="143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289219" y="5143764"/>
            <a:ext cx="157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806649" y="1027906"/>
            <a:ext cx="1675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67539" cy="1325563"/>
          </a:xfrm>
        </p:spPr>
        <p:txBody>
          <a:bodyPr/>
          <a:lstStyle/>
          <a:p>
            <a:r>
              <a:rPr lang="en-US" dirty="0" smtClean="0"/>
              <a:t>Blood Vessels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6753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________ carry blood away from the heart,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________ carry blood towards the heart.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________ are the smallest blood vessels and allow nutrients and gasses to enter tissues.</a:t>
            </a:r>
            <a:endParaRPr lang="en-US" dirty="0"/>
          </a:p>
        </p:txBody>
      </p:sp>
      <p:pic>
        <p:nvPicPr>
          <p:cNvPr id="4098" name="Picture 2" descr="http://leavingbio.net/circulatory%20system/CIRCULATORY%20SYSTEM_files/image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793" y="370117"/>
            <a:ext cx="4127789" cy="291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rsmithnya.wikispaces.com/file/view/artery-capillary-vein.jpg/76355623/artery-capillary-v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030" y="3852718"/>
            <a:ext cx="5905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4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73" y="1690688"/>
            <a:ext cx="5766786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The basic function of the human respiratory system is to facilitate gas and nutrient exchange between the blood and the cells of the body.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Air enters the body and fills the lungs, where ___ ______ takes place. The oxygenated blood is then _________ to all parts of the body via the circulatory system.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respiratory system consists of the </a:t>
            </a:r>
            <a:r>
              <a:rPr lang="en-US" b="1" dirty="0" smtClean="0"/>
              <a:t>nose, pharynx, larynx, trachea, bronchi, and lungs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583" y="1417252"/>
            <a:ext cx="4720423" cy="449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2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20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914" y="1863968"/>
            <a:ext cx="2647950" cy="1724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7388" y="97722"/>
            <a:ext cx="3903482" cy="6906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cxnSp>
        <p:nvCxnSpPr>
          <p:cNvPr id="5" name="Straight Arrow Connector 4"/>
          <p:cNvCxnSpPr>
            <a:stCxn id="2" idx="2"/>
          </p:cNvCxnSpPr>
          <p:nvPr/>
        </p:nvCxnSpPr>
        <p:spPr>
          <a:xfrm>
            <a:off x="5599129" y="788400"/>
            <a:ext cx="11685" cy="4816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616304" y="1270009"/>
            <a:ext cx="7984504" cy="1527142"/>
            <a:chOff x="1857080" y="1970202"/>
            <a:chExt cx="7984504" cy="152714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599129" y="1970202"/>
              <a:ext cx="424245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857080" y="1970202"/>
              <a:ext cx="374204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857080" y="1970202"/>
              <a:ext cx="9427" cy="148943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837067" y="1970202"/>
              <a:ext cx="0" cy="15271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124951" y="2819717"/>
            <a:ext cx="942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Central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14382" y="2793281"/>
            <a:ext cx="134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16304" y="3196021"/>
            <a:ext cx="0" cy="12143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22798" y="4628895"/>
            <a:ext cx="6976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68433" y="4410392"/>
            <a:ext cx="115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087145" y="4444229"/>
            <a:ext cx="162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Autonomic</a:t>
            </a:r>
            <a:endParaRPr lang="en-US" dirty="0"/>
          </a:p>
        </p:txBody>
      </p:sp>
      <p:pic>
        <p:nvPicPr>
          <p:cNvPr id="2050" name="Picture 2" descr="https://encrypted-tbn0.gstatic.com/images?q=tbn:ANd9GcSMsemyaNtXyunhCTlh8wFCbNBTsWX08sYm-MaHzfUWqbqe8St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16" y="5078331"/>
            <a:ext cx="1374971" cy="135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1156" y="4223354"/>
            <a:ext cx="854011" cy="1180413"/>
          </a:xfrm>
          <a:prstGeom prst="rect">
            <a:avLst/>
          </a:prstGeom>
        </p:spPr>
      </p:pic>
      <p:cxnSp>
        <p:nvCxnSpPr>
          <p:cNvPr id="27" name="Straight Connector 26"/>
          <p:cNvCxnSpPr>
            <a:stCxn id="21" idx="2"/>
          </p:cNvCxnSpPr>
          <p:nvPr/>
        </p:nvCxnSpPr>
        <p:spPr>
          <a:xfrm>
            <a:off x="9897850" y="4813561"/>
            <a:ext cx="0" cy="4277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212264" y="5250730"/>
            <a:ext cx="36855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897850" y="5241303"/>
            <a:ext cx="123771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49" name="Straight Connector 2048"/>
          <p:cNvCxnSpPr/>
          <p:nvPr/>
        </p:nvCxnSpPr>
        <p:spPr>
          <a:xfrm>
            <a:off x="11135560" y="5250730"/>
            <a:ext cx="0" cy="6693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52" name="Straight Connector 2051"/>
          <p:cNvCxnSpPr/>
          <p:nvPr/>
        </p:nvCxnSpPr>
        <p:spPr>
          <a:xfrm>
            <a:off x="6212264" y="5250730"/>
            <a:ext cx="0" cy="6127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53" name="TextBox 2052"/>
          <p:cNvSpPr txBox="1"/>
          <p:nvPr/>
        </p:nvSpPr>
        <p:spPr>
          <a:xfrm>
            <a:off x="5407205" y="5920033"/>
            <a:ext cx="1610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</a:t>
            </a:r>
          </a:p>
          <a:p>
            <a:r>
              <a:rPr lang="en-US" dirty="0" smtClean="0"/>
              <a:t>“fight or flight”</a:t>
            </a:r>
            <a:endParaRPr lang="en-US" dirty="0"/>
          </a:p>
        </p:txBody>
      </p:sp>
      <p:sp>
        <p:nvSpPr>
          <p:cNvPr id="2054" name="TextBox 2053"/>
          <p:cNvSpPr txBox="1"/>
          <p:nvPr/>
        </p:nvSpPr>
        <p:spPr>
          <a:xfrm>
            <a:off x="10216446" y="5929459"/>
            <a:ext cx="1838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Parasympathetic</a:t>
            </a:r>
          </a:p>
          <a:p>
            <a:r>
              <a:rPr lang="en-US" dirty="0" smtClean="0"/>
              <a:t>“rest and digest”</a:t>
            </a:r>
          </a:p>
        </p:txBody>
      </p:sp>
      <p:pic>
        <p:nvPicPr>
          <p:cNvPr id="2055" name="Picture 20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9082" y="5340505"/>
            <a:ext cx="1809161" cy="1177907"/>
          </a:xfrm>
          <a:prstGeom prst="rect">
            <a:avLst/>
          </a:prstGeom>
        </p:spPr>
      </p:pic>
      <p:pic>
        <p:nvPicPr>
          <p:cNvPr id="2057" name="Picture 6" descr="http://medicalterms.info/img/uploads/anatomy/peripheral-nervous-syste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503" y="1933606"/>
            <a:ext cx="1687831" cy="177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0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3.bp.blogspot.com/-9qebUgt_G6o/Uj-1nJLjkzI/AAAAAAAAA_0/NEa19UqaMpE/s1600/parasympathetic-sympathetic-SNS-P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54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289"/>
            <a:ext cx="10515600" cy="1325563"/>
          </a:xfrm>
        </p:spPr>
        <p:txBody>
          <a:bodyPr/>
          <a:lstStyle/>
          <a:p>
            <a:r>
              <a:rPr lang="en-US" dirty="0" smtClean="0"/>
              <a:t>Muscular/Skeletal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542" y="2294370"/>
            <a:ext cx="4426258" cy="4351338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Cooper Std Black"/>
                <a:cs typeface="Cooper Std Black"/>
              </a:rPr>
              <a:t>Protection</a:t>
            </a:r>
            <a:r>
              <a:rPr lang="en-US" dirty="0" smtClean="0">
                <a:latin typeface="Cooper Std Black"/>
                <a:cs typeface="Cooper Std Black"/>
              </a:rPr>
              <a:t>: Rib cage</a:t>
            </a:r>
          </a:p>
          <a:p>
            <a:pPr>
              <a:buFontTx/>
              <a:buChar char="-"/>
            </a:pPr>
            <a:endParaRPr lang="en-US" dirty="0" smtClean="0">
              <a:latin typeface="Cooper Std Black"/>
              <a:cs typeface="Cooper Std Black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Cooper Std Black"/>
                <a:cs typeface="Cooper Std Black"/>
              </a:rPr>
              <a:t>Storage</a:t>
            </a:r>
            <a:r>
              <a:rPr lang="en-US" dirty="0" smtClean="0">
                <a:latin typeface="Cooper Std Black"/>
                <a:cs typeface="Cooper Std Black"/>
              </a:rPr>
              <a:t> of minerals (Ca)</a:t>
            </a:r>
          </a:p>
          <a:p>
            <a:pPr>
              <a:buFontTx/>
              <a:buChar char="-"/>
            </a:pPr>
            <a:endParaRPr lang="en-US" dirty="0" smtClean="0">
              <a:latin typeface="Cooper Std Black"/>
              <a:cs typeface="Cooper Std Black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Cooper Std Black"/>
                <a:cs typeface="Cooper Std Black"/>
              </a:rPr>
              <a:t>Storage </a:t>
            </a:r>
            <a:r>
              <a:rPr lang="en-US" dirty="0" smtClean="0">
                <a:latin typeface="Cooper Std Black"/>
                <a:cs typeface="Cooper Std Black"/>
              </a:rPr>
              <a:t>of fat</a:t>
            </a:r>
          </a:p>
          <a:p>
            <a:pPr>
              <a:buFontTx/>
              <a:buChar char="-"/>
            </a:pPr>
            <a:endParaRPr lang="en-US" dirty="0" smtClean="0">
              <a:latin typeface="Cooper Std Black"/>
              <a:cs typeface="Cooper Std Black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Cooper Std Black"/>
                <a:cs typeface="Cooper Std Black"/>
              </a:rPr>
              <a:t>Production</a:t>
            </a:r>
            <a:r>
              <a:rPr lang="en-US" dirty="0" smtClean="0">
                <a:latin typeface="Cooper Std Black"/>
                <a:cs typeface="Cooper Std Black"/>
              </a:rPr>
              <a:t> of blood cells</a:t>
            </a:r>
          </a:p>
          <a:p>
            <a:pPr>
              <a:buFontTx/>
              <a:buChar char="-"/>
            </a:pPr>
            <a:endParaRPr lang="en-US" dirty="0" smtClean="0">
              <a:latin typeface="Cooper Std Black"/>
              <a:cs typeface="Cooper Std Black"/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  <a:latin typeface="Cooper Std Black"/>
                <a:cs typeface="Cooper Std Black"/>
              </a:rPr>
              <a:t>Structure/movement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414726"/>
            <a:ext cx="53266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Cooper Std Black"/>
                <a:cs typeface="Cooper Std Black"/>
              </a:rPr>
              <a:t>_______</a:t>
            </a:r>
            <a:r>
              <a:rPr lang="en-US" sz="2800" dirty="0" smtClean="0">
                <a:latin typeface="Cooper Std Black"/>
                <a:cs typeface="Cooper Std Black"/>
              </a:rPr>
              <a:t>: </a:t>
            </a:r>
            <a:r>
              <a:rPr lang="en-US" sz="2800" dirty="0" smtClean="0">
                <a:latin typeface="Cooper Std Black"/>
                <a:cs typeface="Cooper Std Black"/>
              </a:rPr>
              <a:t>Attached to bones, allow for movement, voluntary</a:t>
            </a:r>
          </a:p>
          <a:p>
            <a:pPr>
              <a:buFontTx/>
              <a:buChar char="-"/>
            </a:pPr>
            <a:endParaRPr lang="en-US" sz="2800" dirty="0" smtClean="0">
              <a:latin typeface="Cooper Std Black"/>
              <a:cs typeface="Cooper Std Black"/>
            </a:endParaRPr>
          </a:p>
          <a:p>
            <a:pPr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Cooper Std Black"/>
                <a:cs typeface="Cooper Std Black"/>
              </a:rPr>
              <a:t>_______</a:t>
            </a:r>
            <a:r>
              <a:rPr lang="en-US" sz="2800" dirty="0" smtClean="0">
                <a:latin typeface="Cooper Std Black"/>
                <a:cs typeface="Cooper Std Black"/>
              </a:rPr>
              <a:t>: </a:t>
            </a:r>
            <a:r>
              <a:rPr lang="en-US" sz="2800" dirty="0" smtClean="0">
                <a:latin typeface="Cooper Std Black"/>
                <a:cs typeface="Cooper Std Black"/>
              </a:rPr>
              <a:t>Found in the heart, involuntary</a:t>
            </a:r>
          </a:p>
          <a:p>
            <a:pPr>
              <a:buFontTx/>
              <a:buChar char="-"/>
            </a:pPr>
            <a:endParaRPr lang="en-US" sz="2800" dirty="0" smtClean="0">
              <a:latin typeface="Cooper Std Black"/>
              <a:cs typeface="Cooper Std Black"/>
            </a:endParaRPr>
          </a:p>
          <a:p>
            <a:pPr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Cooper Std Black"/>
                <a:cs typeface="Cooper Std Black"/>
              </a:rPr>
              <a:t>_______</a:t>
            </a:r>
            <a:r>
              <a:rPr lang="en-US" sz="2800" dirty="0" smtClean="0">
                <a:latin typeface="Cooper Std Black"/>
                <a:cs typeface="Cooper Std Black"/>
              </a:rPr>
              <a:t>: </a:t>
            </a:r>
            <a:r>
              <a:rPr lang="en-US" sz="2800" dirty="0" smtClean="0">
                <a:latin typeface="Cooper Std Black"/>
                <a:cs typeface="Cooper Std Black"/>
              </a:rPr>
              <a:t>found in hollow structures (stomach and blood vessels), involuntary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2819" y="1388032"/>
            <a:ext cx="5171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Muscular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542" y="1388032"/>
            <a:ext cx="2929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Skeletal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4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287</Words>
  <Application>Microsoft Office PowerPoint</Application>
  <PresentationFormat>Widescreen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Cooper Std Black</vt:lpstr>
      <vt:lpstr>Office Theme</vt:lpstr>
      <vt:lpstr>Organ System Overviews</vt:lpstr>
      <vt:lpstr>PowerPoint Presentation</vt:lpstr>
      <vt:lpstr>Circulatory System</vt:lpstr>
      <vt:lpstr>The Heart</vt:lpstr>
      <vt:lpstr>Blood Vessels</vt:lpstr>
      <vt:lpstr>Respiratory</vt:lpstr>
      <vt:lpstr>Nervous System</vt:lpstr>
      <vt:lpstr>PowerPoint Presentation</vt:lpstr>
      <vt:lpstr>Muscular/Skeletal</vt:lpstr>
      <vt:lpstr>Reproductive System</vt:lpstr>
      <vt:lpstr>PowerPoint Presentation</vt:lpstr>
      <vt:lpstr>The Male reproductive System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 System Overviews</dc:title>
  <dc:creator>Andrew McLean</dc:creator>
  <cp:lastModifiedBy>Andrew McLean</cp:lastModifiedBy>
  <cp:revision>13</cp:revision>
  <dcterms:created xsi:type="dcterms:W3CDTF">2014-05-08T12:34:57Z</dcterms:created>
  <dcterms:modified xsi:type="dcterms:W3CDTF">2014-05-09T12:34:07Z</dcterms:modified>
</cp:coreProperties>
</file>