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71" r:id="rId15"/>
    <p:sldId id="290" r:id="rId16"/>
    <p:sldId id="291" r:id="rId17"/>
    <p:sldId id="272" r:id="rId18"/>
    <p:sldId id="268" r:id="rId19"/>
    <p:sldId id="269" r:id="rId20"/>
    <p:sldId id="270" r:id="rId21"/>
    <p:sldId id="273" r:id="rId22"/>
    <p:sldId id="274" r:id="rId23"/>
    <p:sldId id="275" r:id="rId24"/>
    <p:sldId id="289" r:id="rId25"/>
    <p:sldId id="277" r:id="rId26"/>
    <p:sldId id="278" r:id="rId27"/>
    <p:sldId id="276" r:id="rId28"/>
    <p:sldId id="280" r:id="rId29"/>
    <p:sldId id="283" r:id="rId30"/>
    <p:sldId id="282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15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356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553569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3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39113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78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4056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1887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385" y="1600200"/>
            <a:ext cx="3741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5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4259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CB59-6562-054A-930E-F624DEA85897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12B9-BDCB-BA42-BD91-EDA2F4F966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94960" y="0"/>
            <a:ext cx="1151547" cy="1509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99974" y="5159881"/>
            <a:ext cx="1146533" cy="1428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99974" y="1771546"/>
            <a:ext cx="1149040" cy="1612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99974" y="3659016"/>
            <a:ext cx="1149040" cy="126179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999974" y="1509936"/>
            <a:ext cx="1144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Mendel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994960" y="3397406"/>
            <a:ext cx="1154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Watson</a:t>
            </a:r>
            <a:endParaRPr lang="en-US" sz="11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999974" y="4898271"/>
            <a:ext cx="1152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Crick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999974" y="6588519"/>
            <a:ext cx="1152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Franklin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9950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Patterns of Inheritance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7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blood transfusions to be successful the new blood must </a:t>
            </a:r>
            <a:r>
              <a:rPr lang="en-US" b="1" dirty="0" smtClean="0"/>
              <a:t>not</a:t>
            </a:r>
            <a:r>
              <a:rPr lang="en-US" dirty="0" smtClean="0"/>
              <a:t> introduce a new antigen into the body (or the immune system will attack it).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someone with type A blood could receive type O but not the other way round.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Another gene controls a second type of antigen known as Rh factor. Rh+ individuals have this gene and Rh- individuals don’t.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3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768" y="4577398"/>
            <a:ext cx="4150232" cy="2280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Blood Types</a:t>
            </a:r>
            <a:endParaRPr lang="en-US" dirty="0"/>
          </a:p>
        </p:txBody>
      </p:sp>
      <p:pic>
        <p:nvPicPr>
          <p:cNvPr id="3076" name="Picture 4" descr="http://c85c7a.medialib.glogster.com/media/e3/e3ca9b06014d8fef9b3fcd6bcf78b0221f2036069d9338d6c4a41a4ab26f5f73/chiir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4" y="1720884"/>
            <a:ext cx="4619871" cy="27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1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Blood Types and Heredity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7773"/>
            <a:ext cx="4183433" cy="24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686" y="4669971"/>
            <a:ext cx="3755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Rh+ is dominant over Rh-. Doctors always play close attention to Rh factors when giving blood transfusions but in truth it is more of an issue when a mother and fetus share an incompatible blood type.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44" y="2178331"/>
            <a:ext cx="1935766" cy="14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40" y="4256314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32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Many traits are controlled by the interaction on two or more genes.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 trait controlled by two or more genes is said to be </a:t>
            </a:r>
            <a:r>
              <a:rPr lang="en-US" b="1" dirty="0" smtClean="0"/>
              <a:t>polygenic</a:t>
            </a:r>
            <a:r>
              <a:rPr lang="en-US" dirty="0" smtClean="0"/>
              <a:t> (polygenic means many genes).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wide range of skin colors in humans is a result of polygenic gene interactions. Eye color and finger print pattern are two more examples.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5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Coat color in Labrador retrievers can vary in color from yellow to black.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This variety is the result on one allele hiding another – this is known as </a:t>
            </a:r>
            <a:r>
              <a:rPr lang="en-US" b="1" dirty="0" smtClean="0"/>
              <a:t>epistasis </a:t>
            </a:r>
            <a:r>
              <a:rPr lang="en-US" dirty="0" smtClean="0"/>
              <a:t>(</a:t>
            </a:r>
            <a:r>
              <a:rPr lang="en-US" dirty="0"/>
              <a:t>G</a:t>
            </a:r>
            <a:r>
              <a:rPr lang="en-US" dirty="0" smtClean="0"/>
              <a:t>reek for standing upon).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Black coat color is dominant to brown. If we designate B as the dominant allele and b as the recessive, a lab would need to be bb to have a chocolate coat.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5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However there is more to the story. A second gene determines whether or not pigment will be deposited into the coat at all.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dominant allele E determines </a:t>
            </a:r>
            <a:r>
              <a:rPr lang="en-US" dirty="0" smtClean="0"/>
              <a:t>results in deposition of pigment. An individual homozygous recessive for the second locus (</a:t>
            </a:r>
            <a:r>
              <a:rPr lang="en-US" dirty="0" err="1" smtClean="0"/>
              <a:t>ee</a:t>
            </a:r>
            <a:r>
              <a:rPr lang="en-US" dirty="0" smtClean="0"/>
              <a:t>) will have a yellow coat (no pigment) regardless of the gene for color. 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err="1" smtClean="0"/>
              <a:t>bbEE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 smtClean="0"/>
              <a:t>bbEe</a:t>
            </a:r>
            <a:r>
              <a:rPr lang="en-US" dirty="0" smtClean="0"/>
              <a:t> </a:t>
            </a:r>
            <a:r>
              <a:rPr lang="en-US" dirty="0"/>
              <a:t>will result in a chocolate brown colored dog. Genotype </a:t>
            </a:r>
            <a:r>
              <a:rPr lang="en-US" dirty="0" err="1" smtClean="0"/>
              <a:t>BBee</a:t>
            </a:r>
            <a:r>
              <a:rPr lang="en-US" dirty="0" smtClean="0"/>
              <a:t>, </a:t>
            </a:r>
            <a:r>
              <a:rPr lang="en-US" dirty="0" err="1" smtClean="0"/>
              <a:t>Bbee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err="1" smtClean="0"/>
              <a:t>bbee</a:t>
            </a:r>
            <a:r>
              <a:rPr lang="en-US" dirty="0" smtClean="0"/>
              <a:t> </a:t>
            </a:r>
            <a:r>
              <a:rPr lang="en-US" dirty="0"/>
              <a:t>will produce yellow coats.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BBEE, </a:t>
            </a:r>
            <a:r>
              <a:rPr lang="en-US" dirty="0" err="1" smtClean="0"/>
              <a:t>BbEE</a:t>
            </a:r>
            <a:r>
              <a:rPr lang="en-US" dirty="0" smtClean="0"/>
              <a:t>, </a:t>
            </a:r>
            <a:r>
              <a:rPr lang="en-US" dirty="0" err="1" smtClean="0"/>
              <a:t>BBEe</a:t>
            </a:r>
            <a:r>
              <a:rPr lang="en-US" dirty="0" smtClean="0"/>
              <a:t>, or, </a:t>
            </a:r>
            <a:r>
              <a:rPr lang="en-US" dirty="0" err="1" smtClean="0"/>
              <a:t>BbEe</a:t>
            </a:r>
            <a:r>
              <a:rPr lang="en-US" dirty="0" smtClean="0"/>
              <a:t> </a:t>
            </a:r>
            <a:r>
              <a:rPr lang="en-US" dirty="0"/>
              <a:t>will result in a black </a:t>
            </a:r>
            <a:r>
              <a:rPr lang="en-US" dirty="0" smtClean="0"/>
              <a:t>coat.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Epistasis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29" y="1845027"/>
            <a:ext cx="4027671" cy="4674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746" y="1975104"/>
            <a:ext cx="3756254" cy="44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Coat Color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28" y="1307592"/>
            <a:ext cx="3186723" cy="2697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051" y="4005072"/>
            <a:ext cx="3381535" cy="2532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050" y="1307592"/>
            <a:ext cx="3381535" cy="2688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27" y="4005072"/>
            <a:ext cx="3186723" cy="25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9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environment also plays a role in how genes are expressed.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Environmental conditions can affect gene expression and influence how genes are expressed.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 temperature will often dictate how much of a certain pigment organisms will produce. The can dramatically affect the phenotype observed.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2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White Butterfly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Western White Butterfly has a distinctly different appearance based on the time of year it is born.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Butterflies born in the spring time have significantly higher levels of pigment than those born in the summer.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reason for this is that the wings need to be a certain temperature in order for the organisms to be able to fly. Therefore butterflies born during the colder spring months need more pigment.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5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Dominant and Recessive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Despite the importance of Mendel’s work there are exceptions to most of his principles.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all genes show simple patterns of inheritance and many </a:t>
            </a:r>
            <a:r>
              <a:rPr lang="en-US" b="1" dirty="0" smtClean="0"/>
              <a:t>genes</a:t>
            </a:r>
            <a:r>
              <a:rPr lang="en-US" dirty="0" smtClean="0"/>
              <a:t> have more than one </a:t>
            </a:r>
            <a:r>
              <a:rPr lang="en-US" b="1" dirty="0" smtClean="0"/>
              <a:t>allele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Mendel’s principles alone cannot predict </a:t>
            </a:r>
            <a:r>
              <a:rPr lang="en-US" b="1" dirty="0" smtClean="0"/>
              <a:t>traits</a:t>
            </a:r>
            <a:r>
              <a:rPr lang="en-US" dirty="0" smtClean="0"/>
              <a:t> that are controlled by multiple alleles or multiple genes.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4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v Summer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768" y="1556266"/>
            <a:ext cx="2505075" cy="1828800"/>
          </a:xfrm>
          <a:prstGeom prst="rect">
            <a:avLst/>
          </a:prstGeom>
        </p:spPr>
      </p:pic>
      <p:pic>
        <p:nvPicPr>
          <p:cNvPr id="4098" name="Picture 2" descr="https://encrypted-tbn0.gstatic.com/images?q=tbn:ANd9GcTtu44nAdtbFtgb_t_sMJ6mgcUBphbzxUAi-qHk93avW0-rAM9a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30" y="4027773"/>
            <a:ext cx="2462213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8728" y="341187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8728" y="6144768"/>
            <a:ext cx="253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1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Determination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have 22 pairs of autosomes and 1 pair of sex chromosomes.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chromosomes determine a persons gender. Males have both an X and Y chromosome and females have two X chromosomes.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Therefore it is essentially the male who determines gender in humans.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9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Determination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952" y="2271229"/>
            <a:ext cx="5125944" cy="3854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972" y="1748009"/>
            <a:ext cx="112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95544" y="1757153"/>
            <a:ext cx="142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16736" y="3090672"/>
            <a:ext cx="97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53312" y="4791456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89504" y="2910437"/>
            <a:ext cx="115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XX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992624" y="2906006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889504" y="4791456"/>
            <a:ext cx="122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XX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2624" y="4791456"/>
            <a:ext cx="149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XY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9"/>
            <a:ext cx="1640670" cy="12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Traits controlled by genes located on the X chromosome are termed </a:t>
            </a:r>
            <a:r>
              <a:rPr lang="en-US" b="1" dirty="0" smtClean="0"/>
              <a:t>sex-linked traits </a:t>
            </a:r>
            <a:r>
              <a:rPr lang="en-US" dirty="0" smtClean="0"/>
              <a:t>or X-linked traits.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males have only one X chromosome they are affected by recessive X-linked genes more often than females.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Females are less likely to express a recessive X-linked trait as the other X chromosome may mask the effect of the trait.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5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Sex-linked Inheritance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952" y="2271229"/>
            <a:ext cx="5125944" cy="3854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972" y="1748009"/>
            <a:ext cx="112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30000" dirty="0" smtClean="0"/>
              <a:t>A</a:t>
            </a:r>
            <a:endParaRPr lang="en-US" sz="28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5495544" y="1757153"/>
            <a:ext cx="142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16736" y="3090672"/>
            <a:ext cx="97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30000" dirty="0" smtClean="0"/>
              <a:t>A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353312" y="4791456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X</a:t>
            </a:r>
            <a:r>
              <a:rPr lang="en-US" sz="3200" baseline="30000" dirty="0" err="1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29916" y="2910437"/>
            <a:ext cx="115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A</a:t>
            </a:r>
            <a:r>
              <a:rPr lang="en-US" sz="4000" dirty="0" smtClean="0"/>
              <a:t>X</a:t>
            </a:r>
            <a:r>
              <a:rPr lang="en-US" sz="4000" baseline="30000" dirty="0" smtClean="0"/>
              <a:t>A</a:t>
            </a:r>
            <a:endParaRPr lang="en-US" sz="40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992624" y="2906006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A</a:t>
            </a:r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462530" y="4791456"/>
            <a:ext cx="1484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X</a:t>
            </a:r>
            <a:r>
              <a:rPr lang="en-US" sz="4000" baseline="30000" dirty="0" err="1" smtClean="0"/>
              <a:t>A</a:t>
            </a:r>
            <a:r>
              <a:rPr lang="en-US" sz="4000" dirty="0" err="1" smtClean="0"/>
              <a:t>X</a:t>
            </a:r>
            <a:r>
              <a:rPr lang="en-US" sz="4000" baseline="30000" dirty="0" err="1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2624" y="4791456"/>
            <a:ext cx="149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X</a:t>
            </a:r>
            <a:r>
              <a:rPr lang="en-US" sz="4000" baseline="30000" dirty="0" err="1" smtClean="0"/>
              <a:t>a</a:t>
            </a:r>
            <a:r>
              <a:rPr lang="en-US" sz="4000" dirty="0" err="1" smtClean="0"/>
              <a:t>Y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9"/>
            <a:ext cx="1640670" cy="12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0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Red-green Color 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Red-green color blindness is a recessive sex-linked trait.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About 8% of males in the US have red-green color blindness.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Red-green color blindness is very rare in females.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0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Red-green Color Blindness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727" y="2484406"/>
            <a:ext cx="4842481" cy="364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448" y="1489357"/>
            <a:ext cx="277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B</a:t>
            </a:r>
            <a:r>
              <a:rPr lang="en-US" dirty="0" smtClean="0"/>
              <a:t>= normal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b</a:t>
            </a:r>
            <a:r>
              <a:rPr lang="en-US" dirty="0" smtClean="0"/>
              <a:t>= red-green color blind</a:t>
            </a:r>
          </a:p>
          <a:p>
            <a:r>
              <a:rPr lang="en-US" dirty="0" smtClean="0"/>
              <a:t>Y= Y chromosome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1088" y="2079215"/>
            <a:ext cx="12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B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747736" y="2046851"/>
            <a:ext cx="14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0824" y="31821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B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020824" y="49834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b</a:t>
            </a:r>
            <a:endParaRPr lang="en-US" sz="24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344783" y="3238316"/>
            <a:ext cx="147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B</a:t>
            </a:r>
            <a:r>
              <a:rPr lang="en-US" sz="2400" dirty="0"/>
              <a:t>X</a:t>
            </a:r>
            <a:r>
              <a:rPr lang="en-US" sz="2400" baseline="30000" dirty="0"/>
              <a:t>B</a:t>
            </a:r>
          </a:p>
          <a:p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3364" y="4891147"/>
            <a:ext cx="129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30000" dirty="0" err="1" smtClean="0"/>
              <a:t>B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b</a:t>
            </a:r>
            <a:endParaRPr lang="en-US" sz="2400" baseline="30000" dirty="0"/>
          </a:p>
          <a:p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2778" y="3248800"/>
            <a:ext cx="129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B</a:t>
            </a:r>
            <a:r>
              <a:rPr lang="en-US" sz="2400" dirty="0"/>
              <a:t>Y</a:t>
            </a:r>
            <a:endParaRPr lang="en-US" dirty="0"/>
          </a:p>
          <a:p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2778" y="4965192"/>
            <a:ext cx="139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30000" dirty="0" err="1" smtClean="0"/>
              <a:t>b</a:t>
            </a:r>
            <a:r>
              <a:rPr lang="en-US" sz="2400" dirty="0" err="1" smtClean="0"/>
              <a:t>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4716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Male-pattern Baldness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Baldness may appear to be a sex-linked trait but it is </a:t>
            </a:r>
            <a:r>
              <a:rPr lang="en-US" b="1" dirty="0" smtClean="0"/>
              <a:t>not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reason why more males are bald is that the gene for baldness is dominant in males but recessive in females.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male would be bald if he were homozygous dominant or heterozygous dominant but a female would only be bald if she were homozygous recessive.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9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Recessive Genetic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Many genetic disorders will be the result of having two recessive genes.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People who have on recessive gene for a genetic disorder are called carriers.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Sometimes there are evolutionary advantages to being a carrier but not double recessive. For example people who are heterozygous dominant for the gene which causes sickle cell anemia.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4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Disorders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615543"/>
              </p:ext>
            </p:extLst>
          </p:nvPr>
        </p:nvGraphicFramePr>
        <p:xfrm>
          <a:off x="0" y="27432"/>
          <a:ext cx="9143998" cy="683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494"/>
                <a:gridCol w="1791876"/>
                <a:gridCol w="1791876"/>
                <a:gridCol w="1791876"/>
                <a:gridCol w="1791876"/>
              </a:tblGrid>
              <a:tr h="713642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Occurrence in the</a:t>
                      </a:r>
                      <a:r>
                        <a:rPr lang="en-US" baseline="0" dirty="0" smtClean="0"/>
                        <a:t>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Cure</a:t>
                      </a:r>
                      <a:r>
                        <a:rPr lang="en-US" baseline="0" dirty="0" smtClean="0"/>
                        <a:t> or treatment</a:t>
                      </a:r>
                      <a:endParaRPr lang="en-US" dirty="0"/>
                    </a:p>
                  </a:txBody>
                  <a:tcPr/>
                </a:tc>
              </a:tr>
              <a:tr h="2548719">
                <a:tc>
                  <a:txBody>
                    <a:bodyPr/>
                    <a:lstStyle/>
                    <a:p>
                      <a:r>
                        <a:rPr lang="en-US" dirty="0" smtClean="0"/>
                        <a:t>Cystic fibrosis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gene that codes for a membrane protein is defective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Excessive mucus production and digestive and respiratory 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cure </a:t>
                      </a:r>
                    </a:p>
                    <a:p>
                      <a:r>
                        <a:rPr lang="en-US" dirty="0" smtClean="0"/>
                        <a:t>Daily cleaning of mucus from lungs, mucus thinning drugs, pancreatic enzyme supplements</a:t>
                      </a:r>
                      <a:endParaRPr lang="en-US" dirty="0"/>
                    </a:p>
                  </a:txBody>
                  <a:tcPr/>
                </a:tc>
              </a:tr>
              <a:tr h="1937027">
                <a:tc>
                  <a:txBody>
                    <a:bodyPr/>
                    <a:lstStyle/>
                    <a:p>
                      <a:r>
                        <a:rPr lang="en-US" dirty="0" smtClean="0"/>
                        <a:t>Albinism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17000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Genes do not produce normal amounts of melanin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color in skin, eyes and hair. Skin susceptible to UV damage, vision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cure.</a:t>
                      </a:r>
                      <a:r>
                        <a:rPr lang="en-US" baseline="0" dirty="0" smtClean="0"/>
                        <a:t> Protect skin from Sun and environmental factors, visual rehabilitation</a:t>
                      </a:r>
                      <a:endParaRPr lang="en-US" dirty="0"/>
                    </a:p>
                  </a:txBody>
                  <a:tcPr/>
                </a:tc>
              </a:tr>
              <a:tr h="16311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Tay</a:t>
                      </a:r>
                      <a:r>
                        <a:rPr lang="en-US" dirty="0" smtClean="0"/>
                        <a:t>-Sachs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2500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Absence of necessary enzyme to break down fatty substances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Buildup of fatty deposits</a:t>
                      </a:r>
                      <a:r>
                        <a:rPr lang="en-US" baseline="0" dirty="0" smtClean="0"/>
                        <a:t> in the brain, mental disability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cure or treatment. Death by age 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09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Some alleles are neither dominant nor recessive.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For example four o’clock plants (Mirabilis) display what is termed </a:t>
            </a:r>
            <a:r>
              <a:rPr lang="en-US" b="1" dirty="0" smtClean="0"/>
              <a:t>incomplete dominance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a white-flowered plant (WW) is crossed with a red-flowered plant (RR) the resulting F</a:t>
            </a:r>
            <a:r>
              <a:rPr lang="en-US" baseline="-25000" dirty="0" smtClean="0"/>
              <a:t>1 </a:t>
            </a:r>
            <a:r>
              <a:rPr lang="en-US" dirty="0" smtClean="0"/>
              <a:t>generation will be pink-flowered (RW).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resulting offspring have </a:t>
            </a:r>
            <a:r>
              <a:rPr lang="en-US" b="1" dirty="0" smtClean="0"/>
              <a:t>heterozygous phenotypes </a:t>
            </a:r>
            <a:r>
              <a:rPr lang="en-US" dirty="0" smtClean="0"/>
              <a:t>that lie somewhere in between the two homozygous phenotypes.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5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genetic disorders are caused by the dominant gene.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these disorders people who don t have the gene are homozygous recessive.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types of disorder can cause things like Huntington’s disease – a nervous system disorder resulting in loss of brain function.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Disorders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360971"/>
              </p:ext>
            </p:extLst>
          </p:nvPr>
        </p:nvGraphicFramePr>
        <p:xfrm>
          <a:off x="1" y="0"/>
          <a:ext cx="8001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936"/>
                <a:gridCol w="1591056"/>
                <a:gridCol w="1435608"/>
                <a:gridCol w="1600200"/>
                <a:gridCol w="1600200"/>
              </a:tblGrid>
              <a:tr h="1409619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Occurrence in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Cure/Treatment</a:t>
                      </a:r>
                      <a:endParaRPr lang="en-US" dirty="0"/>
                    </a:p>
                  </a:txBody>
                  <a:tcPr/>
                </a:tc>
              </a:tr>
              <a:tr h="2830516">
                <a:tc>
                  <a:txBody>
                    <a:bodyPr/>
                    <a:lstStyle/>
                    <a:p>
                      <a:r>
                        <a:rPr lang="en-US" dirty="0" smtClean="0"/>
                        <a:t>Huntington’s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gene affecting neurological functions is defective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Decline of</a:t>
                      </a:r>
                      <a:r>
                        <a:rPr lang="en-US" baseline="0" dirty="0" smtClean="0"/>
                        <a:t> mental and neurological functions. Ability to move deteriorates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cure or treatment</a:t>
                      </a:r>
                      <a:endParaRPr lang="en-US" dirty="0"/>
                    </a:p>
                  </a:txBody>
                  <a:tcPr/>
                </a:tc>
              </a:tr>
              <a:tr h="26178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Achondroplasia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25000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gene that affects bone growth is abnormal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arms and legs, large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cure</a:t>
                      </a:r>
                      <a:r>
                        <a:rPr lang="en-US" baseline="0" dirty="0" smtClean="0"/>
                        <a:t> or treatment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86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organisms such as fruit flies and peas, scientists perform crosses to study genetic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case of some organisms such as humans scientists will use a pedigree – a diagram that traces the inheritance of a particular trait through several generations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7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Pedigree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12" y="1618488"/>
            <a:ext cx="7548636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928" y="2778809"/>
            <a:ext cx="4378056" cy="329249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QG4bNMopyOSnE-nV8O9kNG8z1JbJGVmplxAcOqM_0xWVUKL3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44" y="3232277"/>
            <a:ext cx="936244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QG4bNMopyOSnE-nV8O9kNG8z1JbJGVmplxAcOqM_0xWVUKL3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28" y="3156077"/>
            <a:ext cx="936244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QG4bNMopyOSnE-nV8O9kNG8z1JbJGVmplxAcOqM_0xWVUKL3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44" y="4651788"/>
            <a:ext cx="936244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:ANd9GcQG4bNMopyOSnE-nV8O9kNG8z1JbJGVmplxAcOqM_0xWVUKL3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28" y="4698477"/>
            <a:ext cx="936244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8608" y="2379678"/>
            <a:ext cx="35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0016" y="2360678"/>
            <a:ext cx="77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53312" y="352958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3312" y="5166599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pic>
        <p:nvPicPr>
          <p:cNvPr id="1032" name="Picture 8" descr="https://encrypted-tbn0.gstatic.com/images?q=tbn:ANd9GcQEmrt0Ic-I7zAkmU4pA54hhUmH5FTVREtTTFpj8A6NpRQLvDZj5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3" y="4092321"/>
            <a:ext cx="868918" cy="8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080" y="1348197"/>
            <a:ext cx="903946" cy="9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543800" cy="52026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err="1" smtClean="0"/>
              <a:t>Codominance</a:t>
            </a:r>
            <a:r>
              <a:rPr lang="en-US" sz="3600" dirty="0" smtClean="0"/>
              <a:t> is similar to incomplete dominance in that the phenotypes from both alleles are clearly expressed.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dirty="0" smtClean="0"/>
              <a:t>For example in certain varieties of chicken the allele for black feathers and the allele for white are both clearly displayed.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dirty="0" smtClean="0"/>
              <a:t>Unlike in incomplete dominance there is no blending of colors. The chickens appear as speckled (or </a:t>
            </a:r>
            <a:r>
              <a:rPr lang="en-US" sz="3600" dirty="0" err="1" smtClean="0"/>
              <a:t>erminette</a:t>
            </a:r>
            <a:r>
              <a:rPr lang="en-US" sz="3600" dirty="0" smtClean="0"/>
              <a:t>).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600" dirty="0" smtClean="0"/>
              <a:t>This is known as </a:t>
            </a:r>
            <a:r>
              <a:rPr lang="en-US" sz="3600" b="1" dirty="0" err="1" smtClean="0"/>
              <a:t>codominance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1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Codominance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51" y="2731966"/>
            <a:ext cx="4513297" cy="3394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88" y="1417638"/>
            <a:ext cx="938973" cy="938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8367" y="2286000"/>
            <a:ext cx="8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0046" y="2304288"/>
            <a:ext cx="9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40480"/>
            <a:ext cx="1062418" cy="10624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19618" y="3328344"/>
            <a:ext cx="45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19618" y="5045702"/>
            <a:ext cx="45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678" y="3199673"/>
            <a:ext cx="847665" cy="996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166" y="3199673"/>
            <a:ext cx="847665" cy="996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678" y="4804085"/>
            <a:ext cx="847665" cy="996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165" y="4812065"/>
            <a:ext cx="847665" cy="9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7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08760"/>
            <a:ext cx="7543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Mendel's principles look at genes with two alleles.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These however are the exception rather than the rule.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genes have multiple alleles, although each organisms will still only have two copies of each one.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alleles still display simple patterns of dominance. Examples include rabbit fur color or human blood types.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1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 Fur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584447"/>
            <a:ext cx="7324344" cy="3090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91640"/>
            <a:ext cx="732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Rabbit fur color is determined by a single gene with 4 different alleles. The simple hierarchy of dominance can produce 4 different fur colors.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33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Blood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Human blood cells carry antigens (molecules that can trigger an immune response) on their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Type A carries the A antigen, type B has the B antigen, AB has both and O carries neither.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antigen has 3 alleles A, B, and 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1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1480</Words>
  <Application>Microsoft Macintosh PowerPoint</Application>
  <PresentationFormat>On-screen Show (4:3)</PresentationFormat>
  <Paragraphs>209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Other Patterns of Inheritance</vt:lpstr>
      <vt:lpstr>Beyond Dominant and Recessive Alleles</vt:lpstr>
      <vt:lpstr>Incomplete Dominance</vt:lpstr>
      <vt:lpstr>Incomplete Dominance</vt:lpstr>
      <vt:lpstr>Codominance</vt:lpstr>
      <vt:lpstr>Codominance</vt:lpstr>
      <vt:lpstr>Multiple Alleles</vt:lpstr>
      <vt:lpstr>Rabbit Fur Color</vt:lpstr>
      <vt:lpstr>Human Blood Type</vt:lpstr>
      <vt:lpstr>Human Blood Cells</vt:lpstr>
      <vt:lpstr>Human Blood Types</vt:lpstr>
      <vt:lpstr>Human Blood Types and Heredity</vt:lpstr>
      <vt:lpstr>Polygenic Traits</vt:lpstr>
      <vt:lpstr>Epistasis</vt:lpstr>
      <vt:lpstr>Epistasis</vt:lpstr>
      <vt:lpstr>Epistasis</vt:lpstr>
      <vt:lpstr>Lab Coat Color</vt:lpstr>
      <vt:lpstr>Genes and the Environment</vt:lpstr>
      <vt:lpstr>Western White Butterfly</vt:lpstr>
      <vt:lpstr>Spring v Summer</vt:lpstr>
      <vt:lpstr>Sex Determination </vt:lpstr>
      <vt:lpstr>Gender Determination</vt:lpstr>
      <vt:lpstr>Sex-Linked Traits</vt:lpstr>
      <vt:lpstr>Sex-linked Inheritance </vt:lpstr>
      <vt:lpstr>Red-green Color Blindness</vt:lpstr>
      <vt:lpstr>Red-green Color Blindness</vt:lpstr>
      <vt:lpstr>Male-pattern Baldness</vt:lpstr>
      <vt:lpstr>Recessive Genetic Disorders</vt:lpstr>
      <vt:lpstr>Recessive Disorders</vt:lpstr>
      <vt:lpstr>Dominant Disorders</vt:lpstr>
      <vt:lpstr>Dominant Disorders</vt:lpstr>
      <vt:lpstr>Pedigrees</vt:lpstr>
      <vt:lpstr>Example Pedigree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66</cp:revision>
  <dcterms:created xsi:type="dcterms:W3CDTF">2013-12-19T19:27:11Z</dcterms:created>
  <dcterms:modified xsi:type="dcterms:W3CDTF">2014-03-14T11:24:38Z</dcterms:modified>
</cp:coreProperties>
</file>