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69" r:id="rId15"/>
    <p:sldId id="270" r:id="rId16"/>
    <p:sldId id="284" r:id="rId17"/>
    <p:sldId id="277" r:id="rId18"/>
    <p:sldId id="289" r:id="rId19"/>
    <p:sldId id="290" r:id="rId20"/>
    <p:sldId id="291" r:id="rId21"/>
    <p:sldId id="292" r:id="rId22"/>
    <p:sldId id="288" r:id="rId23"/>
    <p:sldId id="286" r:id="rId24"/>
    <p:sldId id="274" r:id="rId25"/>
    <p:sldId id="293" r:id="rId26"/>
    <p:sldId id="295" r:id="rId27"/>
    <p:sldId id="297" r:id="rId28"/>
    <p:sldId id="298" r:id="rId29"/>
    <p:sldId id="294" r:id="rId30"/>
    <p:sldId id="296" r:id="rId31"/>
    <p:sldId id="300" r:id="rId32"/>
    <p:sldId id="302" r:id="rId33"/>
    <p:sldId id="301" r:id="rId34"/>
    <p:sldId id="303" r:id="rId35"/>
    <p:sldId id="304" r:id="rId36"/>
    <p:sldId id="306" r:id="rId37"/>
    <p:sldId id="29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154" y="2130425"/>
            <a:ext cx="697404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154" y="3886200"/>
            <a:ext cx="628824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EFBE-CEC0-4E49-9E1E-1D421B2737F7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A4D-2E0D-FB44-AACF-0B475970F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92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EFBE-CEC0-4E49-9E1E-1D421B2737F7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A4D-2E0D-FB44-AACF-0B475970F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81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EFBE-CEC0-4E49-9E1E-1D421B2737F7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A4D-2E0D-FB44-AACF-0B475970F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63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EFBE-CEC0-4E49-9E1E-1D421B2737F7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A4D-2E0D-FB44-AACF-0B475970F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10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553" y="4406900"/>
            <a:ext cx="70411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3553" y="2906713"/>
            <a:ext cx="704115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EFBE-CEC0-4E49-9E1E-1D421B2737F7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A4D-2E0D-FB44-AACF-0B475970F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52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5655" y="1600200"/>
            <a:ext cx="35276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3994" y="1600200"/>
            <a:ext cx="33928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EFBE-CEC0-4E49-9E1E-1D421B2737F7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A4D-2E0D-FB44-AACF-0B475970F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05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1535113"/>
            <a:ext cx="35429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656" y="2174875"/>
            <a:ext cx="35429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5799" y="1535113"/>
            <a:ext cx="33010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5799" y="2174875"/>
            <a:ext cx="33010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EFBE-CEC0-4E49-9E1E-1D421B2737F7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A4D-2E0D-FB44-AACF-0B475970F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95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EFBE-CEC0-4E49-9E1E-1D421B2737F7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A4D-2E0D-FB44-AACF-0B475970F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84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EFBE-CEC0-4E49-9E1E-1D421B2737F7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A4D-2E0D-FB44-AACF-0B475970F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03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554" y="273050"/>
            <a:ext cx="316721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978" y="273050"/>
            <a:ext cx="385182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3554" y="1435100"/>
            <a:ext cx="316721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EFBE-CEC0-4E49-9E1E-1D421B2737F7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A4D-2E0D-FB44-AACF-0B475970F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70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EFBE-CEC0-4E49-9E1E-1D421B2737F7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A4D-2E0D-FB44-AACF-0B475970F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79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6" y="1600200"/>
            <a:ext cx="72111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EEFBE-CEC0-4E49-9E1E-1D421B2737F7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AA4D-2E0D-FB44-AACF-0B475970F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4756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276872"/>
            <a:ext cx="14756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581128"/>
            <a:ext cx="14756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903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2xNwZCk2CHY" TargetMode="External"/><Relationship Id="rId3" Type="http://schemas.openxmlformats.org/officeDocument/2006/relationships/hyperlink" Target="http://www.youtube.com/watch?v=s8gIxYUR0Ao" TargetMode="External"/><Relationship Id="rId7" Type="http://schemas.openxmlformats.org/officeDocument/2006/relationships/hyperlink" Target="http://www.youtube.com/watch?v=ZnY9_wMZZWI" TargetMode="External"/><Relationship Id="rId2" Type="http://schemas.openxmlformats.org/officeDocument/2006/relationships/hyperlink" Target="http://www.youtube.com/watch?v=uYWuqxo91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g78utcLQrJ4" TargetMode="External"/><Relationship Id="rId5" Type="http://schemas.openxmlformats.org/officeDocument/2006/relationships/hyperlink" Target="http://www.youtube.com/watch?v=pdgkuT12e14" TargetMode="External"/><Relationship Id="rId4" Type="http://schemas.openxmlformats.org/officeDocument/2006/relationships/hyperlink" Target="http://www.youtube.com/watch?v=mYbMPwmwx88" TargetMode="External"/><Relationship Id="rId9" Type="http://schemas.openxmlformats.org/officeDocument/2006/relationships/hyperlink" Target="http://www.bbc.co.uk/learningzone/clips/plant-photosynthesis/6126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Photosynthesis: An Overview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036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pic>
        <p:nvPicPr>
          <p:cNvPr id="4" name="Content Placeholder 3" descr="photosynthesis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303" b="-2303"/>
          <a:stretch>
            <a:fillRect/>
          </a:stretch>
        </p:blipFill>
        <p:spPr>
          <a:xfrm>
            <a:off x="1980140" y="1916832"/>
            <a:ext cx="6706659" cy="4209331"/>
          </a:xfrm>
        </p:spPr>
      </p:pic>
    </p:spTree>
    <p:extLst>
      <p:ext uri="{BB962C8B-B14F-4D97-AF65-F5344CB8AC3E}">
        <p14:creationId xmlns:p14="http://schemas.microsoft.com/office/powerpoint/2010/main" xmlns="" val="40973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and Pigments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order to use the low energy raw materials to make high energy sugars plants must have a way of harnessing light energy.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achieved through pigments called </a:t>
            </a:r>
            <a:r>
              <a:rPr lang="en-US" b="1" dirty="0" smtClean="0"/>
              <a:t>chlorophyll</a:t>
            </a:r>
            <a:r>
              <a:rPr lang="en-US" dirty="0" smtClean="0"/>
              <a:t> – a molecule contained in the chloroplasts.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1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/>
              <a:t>F</a:t>
            </a:r>
            <a:r>
              <a:rPr lang="en-US" dirty="0" smtClean="0"/>
              <a:t>rom 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Energy from the Sun travels to the Earth in the form of sunlight which your eyes perceive as “white” light.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“White” light is actually a mixture of many different wavelengths of light some of which are visible to your eye –</a:t>
            </a:r>
            <a:r>
              <a:rPr lang="en-US" dirty="0"/>
              <a:t> </a:t>
            </a:r>
            <a:r>
              <a:rPr lang="en-US" dirty="0" smtClean="0"/>
              <a:t>the visible spectrum.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894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Light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231901"/>
            <a:ext cx="7487894" cy="5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7211144" cy="1143000"/>
          </a:xfrm>
        </p:spPr>
        <p:txBody>
          <a:bodyPr/>
          <a:lstStyle/>
          <a:p>
            <a:r>
              <a:rPr lang="en-US" dirty="0" smtClean="0"/>
              <a:t>Pigments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143000"/>
            <a:ext cx="7211144" cy="54090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Energy from the Sun comes in the form of </a:t>
            </a:r>
            <a:r>
              <a:rPr lang="en-US" b="1" dirty="0" smtClean="0"/>
              <a:t>photons</a:t>
            </a:r>
            <a:r>
              <a:rPr lang="en-US" dirty="0" smtClean="0"/>
              <a:t>. These photons excite electrons within the leaf of a plant.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dirty="0" smtClean="0"/>
              <a:t>Plants gather the suns energy with pigments called </a:t>
            </a:r>
            <a:r>
              <a:rPr lang="en-US" b="1" dirty="0" smtClean="0"/>
              <a:t>chlorophyll</a:t>
            </a:r>
            <a:r>
              <a:rPr lang="en-US" dirty="0" smtClean="0"/>
              <a:t> – chlorophyll a and chlorophyll b.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 smtClean="0"/>
              <a:t>Chlorophyll</a:t>
            </a:r>
            <a:r>
              <a:rPr lang="en-US" dirty="0" smtClean="0"/>
              <a:t> absorbs light well in the </a:t>
            </a:r>
            <a:r>
              <a:rPr lang="en-US" b="1" dirty="0" smtClean="0"/>
              <a:t>blue-violet and red</a:t>
            </a:r>
            <a:r>
              <a:rPr lang="en-US" dirty="0" smtClean="0"/>
              <a:t> regions of the visible spectrum.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However chlorophyll does not absorb light well in the green spectrum. This is why leaves appear green to our eyes.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Plants also contain other pigments such as </a:t>
            </a:r>
            <a:r>
              <a:rPr lang="en-US" b="1" dirty="0" smtClean="0"/>
              <a:t>carotene</a:t>
            </a:r>
            <a:r>
              <a:rPr lang="en-US" dirty="0" smtClean="0"/>
              <a:t> that absorb light well in </a:t>
            </a:r>
            <a:r>
              <a:rPr lang="en-US" b="1" dirty="0" smtClean="0"/>
              <a:t>red and orange </a:t>
            </a:r>
            <a:r>
              <a:rPr lang="en-US" dirty="0" smtClean="0"/>
              <a:t>regions.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6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Chlorophyll and Carotenoids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00300" y="1117600"/>
            <a:ext cx="54292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245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Photosynthesis</a:t>
            </a:r>
            <a:r>
              <a:rPr lang="en-US" dirty="0" smtClean="0"/>
              <a:t> is the process of harnessing the energy from the sun and combining this energy with other compounds to make sugars.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6CO</a:t>
            </a:r>
            <a:r>
              <a:rPr lang="en-US" b="1" baseline="-25000" dirty="0" smtClean="0"/>
              <a:t>2</a:t>
            </a:r>
            <a:r>
              <a:rPr lang="en-US" b="1" dirty="0" smtClean="0"/>
              <a:t> + 6H</a:t>
            </a:r>
            <a:r>
              <a:rPr lang="en-US" b="1" baseline="-25000" dirty="0" smtClean="0"/>
              <a:t>2</a:t>
            </a:r>
            <a:r>
              <a:rPr lang="en-US" b="1" dirty="0" smtClean="0"/>
              <a:t>O 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&gt;&gt; light &gt;&gt; </a:t>
            </a:r>
            <a:r>
              <a:rPr lang="en-US" b="1" dirty="0" smtClean="0"/>
              <a:t>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12</a:t>
            </a:r>
            <a:r>
              <a:rPr lang="en-US" b="1" dirty="0" smtClean="0"/>
              <a:t>O</a:t>
            </a:r>
            <a:r>
              <a:rPr lang="en-US" b="1" baseline="-25000" dirty="0" smtClean="0"/>
              <a:t>6</a:t>
            </a:r>
            <a:r>
              <a:rPr lang="en-US" b="1" dirty="0" smtClean="0"/>
              <a:t> + 6O</a:t>
            </a:r>
            <a:r>
              <a:rPr lang="en-US" b="1" baseline="-25000" dirty="0" smtClean="0"/>
              <a:t>2</a:t>
            </a:r>
          </a:p>
          <a:p>
            <a:pPr algn="ctr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Summary</a:t>
            </a:r>
            <a:endParaRPr lang="en-US" dirty="0"/>
          </a:p>
        </p:txBody>
      </p:sp>
      <p:pic>
        <p:nvPicPr>
          <p:cNvPr id="4" name="Content Placeholder 3" descr="Photosynthesis leaf diagr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0460" b="-1004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1197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Photosynthesis occurs in the chloroplasts of cells. Chloroplasts are almost exclusively found in plant cells.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Green Sea </a:t>
            </a:r>
            <a:r>
              <a:rPr lang="en-US" dirty="0"/>
              <a:t>S</a:t>
            </a:r>
            <a:r>
              <a:rPr lang="en-US" dirty="0" smtClean="0"/>
              <a:t>lug is one of only a very few exceptions – it has some chloroplasts and can produce its own pigment.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004" y="3136735"/>
            <a:ext cx="2493339" cy="15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42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633" r="-66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533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	The word </a:t>
            </a:r>
            <a:r>
              <a:rPr lang="en-US" b="1" dirty="0" smtClean="0"/>
              <a:t>photosynthesis</a:t>
            </a:r>
            <a:r>
              <a:rPr lang="en-US" dirty="0" smtClean="0"/>
              <a:t> comes from the Greek word </a:t>
            </a:r>
            <a:r>
              <a:rPr lang="en-US" i="1" dirty="0" smtClean="0"/>
              <a:t>photo</a:t>
            </a:r>
            <a:r>
              <a:rPr lang="en-US" dirty="0" smtClean="0"/>
              <a:t> meaning light and the </a:t>
            </a:r>
            <a:r>
              <a:rPr lang="en-US" i="1" dirty="0" smtClean="0"/>
              <a:t>synthesis</a:t>
            </a:r>
            <a:r>
              <a:rPr lang="en-US" dirty="0" smtClean="0"/>
              <a:t> meaning put together.</a:t>
            </a:r>
          </a:p>
          <a:p>
            <a:pPr>
              <a:buNone/>
            </a:pPr>
            <a:endParaRPr lang="en-US" sz="1900" dirty="0"/>
          </a:p>
          <a:p>
            <a:pPr>
              <a:buNone/>
            </a:pPr>
            <a:r>
              <a:rPr lang="en-US" dirty="0" smtClean="0"/>
              <a:t>	Therefore photosynthesis means </a:t>
            </a:r>
            <a:r>
              <a:rPr lang="en-US" b="1" dirty="0" smtClean="0"/>
              <a:t>“using light to put together”. </a:t>
            </a:r>
          </a:p>
          <a:p>
            <a:pPr>
              <a:buNone/>
            </a:pPr>
            <a:endParaRPr lang="en-US" sz="1900" dirty="0"/>
          </a:p>
          <a:p>
            <a:pPr>
              <a:buNone/>
            </a:pPr>
            <a:r>
              <a:rPr lang="en-US" dirty="0" smtClean="0"/>
              <a:t>	In this process plants convert the </a:t>
            </a:r>
            <a:r>
              <a:rPr lang="en-US" b="1" dirty="0" smtClean="0"/>
              <a:t>energy of sunlight</a:t>
            </a:r>
            <a:r>
              <a:rPr lang="en-US" dirty="0" smtClean="0"/>
              <a:t> into chemical energy stored in the bonds of </a:t>
            </a:r>
            <a:r>
              <a:rPr lang="en-US" b="1" dirty="0" smtClean="0"/>
              <a:t>carbohydrates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135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Thylakoids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energy from the Sun is trapped by pigments held the </a:t>
            </a:r>
            <a:r>
              <a:rPr lang="en-US" b="1" dirty="0" smtClean="0"/>
              <a:t>thylakoids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pigments can be found in </a:t>
            </a:r>
            <a:r>
              <a:rPr lang="en-US" b="1" dirty="0" smtClean="0"/>
              <a:t>photosystems</a:t>
            </a:r>
            <a:r>
              <a:rPr lang="en-US" dirty="0" smtClean="0"/>
              <a:t> (photosystem II and Photosystem I) held in the thylakoid membrane.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thylakoids are stacked into piles called </a:t>
            </a:r>
            <a:r>
              <a:rPr lang="en-US" b="1" dirty="0" smtClean="0"/>
              <a:t>grana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26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Stroma</a:t>
            </a:r>
            <a:r>
              <a:rPr lang="en-US" dirty="0" smtClean="0"/>
              <a:t> and The Calvin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energy made during the light dependent phase of photosynthesis is used to convert CO</a:t>
            </a:r>
            <a:r>
              <a:rPr lang="en-US" baseline="-25000" dirty="0" smtClean="0"/>
              <a:t>2</a:t>
            </a:r>
            <a:r>
              <a:rPr lang="en-US" dirty="0" smtClean="0"/>
              <a:t> and existing molecules within the chloroplast into simple sugars.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These reactions take place in the </a:t>
            </a:r>
            <a:r>
              <a:rPr lang="en-US" b="1" dirty="0" err="1" smtClean="0"/>
              <a:t>stroma</a:t>
            </a:r>
            <a:r>
              <a:rPr lang="en-US" dirty="0" smtClean="0"/>
              <a:t> of the chloroplast and are known as </a:t>
            </a:r>
            <a:r>
              <a:rPr lang="en-US" b="1" dirty="0" smtClean="0"/>
              <a:t>the Calvin Cycle or the light independent reactions.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0543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560" y="1600200"/>
            <a:ext cx="60200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53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Photosynthesis and Cellular Respiration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Photosynthesis and cellular respiration are closely related chains of reactions.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dirty="0" smtClean="0"/>
              <a:t>	We can see that both these reactions are basically the </a:t>
            </a:r>
            <a:r>
              <a:rPr lang="en-US" b="1" dirty="0" smtClean="0"/>
              <a:t>reverse</a:t>
            </a:r>
            <a:r>
              <a:rPr lang="en-US" dirty="0" smtClean="0"/>
              <a:t> of each other. 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Photosynthesis involves using ATP to build sugar.</a:t>
            </a:r>
          </a:p>
          <a:p>
            <a:pPr>
              <a:buNone/>
            </a:pPr>
            <a:endParaRPr lang="en-US" sz="1900" b="1" dirty="0" smtClean="0"/>
          </a:p>
          <a:p>
            <a:pPr>
              <a:buNone/>
            </a:pPr>
            <a:r>
              <a:rPr lang="en-US" b="1" dirty="0" smtClean="0"/>
              <a:t>	Cellular respiration involves breaking down sugar to produce ATP.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Photosynthesis and Cellular Respiration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6048672" cy="50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72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sz="2900" dirty="0" smtClean="0">
                <a:hlinkClick r:id="rId2"/>
              </a:rPr>
              <a:t>http://www.youtube.com/watch?v=uYWuqxo91VA</a:t>
            </a:r>
            <a:endParaRPr lang="en-GB" sz="2900" dirty="0" smtClean="0">
              <a:hlinkClick r:id="rId3"/>
            </a:endParaRPr>
          </a:p>
          <a:p>
            <a:pPr>
              <a:buNone/>
            </a:pPr>
            <a:endParaRPr lang="en-GB" sz="2400" dirty="0" smtClean="0">
              <a:hlinkClick r:id="rId3"/>
            </a:endParaRPr>
          </a:p>
          <a:p>
            <a:pPr>
              <a:buNone/>
            </a:pPr>
            <a:r>
              <a:rPr lang="en-GB" sz="2400" dirty="0" smtClean="0">
                <a:hlinkClick r:id="rId3"/>
              </a:rPr>
              <a:t>http://www.youtube.com/watch?v=s8gIxYUR0Ao</a:t>
            </a:r>
            <a:endParaRPr lang="en-US" sz="2400" dirty="0" smtClean="0">
              <a:hlinkClick r:id="rId4"/>
            </a:endParaRPr>
          </a:p>
          <a:p>
            <a:pPr>
              <a:buNone/>
            </a:pPr>
            <a:endParaRPr lang="en-GB" sz="2400" dirty="0" smtClean="0">
              <a:hlinkClick r:id="rId4"/>
            </a:endParaRPr>
          </a:p>
          <a:p>
            <a:pPr>
              <a:buNone/>
            </a:pPr>
            <a:r>
              <a:rPr lang="en-GB" sz="2400" dirty="0" smtClean="0">
                <a:hlinkClick r:id="rId4"/>
              </a:rPr>
              <a:t>http://www.youtube.com/watch?v=mYbMPwmwx88</a:t>
            </a:r>
            <a:endParaRPr lang="en-GB" sz="2400" dirty="0" smtClean="0">
              <a:hlinkClick r:id="rId5"/>
            </a:endParaRPr>
          </a:p>
          <a:p>
            <a:pPr>
              <a:buNone/>
            </a:pPr>
            <a:endParaRPr lang="en-GB" sz="2400" dirty="0" smtClean="0">
              <a:hlinkClick r:id="rId5"/>
            </a:endParaRPr>
          </a:p>
          <a:p>
            <a:pPr>
              <a:buNone/>
            </a:pPr>
            <a:r>
              <a:rPr lang="en-GB" sz="2400" dirty="0" smtClean="0">
                <a:hlinkClick r:id="rId5"/>
              </a:rPr>
              <a:t>http://www.youtube.com/watch?v=pdgkuT12e14</a:t>
            </a:r>
            <a:endParaRPr lang="en-US" sz="2400" dirty="0" smtClean="0">
              <a:hlinkClick r:id="rId6"/>
            </a:endParaRPr>
          </a:p>
          <a:p>
            <a:pPr>
              <a:buNone/>
            </a:pPr>
            <a:endParaRPr lang="en-GB" sz="2400" dirty="0" smtClean="0">
              <a:hlinkClick r:id="rId6"/>
            </a:endParaRPr>
          </a:p>
          <a:p>
            <a:pPr>
              <a:buNone/>
            </a:pPr>
            <a:r>
              <a:rPr lang="en-GB" sz="2400" dirty="0" smtClean="0">
                <a:hlinkClick r:id="rId6"/>
              </a:rPr>
              <a:t>http://www.youtube.com/watch?v=g78utcLQrJ4</a:t>
            </a: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dirty="0" smtClean="0">
                <a:hlinkClick r:id="rId7"/>
              </a:rPr>
              <a:t>http://www.youtube.com/watch?v=ZnY9_wMZZWI</a:t>
            </a:r>
            <a:endParaRPr lang="en-GB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GB" sz="2400" dirty="0" smtClean="0">
                <a:hlinkClick r:id="rId8"/>
              </a:rPr>
              <a:t>http://www.youtube.com/watch?v=2xNwZCk2CHY</a:t>
            </a:r>
            <a:endParaRPr lang="en-GB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GB" sz="2400" dirty="0" smtClean="0">
                <a:hlinkClick r:id="rId9"/>
              </a:rPr>
              <a:t>http://www.bbc.co.uk/learningzone/clips/plant-photosynthesis/6126.html</a:t>
            </a:r>
            <a:endParaRPr lang="en-GB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79059"/>
            <a:ext cx="7211144" cy="1143000"/>
          </a:xfrm>
        </p:spPr>
        <p:txBody>
          <a:bodyPr/>
          <a:lstStyle/>
          <a:p>
            <a:r>
              <a:rPr lang="en-US" dirty="0" smtClean="0"/>
              <a:t>Photosynthesis Review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Through </a:t>
            </a:r>
            <a:r>
              <a:rPr lang="en-US" b="1" dirty="0" smtClean="0"/>
              <a:t>photosynthesis</a:t>
            </a:r>
            <a:r>
              <a:rPr lang="en-US" dirty="0" smtClean="0"/>
              <a:t> some organisms can make their own food.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These organisms are known as </a:t>
            </a:r>
            <a:r>
              <a:rPr lang="en-US" b="1" dirty="0" err="1" smtClean="0"/>
              <a:t>autotrophs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Organisms who have to get their food by eating other organisms are known as </a:t>
            </a:r>
            <a:r>
              <a:rPr lang="en-US" b="1" dirty="0" err="1" smtClean="0"/>
              <a:t>heterotrophs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279342" cy="4525963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	Energy in cells is released when </a:t>
            </a:r>
            <a:r>
              <a:rPr lang="en-US" b="1" dirty="0" smtClean="0"/>
              <a:t>chemical bonds</a:t>
            </a:r>
            <a:r>
              <a:rPr lang="en-US" dirty="0" smtClean="0"/>
              <a:t> are broken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Energy in cells is stored in the form of </a:t>
            </a:r>
            <a:r>
              <a:rPr lang="en-US" b="1" dirty="0" smtClean="0"/>
              <a:t>glucose</a:t>
            </a:r>
            <a:r>
              <a:rPr lang="en-US" dirty="0" smtClean="0"/>
              <a:t> which can be broken down to provide energy to </a:t>
            </a:r>
            <a:r>
              <a:rPr lang="en-US" dirty="0" err="1" smtClean="0"/>
              <a:t>phosphorylate</a:t>
            </a:r>
            <a:r>
              <a:rPr lang="en-US" dirty="0" smtClean="0"/>
              <a:t> </a:t>
            </a:r>
            <a:r>
              <a:rPr lang="en-US" b="1" dirty="0" smtClean="0"/>
              <a:t>ADP</a:t>
            </a:r>
            <a:r>
              <a:rPr lang="en-US" dirty="0" smtClean="0"/>
              <a:t> and transform it into </a:t>
            </a:r>
            <a:r>
              <a:rPr lang="en-US" b="1" dirty="0" smtClean="0"/>
              <a:t>ATP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b="1" dirty="0" smtClean="0"/>
              <a:t>ATP is the cells energy storage molecule</a:t>
            </a:r>
            <a:r>
              <a:rPr lang="en-US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803" y="2133600"/>
            <a:ext cx="42862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78768" y="3596626"/>
            <a:ext cx="196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Glucose and O</a:t>
            </a:r>
            <a:r>
              <a:rPr lang="en-US" baseline="-25000" dirty="0" smtClean="0"/>
              <a:t>2</a:t>
            </a:r>
            <a:endParaRPr lang="en-GB" baseline="-25000" dirty="0"/>
          </a:p>
        </p:txBody>
      </p:sp>
      <p:sp>
        <p:nvSpPr>
          <p:cNvPr id="7" name="Right Arrow 6"/>
          <p:cNvSpPr/>
          <p:nvPr/>
        </p:nvSpPr>
        <p:spPr>
          <a:xfrm>
            <a:off x="5979459" y="3411960"/>
            <a:ext cx="1039906" cy="5827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the process of </a:t>
            </a:r>
            <a:r>
              <a:rPr lang="en-US" b="1" dirty="0" smtClean="0"/>
              <a:t>photosynthesis</a:t>
            </a:r>
            <a:r>
              <a:rPr lang="en-US" dirty="0" smtClean="0"/>
              <a:t>, plants use the energy of sunlight to convert water and </a:t>
            </a:r>
            <a:r>
              <a:rPr lang="en-US" b="1" dirty="0" smtClean="0"/>
              <a:t>carbon dioxide </a:t>
            </a:r>
            <a:r>
              <a:rPr lang="en-US" dirty="0" smtClean="0"/>
              <a:t>(CO</a:t>
            </a:r>
            <a:r>
              <a:rPr lang="en-US" baseline="-25000" dirty="0" smtClean="0"/>
              <a:t>2</a:t>
            </a:r>
            <a:r>
              <a:rPr lang="en-US" dirty="0" smtClean="0"/>
              <a:t>) into high energy </a:t>
            </a:r>
            <a:r>
              <a:rPr lang="en-US" b="1" dirty="0" smtClean="0"/>
              <a:t>carbohydrates</a:t>
            </a:r>
            <a:r>
              <a:rPr lang="en-US" dirty="0" smtClean="0"/>
              <a:t> – sugars and starches.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6CO</a:t>
            </a:r>
            <a:r>
              <a:rPr lang="en-US" b="1" baseline="-25000" dirty="0" smtClean="0"/>
              <a:t>2</a:t>
            </a:r>
            <a:r>
              <a:rPr lang="en-US" b="1" dirty="0" smtClean="0"/>
              <a:t> + 6H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&gt;&gt; light &gt;&gt; </a:t>
            </a:r>
            <a:r>
              <a:rPr lang="en-US" b="1" dirty="0" smtClean="0"/>
              <a:t>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12</a:t>
            </a:r>
            <a:r>
              <a:rPr lang="en-US" b="1" dirty="0" smtClean="0"/>
              <a:t>O</a:t>
            </a:r>
            <a:r>
              <a:rPr lang="en-US" b="1" baseline="-25000" dirty="0" smtClean="0"/>
              <a:t>6</a:t>
            </a:r>
            <a:r>
              <a:rPr lang="en-US" b="1" dirty="0" smtClean="0"/>
              <a:t> + 6O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38467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Stomata</a:t>
            </a:r>
            <a:endParaRPr lang="en-GB" dirty="0"/>
          </a:p>
        </p:txBody>
      </p:sp>
      <p:sp>
        <p:nvSpPr>
          <p:cNvPr id="4098" name="AutoShape 2" descr="data:image/jpeg;base64,/9j/4AAQSkZJRgABAQAAAQABAAD/2wCEAAkGBhQSERQUEhQWFRQWFxcUFhUVFxUXFhQYFxgXFRQVGBUXHCceFxwlGRUWIC8gIycpLCwsFx8xNjAqNSYrLCkBCQoKDgwOGg8PGCogHB0qKSktLCwpKSwsKiwpKSksKSwsLCwsLCksLSwpKSwpKSksLCkpKSkpLCkpLCwpKSwsKf/AABEIAMYA8AMBIgACEQEDEQH/xAAbAAABBQEBAAAAAAAAAAAAAAAAAwQFBgcCAf/EAEkQAAIBAwIDBQQGBwUHAgcAAAECAwAEERIhBTFBBhMiUWEycYGRBxRCUqGxIyQzYnLB0TSSsuHwFUNTc4Kis3TxFiU1VWOD0v/EABkBAAMBAQEAAAAAAAAAAAAAAAABAgQDBf/EACYRAAICAQUAAgICAwAAAAAAAAABAhEDBBIhMUETIlFxYYEUIzL/2gAMAwEAAhEDEQA/ANdvFwab4p3fjemqms0uzk+ypXXbdvrF1DBGkr2xAaIystxL4QzNFHoIcDPnk4PpmTtu19s9xPbiVdduoMhLAKPbLjJ56AniPIaqqnarsdLdtI31bRciX9WvI5UTCBhpMqghvCAcbEnbfpXXGexd1I/FlTTovVgaOXWB4oQf0bpjI1M2M7AY68qpJD4Lkvaa2MZlFxF3YIUvrUKrEZCkk7Eg5GedJL2us2xi6gOX7sYlTd9sKN/Ub8qovFexF5PDfkRqjXK2kaQmRBjuFGt2bJA8lGckUnxfsJdy/X9EKA3Elm8X6SIYEAbvFbfbORjzxRtX5CkaO/GYBKITLGJScCMsNWcZ04+9jfHOmPDu29tMZwsyAQPoZiwAOyZZc8xqYLnqRgVTuNdkr2W+75IYxEt3BcALMq6wikOzIQdT74znAAwAck0pN2VvVhv4khiczXf1qJ2lUbFk5KRs6gZy2wONjvRSCkWbjfbhYktnhCTxz3CW2pZMaC5IzsjZwQcjapviHFo4F1TSLGucZdsAnngeZwDsKzGPsZepCodFOniYvixnRiYxuRqONTk+gyd8DrY+2nCbqeaznt4lcW8jloZHCd6sqhCSDsCAGG/3qOAaRY5+0lumjVPEveAMmXXDqTgMDnGnJxnlmuLztTbRMUluYUdSAVaRQwLcsgnI58+VUDjXYO6YzdzFGFns0tljR1C2zLKj6SWO64Qklc+Lb1o432BvJGvAqrJ3trbW8cjPGpdoe7DswO6g6SfgKKX5CkaB/wDE9tpdvrEOmNgkjd4uEZs6QxzgE4OPdUbxztxFFZzXNu0dyISodUlAxkge0qtg7+W9ULtR2cuLe24nLKoSOWC1RcNGfFFoUqVU7bk4x5U5uOxN3cQ3cixqhuLe1hjj7yMBu7CFpGYeEDw7Dmc09qCkaRHxuLMatIiySKriMuNXiGoDHzxsM4OBsaRh7UWzsEjmSRySoWNgxJUAsBg8wCMjpmqVa9hZheO0sIkhkNrKG+sae5eBQNLKN5MHOMHG/PBOJDgHZ25g4nNcCCNLe41a0EkZaJtWzqAd9elSwUdRz0g1NIKRcvrX7j/Kg3oHMMvvU0vXqioEJw3CtyYH4inyR0gtmp5qD8BSn1Jfs5X+En8uVWkNI7eKm7pShSQcmDejbH+8P5iuo5g2x2Yc1PMf1ptDobZozSs0eKSFR0SGaKKKACiu0jzS6wU6sKG2K9Ub07EYpAgatiCfQ8qNoULX/OmYp5f86ZinLsH2FFFFSAUGik55woyd+gA5k+VKgFKSmuQNubdFHP4+XvpMQs3tnH7qkj5t1paKFV5DH5/E86YCcdvvqfdunkvoPX1peiigD1VpZIKTadIkaSRlRFGWZmCqo8yTypvb9qLWSJ5kuYWiTZ5A66UO2zHp/n1qkhpDu64ZFKumVEkXnpkVXX+6wIrxbJVUKihVGwVQFUDyAGwFNj2nte4+sfWYe4zp73WujV93Ofa9OfpXlz2ntY4kme5hWJ9kkMi6XP7rZ3/l1qqHQ5MJrnu6Sue0lrGyLJcQqZAGjBdRrDHCsN+ROwPI9K6/29b9/wDV++i7/wD4Wsa841Y05543xzxvU7RbRQRmnEcWKYQdpLV3eNLiFnjBaRQ6lkC7uSM9Ovl6VzZdp7WZgkNxDI5zhUdWJwNZAAOfZ3p1QUSma9ppDxGIxmUSIYxqy+oaBoJV8tnAwQabW/ae1eF5kuYWiTZ5BIulD5MemdsZpoolKTmt1b2hnHLzHuIqHl7YQfqxjYTJcSPGjxMrKCiNIcnPkmMcxnennAOMLd20VwilVlQOFbGRnIwcbdKYHU9uyjKHP7rEn5HmPjmm/wBYb/ht/wBv9alWWmzQGub5JYzNyRzRsfA/kaWRwQCNweVKdyabiDuzkewfaH3T94eXqKKEP4EpXNeKNqQmOptA5c39B0X3mrSKOdZk9k6U+9jdv4fIetLxwhRgAD/XXzrsLRTA4v6Z0vcXGrV0KsVIP4H3EUhUy7JfYUUUVABSGMy/wqMf9ROT/wBtOCKQj/at/Cv5tQAtRXprygAr3FeV0nOgQy7UcLlns5IoCgkbSR3gBU6WDEZIOkkDZsHB3qpj6P7otPIXjMjzWdyivLJKGa31h4pZWQEggjDBcA9Nq0ZaK6pnQpdz2aunaK402onjumue4UsI3DRd145+7y0o5iQp6U04h2Ku2ME6GFZU+sB4oXaBMXDB/BKI28QxhiU8eelX/FFOwM4uvo7uFSFLfuUZbdIDIskwClZGkYPFIrrdRb4CsARvy6SLdj7n693qNHHE0/fuyu5Ei93oObZ1KpN/+VGG1XaiiwM8tewN13VvA5gWO0juUilQv3k5njeNdaaAIx4wX3bUVFc9peGtacOsYof7dD3Qt+7jdleUKIpQWC4C4lJyxHLPStFoosCscS7GauFfUIWC6Y0RWYEqzIwc6wNyrMDn+Ko3jPZO7u45HcW0E3e20qLEznV9X1bS3GgE51eHwnRgc6vNFKwKJYdhpw0LuYwwupbmQd5JKxD25hGZCqh3zjJCqMY2znNk7I8Ie1sba3kILxRhGK5K5GTsT76l6KLAKKKKQBXLLkEHkRj586K5nk0qzeQJ+QzQIbQTkLoA1OMr6DBwCT7vnTm3h0jHMkkk+ZNR0VgxjVwx74gPknALHfSR5YJFP7S5DoGAx0I6qRsQR76YC1FFFADbitoCdQJV+WodfIEdRTS3m1A52YbEfzHoakr+mLWZOGX2h8mHkamXYn2e17ilYMHzBHNTzH+vOljGKVBQzpo8uJlx9oBW9N/D/Ont2yoMscD1qIS8QqSwkyx1ZEbnH3cHHSpESuaKbWF53i5zkgkHpnHXB5U5oAKM0UUrAcxS0tmqR2s7epZsIY42uLpl1LDH0B5M7fZG1QkXFuNyjJa3gDYwEgaVh6Zc4+ddYplI1HNBasxjveNI2PrEEpHNJLYKADyOYvF/KlF+kG8tiRxC1DpzEtmrnTjnrikOcczkEcqbQzRHuPKvFuKiuB8ahvIu9tpBImSPI5HMFWAI5/8AvT4motkcj1XzXVVHjPb+G1k7kJLcTgAmKBQxQHl3jEhU+NQlx9JF62TFaQov3ZpmMh9SIl0r7smrSbLRpNFZW/0icT6W9mP/ANktObX6V54/7XZFh9+1cOAOuY2w2R76KYUaXRVRtfpY4Y+kfWlRm20yLIhU+TErhfiatkUoYBlIKncEHIPqD1FAHVFFeE0CPaZcSOrRF98+L+Bd2P5D404ubkIups8wABzYnYKB5mkbG2Iy7/tG575Cjog9350AO6Ygd3N+7Lv7nUb+/UPxFPqTuLdXUqwyD+B8wRyIoAUoppw6Q4ZWOWRtJJ5sNmRj7wfwp3QB1OMmuRXUvOuQKT7ASmtwxB3BHIg4Pu9RSbQkAkyMNvJf6U5zTPiTZAjXnISvuXGZD/d295pgNLOyDhZX3yNSg74zyJzzOKcnnTpkAAA5AYHuFNW51EhMZXkbKwkTfGzqPtKeo/eHP507VsjIr2o5/wBXOd+5Jyevdk78vuE/I1IiQNVvtx2v+oxL3ad7cStohi+8erNj7IyPfkVN3nEY4oXmdsRohkZvJQM59f8AOqJ2UsJb+6e/uV06sLChBHdQgnSB+83M/wCdOK9Y4/kX7Ddmu6fXcEvPL+kkkfnI3VQfJegp92t4xKJO5QlVwDkZBfPqOnoKsPE2QJh9vu45gjkR5VGNxZmwGGWHIrzP7wOMg+gp5NPPUR+rqzPnyJpq+RTh0MywJJJkyJnY+00ZO6n16ipeSNJkGcEHcHr6Y9f6VEwXcpP2sep/yphxm9lhjZUOkFgQR9kEZZQem+KrLglpsdt3ROPPFx48K9x3hElk0lzaAJKp7wppBjnVfa9VYrzwd8cs4NSHaT6T43hgjsGWS6uItQOfDbgg5L88uviAXzAPlmY4TO09m3enUVJAY89sEZ+eKyfsUi/7WlG27yZG3hxPgAeWwpYprJHcaoSUluNN7H9l4LaDNww7x21OZG8cjN9t87kk8s8qnr6zgDKiIi6vHIdvYXfGfVsVU+2S/rR9VXHy/rUhdsdIZubKMDyUeFfmBmp0spajLLH1Rlnqdqk2uizzX1uu7d2T5ABvyBoju7ZwV0x4PMFAAfwqvcP4WJBnNIiwLMQm4G2rp8P616r0uOPG7k4R1eWVNR4DtH2XjfUlshcaT3sftJg+ZJ5/u86qfZXjrcGcpJqexdxnOS9o3U46pyB5b+p30Hg941udD7KTsccjXHans2koaWMDXgllwCsg65Hnj51kyY3jdM3Ys0ci4LPBOrqGQhlYalZTkEHkQRzFJ30oRdR5L4j8ATVJ+jTjUSB7ALoaLM0YLE95HIxY6AdwEPhI9QfOrcx758D9mjeI9HYclHmAefqK4SVHU7tbcs3eyDB+wvPu13Gf4j+HKntFFMQUUUUDGQbROc/7xVIP7yAgj+6Qae0y4qMKr/cdW+BOlvwNPSaQjqTnXNdSc65ofYHjUyt/HNI3SMCJfecM5/IfCnrU04UPAx6mSQn++QPwApgOmpm3OnrUzfnUSEzmjFFFRQjMPpHkcy2vDYv2Uzd8+5JEaMf0RHVcgnf0HSr9weZFQIPCwG6kYbz5Hn8KpkaCfj9w3/BjhgGemQZH/L8au/FYlKeIb7YPUb9DXZK6iEntRCcVkLuB1P4DyqUj4YvdgcmG4YcwehplBZsD3hUyDyz4wOhx9ranE/G15ICT5Y3HvFetalFY4+HlxWyTyy9Obm5YqUbwyD4Bh94Gi34aZYmV+vsk+YGNVIWvDHlJZjjyPkfd5edLcT44UjKYxNyPkB98ehrJqJcfGuTRhhvfyNV/Azk4pHFbtFEo7wKw0Hlr35t6msi7B6l4ixkwJAJGkxyLCYavxzVh4lxopIIolaa6k9iJBqbUR4WcdFzg4PQdBUZxPsfxDh0SX86xhtZM4V9TaZX1EOgGB4jzUnGRWeMVFUj0EqRsV1ouBGqgMzHngZRV3c+nQVxx+wyAw5LsR5Dp/KojspxUI+p/ZYEZx57jFWPuGlOqQFV5rH+Rf19KUH8Ut0TjlxRmtr9ILh6s3hOQh3PQt6Z8qnlUDYbAcvSvbm1GCV2PPA5H4Uz/ANpoF1OwGPWvQx5FkTkYtjx/RdeHHFbfUueopxYcTCooc5YcgBqZ/cB8t6avcGQcwinYbgu2RkADOBkb9TSvBLmGMMzOigZUuzKN9WMFj19KnO92P9DxQUcv7Kdb27Jx2LH6PvUniKkKWQEd8CMggHpWpW0ARFUclAArNe1dysPGrCUMNLygHBG4ljKBh6VfrzjsUUsMTHLzSGJQuG0sEaQ69/D4VrA+T0iQrxmxSU14iFQ7opY4UMygsfIAnf4UldXiKwQuods6ULDUcc8LnJqSR0Ho1VWbTthDJKkS69Ty3EIyu2u2x3uTnYbjB61N95U2KzjjMuIX9w/MUsZsmo/i5/Qv7h/iFO+tKxWSEx8Vc5obeiuhQUz4X+zP8cn+NqeYpnwv9mf45P8AyNQA7blTN+dPTTSVd6mQmJ0ldz6I3bnpVmx56VJx6cqVprxX9hL/AMuT/A1QIzL6J4JJu9uy/wCluJHkY4yBgkAYPqW+GKvPEbhwVV1Bx1TJz5eE9edQv0RwAWERAxlB8ckkmpriD/px7x+VbMEd2X9HDVT2xH9vfIRgHcDkdj8jUVbW4llOcg55jmAPKpa+gUodQBwNiRkj3GobgsLFzoYKcH2hqB3HP51q5WOTM1r5IpEq128C+MBkGwddj6al/pVK47x2OHVNMScnCoN2kY+zGo9fwG/SrNx6d+7CuoG+cqcqcdMdKpHGJI45+HSyAYS8iU5PhCsGyTnyIU59KwRXp6cUX/6OOyP1eJrm4QfXLkmWY4AMQbcQqPsgADI6nnyFWbjPCEubeWCQeCVGRtgcahjUM7ZBwR6gU9Br3VVlGF8AR7eSaymOZLZtIf78bbxuPhtVw4j2hlEMQi9vdXOAcYA089t9/lUZ9JFsq8XsXXAaSKdXx9pU0lNXu1GnPDbFZxKhOnwjDfdII6+Vcc8XKDojIriS/CuJyXCYBVSu0j89z90cqq/bqxVIlLFWRZ4mdZDhZVDA92zYwoPmfDnnVk4JbxWqsBJ3jsRkIpPLOAAPfSM1yzynC4zthtvLmP5V10Kk19l4Y8jkoxbKRwjhzzSTT2sEeiO+gmWKORNDKkLK6pIPASDJnbw5yAacW3Z65BBeGI/p7qV/FAzR98RoKtOjR45hjoLYG2M7342r6d3wPuxqFA59TmvOCWSM7krqwNtW++T51qnH6NlLJ/sSMfi4E6XvDEuNBSN1tiQyupJkkZMZGCCCCM+6r1wDsNcRTcPLWsSG1llM9ysil7nUrhZMY1NuR7e4JwNsmmPbKEPxK2QY8V7b4P3dPjbb3KR8a1vNY2zYyjdpOzMr3dxJ9UhvEngjhj711UWzJq1ZBGQjFg2U8WVHLnUTxjsPcteSPoDrLLbyrKjwL3QiCAqXkiaZdJQ4CHB1b4ya0+kbg1LZNmfcJ7Kzx3UMjKuhLriErHUCdFxp7o48zjl0q8UCiubdkjTi37F/cP8AEKedaZ8W/Yv7h/iFPAd6QD9+deUSHxUV1KCmfCf2f/XIfm7U8NNOED9BH/CD8TufxNADukZ1pavGWkwYxqP7Q/2S5/5E3/jepJ1xUZ2iT9UuD5QT+vOJx/OufpJXfopIHDYSSBlRzIHU+dSHEZB3oIIO/Qj0qM+i20R+GwFlUnSNyM9TUnxmzVDkKAM5GBge41u0rrLx6ZdYlst+D69u17s4Zc45ZGfzpjwK5VSSzKvPmQPKkJb1SmNC588Cn3AYQRuByPQeYrXmUoYmn6ZMcoTzKr4Eu0l0jqullbBOdLA9OuDVI7U2glt4kOxa6tlDfd1MUJHwJrQ+P247k4UDBHIAVmnai/eFrJ9JaJLqF5cc/A4KL8Tn5CvNh0ezHokOzHC7ya1tXtFuI5WtLgTXEkpaOYuhFsFy58QbkcDRjenFz2auWt7gWlrcW4NkIpEdxqnuhLG2tPGdRCh8ybas43rX7a2RFCIqqijCqoAVQOgA2FKYqxmB/Sz2aW2vrJIY8xyRSoqeOR+8DEvJu6nV40OdXMZqz9gbDK4lBZlRAdeCdXI5xkE/E03+lMO/GOHKBlUilk92SQx/7UqS7L2+qSUamXl7JwTv12qZdCfRbCAinAAAHIDA2qu2m8tSl1w3C/tJDk4wWBHmenkKr6bORk8zuDvWvRJ1Jo8vVtXG2WWU7Udn49nbzOP9fM1CvNnADyE/xf5VNcM4V+jH6SVc74DYHp0q9Q3GFNdlYNs8lp9FB49/9Ttf/XR/4H/pWsqayiO377i1rAD+zmlunY7tphXSo+LOR8K1gCvPkeiwNNrg05zTa4NQxMRoooqCRnxTdFHQyRj3jUP6U961HGdZJwoYN3QLMAQcOcKobHIgZOD51IjnQJjuY+KuqSuG8VKpV+liF3NoRm8lY/IE11YxaY0XyUD8N6bcYOU0D2pCEA/FvhpBp8tUB7RRRQAhcLTSa1WVWjcZSQGNhnGVcFW36bE0+n5VHXakowXmQce+ofZL7KT9Dh/UNOchZJFHuDnAz5f1q38WttSe7f4cjVB+iRD9SaMuyFJZAwUgEeI5znlUhbcUMl0q41xl9IViSSOWrOfjU5M6wyUn+TnmcepeikkWDgmp7hl0qrsrseWFUkDrz2670+MMUe+lV9y/6NdJfoeRPpkED54rdn1M80OuDNh0+PDJu+SA4j2oVtUQTc+Hc9eXTaqB9I0pWz1D7MsZ5eRJFWzhnCGiuQZ8BVJOSQdR6YA3J38qS4pZq/eRsupGyCrbZB5cxsfI9OdefpZzmnuVGvDJvtGqWFxrjR8g6lVsjkdQB29N6cVln0J9qXZJOHXCsstsNUercmEtgKT+6WUZ6hh5Vp8s4VSzEKoBYk7AAbkknltWw7mK8R4wbrjl4cHRbRrbLnoQ2XOPVg3wFWXspbuzSlH0kYG4BB9/+VUrsted697c4ws9y8iHHtLvpx88fE1o/ZWJYlAc4eXxAHbbcAAnbpyqJCY6v7148CVBsCQyHI38IJU7jmarayDJPXpVo7Q2pfIBxsuPXck1A2XCCzDVy9NyflXpaVqGPdaPH1Sc8m2n+yOhF53v6CCGROSmSYxnON/CI2G1T44hxNEJ+p2mFXP9rfkBk/7n0pW6H1RO8MgA5LGw1E55gEYOfwqP4j2vWe3aMKVdioODtgkZ9RWDPqY5MlX/AEbdPjjiW30qXYq5vJOJXlxDbQMyxpEytO6pHrYyaUfuySfDuMD8a0Hiz3j2EpULDdrmRFhcyK3dnWE1lQSHClSMdedRP0UWoHDVm+3cySTufUuVUZ9FUCrpCtcm+TTZmd92lnkijuHkuYYru5bulVjEscMcemNXlVGaPW4LYVSW5bU0tOPXDQ2gvLi4gi1Xccs6B1lMkThYI5H7vUvhyd1Gojetcz6n586Sm25E/OhvgbZlnEO008QbVLcfpOGM0BeFkd7hXfxmNAQkmjSx35YJ50jxHjd0O81T3CXIitTZwIpMdyWjjMhddJEhLlg2SNOOlaeD/rl+Ve6j5/691RuJsyC8vbiG5uiheKN75u/kRmjKr3a6cShGZFL4BcKenLNaD2HupZLONpnMjanAc6sugYiMksilzj7WkZ51JKf1g/8AKX4eNqeZ3obEK3XtV1C9cXXtGqZB2nna4lIkt44ortbTuZQwlcHQC4cNsxL5VdJBxuRzoXY/S4XR0zRMRsdUefItpK/PSR8RTwLWZ23bO6un0lFWKSWaEKU0tCYQ5jcSmXLvqjGUCDntyNQfCe1M1vbrOj6mj4TA+JCzLqN6Y2Yrnc6Sd810oqjaf9f6xRWc9pO0ry3Lwq693Bf8MRTGdz3rEyB2Bww25bc96V4f25uGNvKxgMdzPNB9XAZZbcR94Q8kms5x3eX8IA1DFFAX6UbUyPMVQofpHuY7a4edY2lS2FykaxkIwMgj1pMkrpNCNQOcq2x+Ez2T45PNJPHOAQixukgQRFhIGyDF3jkAFdmzuDUSXpLRXoHFpxq5iOBHcBLgDlu/gkA8/EM1N8O4PHbz6+914zpRFLNvtvjbam30ocEMlutxD/aLUmRMfaT/AHiEddh+FTHY3jUdzaRyR6dwAcdCOYPqDXOeOM6lJdEyipU34IcVmZ29kryA1c8ddh516nDvDkuT6DYf51LcSsO8TbmNx/MVAzO6jGdhz8x8K9fTOE4JNnnZ90ZtpErYOkakkBcDOcbkHbAPMnP50w4xZM6mZhgn7P3V6ZPnTBbtiVydgcgeXrUo3Fe9j7vqxVM+YJ3PocZrjl08o/ddHbBqYtqDfJmvH+LS8Ov7a/iXKgGGYDPjUndT7wTpPmo8qvP0n9oxPbQ2kJH644SQ58cSKEmcFR1KlRv5+tM+0PBFIkgkGpHGPXB6jyIP5VlnZGxcXscYJZ45LgYOcnCog29a42eiadwmxQPHGFxDHpBA5KOS5/11rRFtlcaWUMvkeVQvCOELBCRJuX9vrz+zSKcYdP0edxsp2JK9AfUcqmMHklSM+TIo8smvqckX7Jtaf8OQ7j+Fz+RpW24gjHTgo/VGGlvh94e6ohuLyAAkn5L/AEqKu+KasArqx9ok6vgc7fCtMdHkZwlrcUeyT7U9lnuZEeNlGF0kNkY3JyMe/Bqtdr7eDh8CEZaRcuxPNiNkQL01MRgVaeE30ukt7aA7hjh1GASdXJsDOx32qnw//MuLoMAxQMLuTP7uUtoj6k+LfyrB/jRx5XJrk744wk/kXpcuwfBmtuHWsMmzpENQ8mYlyvw1Y+FWACgCiq7OwUlMNqVrxl2oYhjRXTDBpOSQKCTyAyfcMk1zIGqH9Yb0jQH4sxH4U9XnTPhsZ0629qTxn0H2V+A/M09TmKBil17RqOfg8BlExhiMwAxKUTvBjl48Z+NP7g7ms5vOPXhmk0XGhBxEWITuYmAR0U69RGosC22+Nt81Qel7tuEWwmMwhhE7ZzJoTvG+94sZO2M1xwrg0HdEdzHpIeLGhcGISMVTlgrk5A+NZ5J2hutduV0zTx/7XjVjHGHb6vpWNsKPCTjcJgNsKUXtTLFw+V4OId/KtksxTuYibeXvIlYalUBfbde7cFts1aTKRpFvwC2jACQRKAUbCxqBqj/ZnAHNeh6V4OGWsczTCOBJmB1SaUWRh1Jbmc451SOOcVuLWZoZ+ImJVtmnimaK3H1ibUw7kAppKrgYjGGOqq/xBZZP9oXc+DMvDLaQRyQwsI2mVtSDWhIA325nVhs4FOhmsWfA7aPWIoYU15WQIiDVnchgOm+cHz9aRg4TBbKRBFFCpOptCKik45kjnzNZvd8fmtrjiTw3KpMJ7do7Uxoxu2aKJTGCw1Yxy7vBHMnBFPOPXtzJZ8WmknLJDLPBHbtDA0elXi0s2UJYgnbORtSasGix8Q7KmaR3+vXyajvHDcKsaHA8Kp3Z09DgnrWY8b4C/BruNUubpLK4OzRTd2yPsD3h0aW8+Q291aZ2VH6xxP8A9af/AAQ1L8W4RFcxNDOgeNuanPTkQQQQR5gg1KdMm6K5Z9mO8TUvEuJ46/rabdf+Fyx1rrhXZYmTvDd3ksYBCLcTCRWJGNZUIuw6DPSq9xDg9xwsnQJbmybYEDXNb7+ywG8kfrUlwf6R4W8IlQnYaHzHIPTS4GfhtV89oKtEtxLhpBJxp92SvwONvjvTfh1v+kGfskHn5sAKnIeORMNzj0IP59a84boPeSeHxOcctguy8/nWh6ubxuDRiWkjGe9ET2zJHd4xvnfrWd9grdX45cyZyUYgY5ZY6T8sVb+3XaFVAwc4yI4wNTzSHZVVRucnFVbs/wANfh/EB3+RNcQpNuPC0pYvNGpG2VzjHpWeP/J6C6NgugSBzODvj41XpOGvr1Lg75B/rS/GONP9XDwZzqwxxkoMf161G9n+0U73CRyASBj4souofvZAHL1rlDXLBL42uzBmjFzV9ks05kQYG/l1GOYpSz7OFh4/D79/w5VI3JEMneDaNsLIByU/ZcfkfhTbjHbCCBWwwZgMnBAUepboK9B6qe2olLSRct0uSP7W8Sjs7cxhgNYJdj9lOp28+VIfRNwnu7R52QrJdSvLlvbMeSIQ3lhd8fvVBcE7NS8WnF3eKRae3HGSVa5b7Dso9mIY2B51qYrLJ2a0klSCiiipAKDRiikAzl51H8V3VU++6ofVebY+Cn5mpGZd6jQ3eTbDwxE5Pm7DGB7gTUEj0ClI+Yriu4uYpAE/tGku7HkOeeQ5+fv9edKz+0a4oYDKJB9YbYDEa4wBndnyc+vXzqXjhXBGkYPMADB9SOtRMQ/WG/5af4nqYj5VURo9eMHGQDg5GQDg+e/X1o0A5yAc7HIzkb7HPPma6NeCrKPO6Gc4Gc5zgZzyznz2HyrySIEEYG/MYGD7/Ou6KQhgUwTtz3PqeWT5nAHPyoxTmWKm5FQ0S+ABqN4r2ctrkYuII5PVlGr4NzFSNFAFFufoktxvbTXFuf3JmI+TZrkfRa3/ANxvfXDir5RT3MLK92d7C29oxkUPLMec87a5PUKSMKPcKddpOzEV7GI5tXhbWjI2l42+8rdD+FS9FK32Bnw7F8Rg/s14kijOFuEIbHkZY+Z9adRx8ZXktpnHPvZCfn3dXeinusLM/vuG8ZnXSfqgBPMySnH/AEhBmmdt9DzzDN/dtId9MUWEiUnlkkZPyHvrTKKN7HuE+BZWFUIIMYEZBJONIAG557Y+VSYqLsRieQZ2ZVfHkclNvgtSlUmMKKKKYBRXlDuAMk4A3JPIDrQAz4ncaEzjJJAVfvMfZHz/AJ02s7bQgBOTuzHzJ3Pw/oKUhjMrd6QdIGIgee/tSY6ZHL0pQiubJZ5XcXMVxXUfMUgOpuZpOiihiG8W1z/FGP8AtY//ANVLiiiqiUgoNFFWMBXhoooA8pGaOiioYMRryiipJCiiigAooooAKKKKACiiigRxbD9Yb/lL/jepKiirRaCiiiqAKjTJ30jJ9iMguDzduaj+Hr8BRRQBI0zk50UVMhM5rpOYooqB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2224" y="1417638"/>
            <a:ext cx="2286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417638"/>
            <a:ext cx="38290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40541" y="3585882"/>
            <a:ext cx="35410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Leaves have pores on them called stomata that can open and close in response to environmental conditions.</a:t>
            </a:r>
          </a:p>
          <a:p>
            <a:endParaRPr lang="en-US" sz="2000" dirty="0" smtClean="0"/>
          </a:p>
          <a:p>
            <a:r>
              <a:rPr lang="en-US" sz="2000" dirty="0" smtClean="0"/>
              <a:t>When closed these stop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from being lost but also stop photosynthesis from occurring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Chloroplasts</a:t>
            </a:r>
            <a:endParaRPr lang="en-GB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5656" y="3506415"/>
            <a:ext cx="4199633" cy="321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526" y="1605897"/>
            <a:ext cx="2530397" cy="13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9934" y="4751294"/>
            <a:ext cx="2186866" cy="14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8494" y="1417638"/>
            <a:ext cx="3810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2608729" y="2492188"/>
            <a:ext cx="3657602" cy="1958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074024" y="2492188"/>
            <a:ext cx="1192306" cy="31914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Dependant Reactions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During the light dependant reactions </a:t>
            </a:r>
            <a:r>
              <a:rPr lang="en-US" b="1" dirty="0" smtClean="0"/>
              <a:t>chlorophyll</a:t>
            </a:r>
            <a:r>
              <a:rPr lang="en-US" dirty="0" smtClean="0"/>
              <a:t> captures the energy from the sun</a:t>
            </a:r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r>
              <a:rPr lang="en-US" dirty="0" smtClean="0"/>
              <a:t>	Electrons are excited and then passed onto </a:t>
            </a:r>
            <a:r>
              <a:rPr lang="en-US" b="1" dirty="0" smtClean="0"/>
              <a:t>high energy electron carriers.</a:t>
            </a:r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r>
              <a:rPr lang="en-US" dirty="0" smtClean="0"/>
              <a:t>	The electrons are replaced by using some from water molecules which are split, taking the H</a:t>
            </a:r>
            <a:r>
              <a:rPr lang="en-US" baseline="30000" dirty="0" smtClean="0"/>
              <a:t>+</a:t>
            </a:r>
            <a:r>
              <a:rPr lang="en-US" dirty="0" smtClean="0"/>
              <a:t> ions and leaving O atoms. This is where the O</a:t>
            </a:r>
            <a:r>
              <a:rPr lang="en-US" baseline="-25000" dirty="0" smtClean="0"/>
              <a:t>2</a:t>
            </a:r>
            <a:r>
              <a:rPr lang="en-US" dirty="0" smtClean="0"/>
              <a:t> produced by </a:t>
            </a:r>
            <a:r>
              <a:rPr lang="en-US" dirty="0" err="1" smtClean="0"/>
              <a:t>photsynthesis</a:t>
            </a:r>
            <a:r>
              <a:rPr lang="en-US" dirty="0" smtClean="0"/>
              <a:t> comes from. </a:t>
            </a:r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r>
              <a:rPr lang="en-US" dirty="0" smtClean="0"/>
              <a:t>	In addition ATP is also restored from ADP + P by </a:t>
            </a:r>
            <a:r>
              <a:rPr lang="en-US" b="1" dirty="0" err="1" smtClean="0"/>
              <a:t>ATPsynthase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r>
              <a:rPr lang="en-US" dirty="0" smtClean="0"/>
              <a:t>	The light dependant reactions consist of </a:t>
            </a:r>
            <a:r>
              <a:rPr lang="en-US" b="1" dirty="0" err="1" smtClean="0"/>
              <a:t>photosystem</a:t>
            </a:r>
            <a:r>
              <a:rPr lang="en-US" b="1" dirty="0" smtClean="0"/>
              <a:t> I, an electron transport chain and </a:t>
            </a:r>
            <a:r>
              <a:rPr lang="en-US" b="1" dirty="0" err="1" smtClean="0"/>
              <a:t>photosystem</a:t>
            </a:r>
            <a:r>
              <a:rPr lang="en-US" b="1" dirty="0" smtClean="0"/>
              <a:t> II.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Energy </a:t>
            </a:r>
            <a:r>
              <a:rPr lang="en-US" dirty="0" smtClean="0"/>
              <a:t>E</a:t>
            </a:r>
            <a:r>
              <a:rPr lang="en-US" dirty="0" smtClean="0"/>
              <a:t>lectron </a:t>
            </a:r>
            <a:r>
              <a:rPr lang="en-US" dirty="0" smtClean="0"/>
              <a:t>C</a:t>
            </a:r>
            <a:r>
              <a:rPr lang="en-US" dirty="0" smtClean="0"/>
              <a:t>arriers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417637"/>
            <a:ext cx="7211144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Once the electrons have been excited by the light dependant reactions in photosynthesis cells need a molecule to carry them safely</a:t>
            </a:r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r>
              <a:rPr lang="en-US" dirty="0" smtClean="0"/>
              <a:t>	This role is fulfilled by </a:t>
            </a:r>
            <a:r>
              <a:rPr lang="en-US" b="1" dirty="0" smtClean="0"/>
              <a:t>NADP</a:t>
            </a:r>
            <a:r>
              <a:rPr lang="en-US" b="1" baseline="30000" dirty="0" smtClean="0"/>
              <a:t>+</a:t>
            </a:r>
            <a:r>
              <a:rPr lang="en-US" b="1" dirty="0" smtClean="0"/>
              <a:t> </a:t>
            </a:r>
            <a:r>
              <a:rPr lang="en-US" dirty="0" smtClean="0"/>
              <a:t>in photosynthesis. NADP</a:t>
            </a:r>
            <a:r>
              <a:rPr lang="en-US" baseline="30000" dirty="0" smtClean="0"/>
              <a:t>+</a:t>
            </a:r>
            <a:r>
              <a:rPr lang="en-US" dirty="0" smtClean="0"/>
              <a:t> picks up a high energy electron and becomes </a:t>
            </a:r>
            <a:r>
              <a:rPr lang="en-US" b="1" dirty="0" smtClean="0"/>
              <a:t>NADPH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1030" name="AutoShape 6" descr="https://encrypted-tbn1.gstatic.com/images?q=tbn:ANd9GcSK_9Eum0NkqUVwXXE3aADdmVBy4cRaqGYviitX8P-Sn2VQr_Y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https://encrypted-tbn1.gstatic.com/images?q=tbn:ANd9GcSK_9Eum0NkqUVwXXE3aADdmVBy4cRaqGYviitX8P-Sn2VQr_Y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2098579" y="5277854"/>
            <a:ext cx="6399119" cy="1331492"/>
            <a:chOff x="1634095" y="5342965"/>
            <a:chExt cx="6399119" cy="1331492"/>
          </a:xfrm>
        </p:grpSpPr>
        <p:grpSp>
          <p:nvGrpSpPr>
            <p:cNvPr id="13" name="Group 12"/>
            <p:cNvGrpSpPr/>
            <p:nvPr/>
          </p:nvGrpSpPr>
          <p:grpSpPr>
            <a:xfrm>
              <a:off x="1839446" y="5577869"/>
              <a:ext cx="5227544" cy="1096588"/>
              <a:chOff x="1839446" y="5577869"/>
              <a:chExt cx="5227544" cy="1096588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39446" y="5650724"/>
                <a:ext cx="1628214" cy="950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34918" y="5577869"/>
                <a:ext cx="1563221" cy="1096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611096" y="5943600"/>
                <a:ext cx="485775" cy="376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GB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298139" y="5943600"/>
                <a:ext cx="627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=</a:t>
                </a:r>
                <a:endParaRPr lang="en-GB" dirty="0"/>
              </a:p>
            </p:txBody>
          </p:sp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140823" y="5650724"/>
                <a:ext cx="926167" cy="8838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634095" y="5342965"/>
              <a:ext cx="6399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NADP+ 		+		H+			=	    NADPH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Independent Reactions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During the light independent phase the ATP and the NADPH made during the light reactions is used to fixate carbon from atmospheric CO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This is known as carbon fixation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What do you think will happen if there is no energy from the light dependant cycle?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560" y="1600200"/>
            <a:ext cx="60200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53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81680" y="1532965"/>
            <a:ext cx="102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6CO</a:t>
            </a:r>
            <a:r>
              <a:rPr lang="en-US" sz="3200" b="1" baseline="-25000" dirty="0" smtClean="0"/>
              <a:t>2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44544" y="1532965"/>
            <a:ext cx="1069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748118" y="1532965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</a:t>
            </a:r>
            <a:r>
              <a:rPr lang="en-US" sz="3200" b="1" baseline="-25000" dirty="0" smtClean="0"/>
              <a:t>6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12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6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983506" y="5662245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6O</a:t>
            </a:r>
            <a:r>
              <a:rPr lang="en-US" sz="3200" b="1" baseline="-25000" dirty="0" smtClean="0"/>
              <a:t>2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160914" y="5662245"/>
            <a:ext cx="216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 smtClean="0"/>
              <a:t> 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&gt;&gt; light &gt;&gt; </a:t>
            </a:r>
            <a:endParaRPr lang="en-US" sz="3200" b="1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760708" y="3096416"/>
            <a:ext cx="24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412384" y="3096416"/>
            <a:ext cx="38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42 0.01158 L -0.51823 0.2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09 0.07662 L -0.11614 0.20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1882 -0.39398 " pathEditMode="relative" ptsTypes="AA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03 0.04653 L 0.46962 0.208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06875 -0.3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Investigating 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Research into photosynthesis began 	centuries ago when scientists asked a 	simple question: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Where does a trees increase in mass 	come from?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Is it from soil? Water? Air?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47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Helmont’s</a:t>
            </a:r>
            <a:r>
              <a:rPr lang="en-US" dirty="0" smtClean="0"/>
              <a:t> Experiment</a:t>
            </a:r>
            <a:endParaRPr lang="en-US" dirty="0"/>
          </a:p>
        </p:txBody>
      </p:sp>
      <p:pic>
        <p:nvPicPr>
          <p:cNvPr id="4" name="Content Placeholder 3" descr="van helmon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0547" r="-50547"/>
          <a:stretch>
            <a:fillRect/>
          </a:stretch>
        </p:blipFill>
        <p:spPr>
          <a:xfrm>
            <a:off x="3923928" y="1340768"/>
            <a:ext cx="6480720" cy="4805343"/>
          </a:xfrm>
        </p:spPr>
      </p:pic>
      <p:sp>
        <p:nvSpPr>
          <p:cNvPr id="5" name="TextBox 4"/>
          <p:cNvSpPr txBox="1"/>
          <p:nvPr/>
        </p:nvSpPr>
        <p:spPr>
          <a:xfrm>
            <a:off x="1907704" y="1484784"/>
            <a:ext cx="3456384" cy="4870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1600s physician </a:t>
            </a:r>
            <a:r>
              <a:rPr lang="en-US" b="1" dirty="0" smtClean="0"/>
              <a:t>Jan van </a:t>
            </a:r>
            <a:r>
              <a:rPr lang="en-US" b="1" dirty="0" err="1" smtClean="0"/>
              <a:t>Helmont</a:t>
            </a:r>
            <a:r>
              <a:rPr lang="en-US" b="1" dirty="0" smtClean="0"/>
              <a:t> </a:t>
            </a:r>
            <a:r>
              <a:rPr lang="en-US" dirty="0" smtClean="0"/>
              <a:t>devised an experiment to find out if plants grew by taking material from soil.</a:t>
            </a:r>
          </a:p>
          <a:p>
            <a:endParaRPr lang="en-US" sz="1000" dirty="0"/>
          </a:p>
          <a:p>
            <a:r>
              <a:rPr lang="en-US" dirty="0" smtClean="0"/>
              <a:t>He weighed the soil that he placed a seedling into and watered it daily. By the end of a 5 year period he found that the seedling (now a tree) had increased in mass by 75Kgs. </a:t>
            </a:r>
          </a:p>
          <a:p>
            <a:endParaRPr lang="en-US" sz="1000" dirty="0"/>
          </a:p>
          <a:p>
            <a:r>
              <a:rPr lang="en-US" dirty="0" smtClean="0"/>
              <a:t>The mass of the soil however was almost unchanged. </a:t>
            </a:r>
          </a:p>
          <a:p>
            <a:endParaRPr lang="en-US" sz="1000" dirty="0"/>
          </a:p>
          <a:p>
            <a:r>
              <a:rPr lang="en-US" dirty="0" smtClean="0"/>
              <a:t>He concluded that most of the increase in mass must have come from water.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52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Helmond's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Van </a:t>
            </a:r>
            <a:r>
              <a:rPr lang="en-US" dirty="0" err="1" smtClean="0"/>
              <a:t>Helmonds</a:t>
            </a:r>
            <a:r>
              <a:rPr lang="en-US" dirty="0" smtClean="0"/>
              <a:t> experiment accounted for the “</a:t>
            </a:r>
            <a:r>
              <a:rPr lang="en-US" b="1" dirty="0" smtClean="0"/>
              <a:t>hydrate</a:t>
            </a:r>
            <a:r>
              <a:rPr lang="en-US" dirty="0" smtClean="0"/>
              <a:t>” portion of carbohydrates.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was still unclear was where the </a:t>
            </a:r>
            <a:r>
              <a:rPr lang="en-US" b="1" dirty="0" smtClean="0"/>
              <a:t>carbon</a:t>
            </a:r>
            <a:r>
              <a:rPr lang="en-US" dirty="0" smtClean="0"/>
              <a:t> element came from.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Carbo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						hydrate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461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0.19115 0.0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</a:t>
            </a:r>
            <a:r>
              <a:rPr lang="en-US" dirty="0" err="1" smtClean="0"/>
              <a:t>Prestley</a:t>
            </a:r>
            <a:endParaRPr lang="en-US" dirty="0"/>
          </a:p>
        </p:txBody>
      </p:sp>
      <p:pic>
        <p:nvPicPr>
          <p:cNvPr id="4" name="Content Placeholder 3" descr="joseph Priestl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9664" r="-29664"/>
          <a:stretch>
            <a:fillRect/>
          </a:stretch>
        </p:blipFill>
        <p:spPr>
          <a:xfrm>
            <a:off x="4355976" y="1628800"/>
            <a:ext cx="5544616" cy="4525963"/>
          </a:xfrm>
        </p:spPr>
      </p:pic>
      <p:sp>
        <p:nvSpPr>
          <p:cNvPr id="5" name="TextBox 4"/>
          <p:cNvSpPr txBox="1"/>
          <p:nvPr/>
        </p:nvSpPr>
        <p:spPr>
          <a:xfrm>
            <a:off x="1691680" y="1844824"/>
            <a:ext cx="35283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More than 100 years after van Helmond’s experiment Englishman </a:t>
            </a:r>
            <a:r>
              <a:rPr lang="en-US" sz="2000" b="1" dirty="0" smtClean="0"/>
              <a:t>Joseph </a:t>
            </a:r>
            <a:r>
              <a:rPr lang="en-US" sz="2000" b="1" dirty="0" err="1" smtClean="0"/>
              <a:t>Prestley</a:t>
            </a:r>
            <a:r>
              <a:rPr lang="en-US" sz="2000" b="1" dirty="0" smtClean="0"/>
              <a:t> </a:t>
            </a:r>
            <a:r>
              <a:rPr lang="en-US" sz="2000" dirty="0" smtClean="0"/>
              <a:t>was able to shed more light on photosynthesis. </a:t>
            </a:r>
          </a:p>
          <a:p>
            <a:endParaRPr lang="en-US" dirty="0"/>
          </a:p>
          <a:p>
            <a:r>
              <a:rPr lang="en-US" sz="2000" dirty="0" err="1" smtClean="0"/>
              <a:t>Prestley</a:t>
            </a:r>
            <a:r>
              <a:rPr lang="en-US" sz="2000" dirty="0" smtClean="0"/>
              <a:t> discovered </a:t>
            </a:r>
            <a:r>
              <a:rPr lang="en-US" sz="2000" smtClean="0"/>
              <a:t>that plants </a:t>
            </a:r>
            <a:r>
              <a:rPr lang="en-US" sz="2000" dirty="0" smtClean="0"/>
              <a:t>gave off </a:t>
            </a:r>
            <a:r>
              <a:rPr lang="en-US" sz="2000" b="1" dirty="0" smtClean="0"/>
              <a:t>oxygen</a:t>
            </a:r>
            <a:r>
              <a:rPr lang="en-US" sz="2000" dirty="0" smtClean="0"/>
              <a:t>. He did this with a couple of simple experiments involving candles and plants in an airtight container,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5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 </a:t>
            </a:r>
            <a:r>
              <a:rPr lang="en-US" dirty="0" err="1" smtClean="0"/>
              <a:t>Ingenhouse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Later, Dutch scientist </a:t>
            </a:r>
            <a:r>
              <a:rPr lang="en-US" b="1" dirty="0" smtClean="0"/>
              <a:t>Jan </a:t>
            </a:r>
            <a:r>
              <a:rPr lang="en-US" b="1" dirty="0" err="1" smtClean="0"/>
              <a:t>Ingenhousz</a:t>
            </a:r>
            <a:r>
              <a:rPr lang="en-US" b="1" dirty="0" smtClean="0"/>
              <a:t> </a:t>
            </a:r>
            <a:r>
              <a:rPr lang="en-US" dirty="0" smtClean="0"/>
              <a:t>showed that </a:t>
            </a:r>
            <a:r>
              <a:rPr lang="en-US" b="1" dirty="0" smtClean="0"/>
              <a:t>plants only released oxygen in the presence of light.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led to many other scientists discovering that </a:t>
            </a:r>
            <a:r>
              <a:rPr lang="en-US" b="1" dirty="0" smtClean="0"/>
              <a:t>in the presence of light plants can transform carbon in the air into carbohydrates</a:t>
            </a:r>
            <a:r>
              <a:rPr lang="en-US" dirty="0" smtClean="0"/>
              <a:t> whilst at the same time they are also releasing oxygen.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00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Photosynthesis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600200"/>
            <a:ext cx="756084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Photosynthesis usually produces a 6-carbon sugar as the final product.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6CO</a:t>
            </a:r>
            <a:r>
              <a:rPr lang="en-US" b="1" baseline="-25000" dirty="0" smtClean="0"/>
              <a:t>2</a:t>
            </a:r>
            <a:r>
              <a:rPr lang="en-US" b="1" dirty="0" smtClean="0"/>
              <a:t> + 6H</a:t>
            </a:r>
            <a:r>
              <a:rPr lang="en-US" b="1" baseline="-25000" dirty="0" smtClean="0"/>
              <a:t>2</a:t>
            </a:r>
            <a:r>
              <a:rPr lang="en-US" b="1" dirty="0" smtClean="0"/>
              <a:t>O 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&gt;&gt; light &gt;&gt; </a:t>
            </a:r>
            <a:r>
              <a:rPr lang="en-US" b="1" dirty="0" smtClean="0"/>
              <a:t>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12</a:t>
            </a:r>
            <a:r>
              <a:rPr lang="en-US" b="1" dirty="0"/>
              <a:t>O</a:t>
            </a:r>
            <a:r>
              <a:rPr lang="en-US" b="1" baseline="-25000" dirty="0" smtClean="0"/>
              <a:t>6</a:t>
            </a:r>
            <a:r>
              <a:rPr lang="en-US" b="1" dirty="0" smtClean="0"/>
              <a:t> + 6O</a:t>
            </a:r>
            <a:r>
              <a:rPr lang="en-US" b="1" baseline="-25000" dirty="0" smtClean="0"/>
              <a:t>2</a:t>
            </a:r>
          </a:p>
          <a:p>
            <a:pPr marL="0" indent="0" algn="ctr">
              <a:buNone/>
            </a:pPr>
            <a:endParaRPr lang="en-US" b="1" baseline="-25000" dirty="0"/>
          </a:p>
          <a:p>
            <a:pPr marL="0" indent="0" algn="ctr">
              <a:buNone/>
            </a:pPr>
            <a:r>
              <a:rPr lang="en-US" sz="2800" b="1" dirty="0" smtClean="0"/>
              <a:t>Carbon Dioxide + Water 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&gt;&gt; light &gt;&gt; </a:t>
            </a:r>
            <a:r>
              <a:rPr lang="en-US" sz="2800" b="1" dirty="0" smtClean="0"/>
              <a:t>Sugars + Oxygen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Photosynthesis uses the energy of sunlight to convert water and carbon dioxide into high energy sugars and oxygen.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750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762</Words>
  <Application>Microsoft Office PowerPoint</Application>
  <PresentationFormat>On-screen Show (4:3)</PresentationFormat>
  <Paragraphs>180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Photosynthesis: An Overview</vt:lpstr>
      <vt:lpstr>Photosynthesis</vt:lpstr>
      <vt:lpstr>Photosynthesis</vt:lpstr>
      <vt:lpstr>Investigating Photosynthesis</vt:lpstr>
      <vt:lpstr>Van Helmont’s Experiment</vt:lpstr>
      <vt:lpstr>Van Helmond's Conclusions</vt:lpstr>
      <vt:lpstr>Joseph Prestley</vt:lpstr>
      <vt:lpstr>Jan Ingenhouse</vt:lpstr>
      <vt:lpstr>The Photosynthesis Equation</vt:lpstr>
      <vt:lpstr>Photosynthesis</vt:lpstr>
      <vt:lpstr>Light and Pigments</vt:lpstr>
      <vt:lpstr>Energy From The Sun</vt:lpstr>
      <vt:lpstr>Visible Light</vt:lpstr>
      <vt:lpstr>Pigments</vt:lpstr>
      <vt:lpstr>Chlorophyll and Carotenoids</vt:lpstr>
      <vt:lpstr>Photosynthesis</vt:lpstr>
      <vt:lpstr>Photosynthesis Summary</vt:lpstr>
      <vt:lpstr>Chloroplasts</vt:lpstr>
      <vt:lpstr>Chloroplasts</vt:lpstr>
      <vt:lpstr>Thylakoids</vt:lpstr>
      <vt:lpstr>The Stroma and The Calvin Cycle</vt:lpstr>
      <vt:lpstr>Photosynthesis</vt:lpstr>
      <vt:lpstr>Photosynthesis and Cellular Respiration</vt:lpstr>
      <vt:lpstr>Photosynthesis and Cellular Respiration</vt:lpstr>
      <vt:lpstr>Websites</vt:lpstr>
      <vt:lpstr>Photosynthesis Review</vt:lpstr>
      <vt:lpstr>Photosynthesis</vt:lpstr>
      <vt:lpstr>Energy</vt:lpstr>
      <vt:lpstr>Photosynthesis</vt:lpstr>
      <vt:lpstr>Stomata</vt:lpstr>
      <vt:lpstr>Chloroplasts</vt:lpstr>
      <vt:lpstr>Light Dependant Reactions</vt:lpstr>
      <vt:lpstr>High Energy Electron Carriers</vt:lpstr>
      <vt:lpstr>Light Independent Reactions</vt:lpstr>
      <vt:lpstr>Slide 35</vt:lpstr>
      <vt:lpstr>Photosynthesis</vt:lpstr>
      <vt:lpstr>Photosynthesis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Photosynthesis: An Overview</dc:title>
  <dc:creator>Andrew McLean</dc:creator>
  <cp:lastModifiedBy>Andrew McLean</cp:lastModifiedBy>
  <cp:revision>39</cp:revision>
  <dcterms:created xsi:type="dcterms:W3CDTF">2013-11-08T12:51:39Z</dcterms:created>
  <dcterms:modified xsi:type="dcterms:W3CDTF">2013-11-24T22:16:13Z</dcterms:modified>
</cp:coreProperties>
</file>