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58" r:id="rId4"/>
    <p:sldId id="264" r:id="rId5"/>
    <p:sldId id="259" r:id="rId6"/>
    <p:sldId id="265" r:id="rId7"/>
    <p:sldId id="267" r:id="rId8"/>
    <p:sldId id="266" r:id="rId9"/>
    <p:sldId id="260" r:id="rId10"/>
    <p:sldId id="261" r:id="rId11"/>
    <p:sldId id="262" r:id="rId12"/>
    <p:sldId id="263" r:id="rId13"/>
    <p:sldId id="282" r:id="rId14"/>
    <p:sldId id="268" r:id="rId15"/>
    <p:sldId id="269" r:id="rId16"/>
    <p:sldId id="275" r:id="rId17"/>
    <p:sldId id="270" r:id="rId18"/>
    <p:sldId id="281" r:id="rId19"/>
    <p:sldId id="293" r:id="rId20"/>
    <p:sldId id="271" r:id="rId21"/>
    <p:sldId id="283" r:id="rId22"/>
    <p:sldId id="276" r:id="rId23"/>
    <p:sldId id="272" r:id="rId24"/>
    <p:sldId id="277" r:id="rId25"/>
    <p:sldId id="273" r:id="rId26"/>
    <p:sldId id="278" r:id="rId27"/>
    <p:sldId id="279" r:id="rId28"/>
    <p:sldId id="274" r:id="rId29"/>
    <p:sldId id="280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DE1D4-082F-497E-AAB5-3B46C4F9A45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A07F89-08B7-4668-96E8-C8E482C226E1}">
      <dgm:prSet/>
      <dgm:spPr/>
      <dgm:t>
        <a:bodyPr/>
        <a:lstStyle/>
        <a:p>
          <a:pPr rtl="0"/>
          <a:r>
            <a:rPr lang="en-US" dirty="0" smtClean="0"/>
            <a:t>Interphase </a:t>
          </a:r>
          <a:endParaRPr lang="en-US" dirty="0"/>
        </a:p>
      </dgm:t>
    </dgm:pt>
    <dgm:pt modelId="{D6ABDB01-70E2-4722-AD48-D8F4BBE6C919}" type="parTrans" cxnId="{A3763E22-D014-4E54-A7B5-CC40B61033D8}">
      <dgm:prSet/>
      <dgm:spPr/>
      <dgm:t>
        <a:bodyPr/>
        <a:lstStyle/>
        <a:p>
          <a:endParaRPr lang="en-US"/>
        </a:p>
      </dgm:t>
    </dgm:pt>
    <dgm:pt modelId="{3E55DE8D-08DF-44AD-B5F7-CC8EAC0F2DB8}" type="sibTrans" cxnId="{A3763E22-D014-4E54-A7B5-CC40B61033D8}">
      <dgm:prSet/>
      <dgm:spPr/>
      <dgm:t>
        <a:bodyPr/>
        <a:lstStyle/>
        <a:p>
          <a:endParaRPr lang="en-US"/>
        </a:p>
      </dgm:t>
    </dgm:pt>
    <dgm:pt modelId="{F4B8FD9F-F2A4-4E46-93CE-91A4F9A08A7E}">
      <dgm:prSet custT="1"/>
      <dgm:spPr/>
      <dgm:t>
        <a:bodyPr/>
        <a:lstStyle/>
        <a:p>
          <a:pPr rtl="0"/>
          <a:r>
            <a:rPr lang="en-US" sz="2800" baseline="0" dirty="0" smtClean="0"/>
            <a:t>Normal activity and growth</a:t>
          </a:r>
          <a:endParaRPr lang="en-US" sz="2800" baseline="0" dirty="0"/>
        </a:p>
      </dgm:t>
    </dgm:pt>
    <dgm:pt modelId="{620E182A-ACD0-463B-9F07-1958B4A34D10}" type="parTrans" cxnId="{AFE373B8-361E-46C3-9AC6-E80171E2C333}">
      <dgm:prSet/>
      <dgm:spPr/>
      <dgm:t>
        <a:bodyPr/>
        <a:lstStyle/>
        <a:p>
          <a:endParaRPr lang="en-US"/>
        </a:p>
      </dgm:t>
    </dgm:pt>
    <dgm:pt modelId="{CD64C136-2A3D-47B8-8720-3A0BB1B9B2B5}" type="sibTrans" cxnId="{AFE373B8-361E-46C3-9AC6-E80171E2C333}">
      <dgm:prSet/>
      <dgm:spPr/>
      <dgm:t>
        <a:bodyPr/>
        <a:lstStyle/>
        <a:p>
          <a:endParaRPr lang="en-US"/>
        </a:p>
      </dgm:t>
    </dgm:pt>
    <dgm:pt modelId="{4060BB64-A680-4435-863F-ACB63C187424}">
      <dgm:prSet/>
      <dgm:spPr/>
      <dgm:t>
        <a:bodyPr/>
        <a:lstStyle/>
        <a:p>
          <a:pPr rtl="0"/>
          <a:r>
            <a:rPr lang="en-US" dirty="0" smtClean="0"/>
            <a:t>G</a:t>
          </a:r>
          <a:r>
            <a:rPr lang="en-US" baseline="-25000" dirty="0" smtClean="0"/>
            <a:t>1 </a:t>
          </a:r>
          <a:r>
            <a:rPr lang="en-US" baseline="0" dirty="0" smtClean="0"/>
            <a:t>-</a:t>
          </a:r>
          <a:r>
            <a:rPr lang="en-US" baseline="-25000" dirty="0" smtClean="0"/>
            <a:t> </a:t>
          </a:r>
          <a:r>
            <a:rPr lang="en-US" baseline="0" dirty="0" smtClean="0"/>
            <a:t>gap 1, cell undergoes most growth </a:t>
          </a:r>
          <a:endParaRPr lang="en-US" baseline="0" dirty="0"/>
        </a:p>
      </dgm:t>
    </dgm:pt>
    <dgm:pt modelId="{5C709FCA-F48E-46A4-B541-F4D9A12B0D1C}" type="parTrans" cxnId="{B118FF84-49F8-4D7E-A352-9206DD5C69D3}">
      <dgm:prSet/>
      <dgm:spPr/>
      <dgm:t>
        <a:bodyPr/>
        <a:lstStyle/>
        <a:p>
          <a:endParaRPr lang="en-US"/>
        </a:p>
      </dgm:t>
    </dgm:pt>
    <dgm:pt modelId="{9CA04D69-FB96-456B-B3B0-170B69359C2F}" type="sibTrans" cxnId="{B118FF84-49F8-4D7E-A352-9206DD5C69D3}">
      <dgm:prSet/>
      <dgm:spPr/>
      <dgm:t>
        <a:bodyPr/>
        <a:lstStyle/>
        <a:p>
          <a:endParaRPr lang="en-US"/>
        </a:p>
      </dgm:t>
    </dgm:pt>
    <dgm:pt modelId="{383A22B9-9881-4A9B-BD36-7F8E31704F33}">
      <dgm:prSet/>
      <dgm:spPr/>
      <dgm:t>
        <a:bodyPr/>
        <a:lstStyle/>
        <a:p>
          <a:pPr rtl="0"/>
          <a:r>
            <a:rPr lang="en-US" dirty="0" smtClean="0"/>
            <a:t>G</a:t>
          </a:r>
          <a:r>
            <a:rPr lang="en-US" baseline="-25000" dirty="0" smtClean="0"/>
            <a:t>2  </a:t>
          </a:r>
          <a:r>
            <a:rPr lang="en-US" baseline="0" dirty="0" smtClean="0"/>
            <a:t>- gap 2, produces many of the organelles needed for division</a:t>
          </a:r>
          <a:endParaRPr lang="en-US" baseline="-25000" dirty="0"/>
        </a:p>
      </dgm:t>
    </dgm:pt>
    <dgm:pt modelId="{EC89F5B5-0402-48D6-AC63-6CBC11FECC63}" type="parTrans" cxnId="{456B3351-1D17-439B-B513-3F33C902C7DB}">
      <dgm:prSet/>
      <dgm:spPr/>
      <dgm:t>
        <a:bodyPr/>
        <a:lstStyle/>
        <a:p>
          <a:endParaRPr lang="en-US"/>
        </a:p>
      </dgm:t>
    </dgm:pt>
    <dgm:pt modelId="{F4032E53-16DA-469D-8A2A-BDFB169A610C}" type="sibTrans" cxnId="{456B3351-1D17-439B-B513-3F33C902C7DB}">
      <dgm:prSet/>
      <dgm:spPr/>
      <dgm:t>
        <a:bodyPr/>
        <a:lstStyle/>
        <a:p>
          <a:endParaRPr lang="en-US"/>
        </a:p>
      </dgm:t>
    </dgm:pt>
    <dgm:pt modelId="{EA20C0A8-6AAB-4AAF-AEDC-AF3AFFFE9871}">
      <dgm:prSet/>
      <dgm:spPr/>
      <dgm:t>
        <a:bodyPr/>
        <a:lstStyle/>
        <a:p>
          <a:pPr rtl="0"/>
          <a:r>
            <a:rPr lang="en-US" dirty="0" smtClean="0"/>
            <a:t>M Phase</a:t>
          </a:r>
          <a:endParaRPr lang="en-US" dirty="0"/>
        </a:p>
      </dgm:t>
    </dgm:pt>
    <dgm:pt modelId="{8F4EA9F0-FBDA-4521-9D7C-792B69B4B590}" type="parTrans" cxnId="{14F99C8F-4133-4787-9C85-140A752029B3}">
      <dgm:prSet/>
      <dgm:spPr/>
      <dgm:t>
        <a:bodyPr/>
        <a:lstStyle/>
        <a:p>
          <a:endParaRPr lang="en-US"/>
        </a:p>
      </dgm:t>
    </dgm:pt>
    <dgm:pt modelId="{78C02BFC-BF5D-4C88-988E-A2FD97EE7E67}" type="sibTrans" cxnId="{14F99C8F-4133-4787-9C85-140A752029B3}">
      <dgm:prSet/>
      <dgm:spPr/>
      <dgm:t>
        <a:bodyPr/>
        <a:lstStyle/>
        <a:p>
          <a:endParaRPr lang="en-US"/>
        </a:p>
      </dgm:t>
    </dgm:pt>
    <dgm:pt modelId="{5B9B46DF-86AA-401B-9DF4-240F11D38506}">
      <dgm:prSet custT="1"/>
      <dgm:spPr/>
      <dgm:t>
        <a:bodyPr/>
        <a:lstStyle/>
        <a:p>
          <a:pPr rtl="0"/>
          <a:r>
            <a:rPr lang="en-US" sz="1400" b="1" dirty="0" smtClean="0"/>
            <a:t>P</a:t>
          </a:r>
          <a:r>
            <a:rPr lang="en-US" sz="1400" dirty="0" smtClean="0"/>
            <a:t>rophase</a:t>
          </a:r>
          <a:r>
            <a:rPr lang="en-US" sz="1200" dirty="0" smtClean="0"/>
            <a:t> - </a:t>
          </a:r>
          <a:r>
            <a:rPr lang="en-US" sz="1100" dirty="0" smtClean="0"/>
            <a:t>chromatin condenses, centrioles move to the poles, spindles start to form, nuclear envelope breaks down</a:t>
          </a:r>
          <a:endParaRPr lang="en-US" sz="1100" dirty="0"/>
        </a:p>
      </dgm:t>
    </dgm:pt>
    <dgm:pt modelId="{B118BFE9-9923-4978-A126-C236FF0EE92F}" type="parTrans" cxnId="{3AA874E9-A040-477A-83EA-D4290E4116CE}">
      <dgm:prSet/>
      <dgm:spPr/>
      <dgm:t>
        <a:bodyPr/>
        <a:lstStyle/>
        <a:p>
          <a:endParaRPr lang="en-US"/>
        </a:p>
      </dgm:t>
    </dgm:pt>
    <dgm:pt modelId="{BC819E07-AA27-48B9-A80F-36184EBF5DE1}" type="sibTrans" cxnId="{3AA874E9-A040-477A-83EA-D4290E4116CE}">
      <dgm:prSet/>
      <dgm:spPr/>
      <dgm:t>
        <a:bodyPr/>
        <a:lstStyle/>
        <a:p>
          <a:endParaRPr lang="en-US"/>
        </a:p>
      </dgm:t>
    </dgm:pt>
    <dgm:pt modelId="{AFE80ED9-959E-4762-8080-E5899EC23E65}">
      <dgm:prSet custT="1"/>
      <dgm:spPr/>
      <dgm:t>
        <a:bodyPr/>
        <a:lstStyle/>
        <a:p>
          <a:pPr rtl="0"/>
          <a:r>
            <a:rPr lang="en-US" sz="1400" b="1" dirty="0" smtClean="0"/>
            <a:t>M</a:t>
          </a:r>
          <a:r>
            <a:rPr lang="en-US" sz="1400" dirty="0" smtClean="0"/>
            <a:t>etaphase </a:t>
          </a:r>
          <a:r>
            <a:rPr lang="en-US" sz="1200" dirty="0" smtClean="0"/>
            <a:t>- </a:t>
          </a:r>
          <a:r>
            <a:rPr lang="en-US" sz="1100" dirty="0" smtClean="0"/>
            <a:t>chromosomes connected to spindle fiber at centromere and lined up at equator of cell (metaphase plate)</a:t>
          </a:r>
          <a:endParaRPr lang="en-US" sz="1100" dirty="0"/>
        </a:p>
      </dgm:t>
    </dgm:pt>
    <dgm:pt modelId="{6172B70F-CE5D-4E8B-99C4-78224C79A395}" type="parTrans" cxnId="{67A64C88-1F96-41A4-B83E-3AF2BD97F454}">
      <dgm:prSet/>
      <dgm:spPr/>
      <dgm:t>
        <a:bodyPr/>
        <a:lstStyle/>
        <a:p>
          <a:endParaRPr lang="en-US"/>
        </a:p>
      </dgm:t>
    </dgm:pt>
    <dgm:pt modelId="{31993427-1803-46F7-997F-23B30985E132}" type="sibTrans" cxnId="{67A64C88-1F96-41A4-B83E-3AF2BD97F454}">
      <dgm:prSet/>
      <dgm:spPr/>
      <dgm:t>
        <a:bodyPr/>
        <a:lstStyle/>
        <a:p>
          <a:endParaRPr lang="en-US"/>
        </a:p>
      </dgm:t>
    </dgm:pt>
    <dgm:pt modelId="{A4676933-7D24-45B4-97F2-4066EEF4219A}">
      <dgm:prSet custT="1"/>
      <dgm:spPr/>
      <dgm:t>
        <a:bodyPr/>
        <a:lstStyle/>
        <a:p>
          <a:pPr rtl="0"/>
          <a:r>
            <a:rPr lang="en-US" sz="1400" b="1" dirty="0" smtClean="0"/>
            <a:t>A</a:t>
          </a:r>
          <a:r>
            <a:rPr lang="en-US" sz="1400" dirty="0" smtClean="0"/>
            <a:t>naphase</a:t>
          </a:r>
          <a:r>
            <a:rPr lang="en-US" sz="1200" dirty="0" smtClean="0"/>
            <a:t> - </a:t>
          </a:r>
          <a:r>
            <a:rPr lang="en-US" sz="1100" dirty="0" smtClean="0"/>
            <a:t>sister chromatids split, chromosomes move apart, anaphase ends when chromosomes stop moving</a:t>
          </a:r>
          <a:endParaRPr lang="en-US" sz="1100" dirty="0"/>
        </a:p>
      </dgm:t>
    </dgm:pt>
    <dgm:pt modelId="{B81AC833-01AB-42B8-B57B-19F81F8140EA}" type="parTrans" cxnId="{30E75D7F-F10A-440D-9ABE-0F47A9144D8E}">
      <dgm:prSet/>
      <dgm:spPr/>
      <dgm:t>
        <a:bodyPr/>
        <a:lstStyle/>
        <a:p>
          <a:endParaRPr lang="en-US"/>
        </a:p>
      </dgm:t>
    </dgm:pt>
    <dgm:pt modelId="{3535FBBB-F4D8-4123-9323-B49FE4E8BDF1}" type="sibTrans" cxnId="{30E75D7F-F10A-440D-9ABE-0F47A9144D8E}">
      <dgm:prSet/>
      <dgm:spPr/>
      <dgm:t>
        <a:bodyPr/>
        <a:lstStyle/>
        <a:p>
          <a:endParaRPr lang="en-US"/>
        </a:p>
      </dgm:t>
    </dgm:pt>
    <dgm:pt modelId="{4963816C-8D91-4782-A0EC-1DC104579F69}">
      <dgm:prSet custT="1"/>
      <dgm:spPr/>
      <dgm:t>
        <a:bodyPr/>
        <a:lstStyle/>
        <a:p>
          <a:pPr rtl="0"/>
          <a:r>
            <a:rPr lang="en-US" sz="1400" b="1" dirty="0" err="1" smtClean="0"/>
            <a:t>T</a:t>
          </a:r>
          <a:r>
            <a:rPr lang="en-US" sz="1400" dirty="0" err="1" smtClean="0"/>
            <a:t>elophase</a:t>
          </a:r>
          <a:r>
            <a:rPr lang="en-US" sz="1200" dirty="0" smtClean="0"/>
            <a:t> – </a:t>
          </a:r>
          <a:r>
            <a:rPr lang="en-US" sz="1100" dirty="0" smtClean="0"/>
            <a:t>chromosomes begin to untangle into chromatin, nuclear envelope reforms, spindle breaks up. Mitosis ends. </a:t>
          </a:r>
          <a:endParaRPr lang="en-US" sz="1200" dirty="0"/>
        </a:p>
      </dgm:t>
    </dgm:pt>
    <dgm:pt modelId="{5439232C-4256-49E9-862C-F4F2D961DA90}" type="parTrans" cxnId="{76D0ADF3-7DBA-4B49-B68B-2798048B4828}">
      <dgm:prSet/>
      <dgm:spPr/>
      <dgm:t>
        <a:bodyPr/>
        <a:lstStyle/>
        <a:p>
          <a:endParaRPr lang="en-US"/>
        </a:p>
      </dgm:t>
    </dgm:pt>
    <dgm:pt modelId="{64ECB4B8-0799-4EF9-A6BD-329FCE789C82}" type="sibTrans" cxnId="{76D0ADF3-7DBA-4B49-B68B-2798048B4828}">
      <dgm:prSet/>
      <dgm:spPr/>
      <dgm:t>
        <a:bodyPr/>
        <a:lstStyle/>
        <a:p>
          <a:endParaRPr lang="en-US"/>
        </a:p>
      </dgm:t>
    </dgm:pt>
    <dgm:pt modelId="{D16751FE-AB03-4DA3-B0AD-D692B7468728}">
      <dgm:prSet/>
      <dgm:spPr/>
      <dgm:t>
        <a:bodyPr/>
        <a:lstStyle/>
        <a:p>
          <a:pPr rtl="0"/>
          <a:r>
            <a:rPr lang="en-US" dirty="0" smtClean="0"/>
            <a:t>Cytokinesis</a:t>
          </a:r>
          <a:endParaRPr lang="en-US" dirty="0"/>
        </a:p>
      </dgm:t>
    </dgm:pt>
    <dgm:pt modelId="{D62EF24C-D24A-40CA-9542-535A74755C9A}" type="parTrans" cxnId="{8F89175C-F6F2-4058-9B7F-1A62EA2E737C}">
      <dgm:prSet/>
      <dgm:spPr/>
      <dgm:t>
        <a:bodyPr/>
        <a:lstStyle/>
        <a:p>
          <a:endParaRPr lang="en-US"/>
        </a:p>
      </dgm:t>
    </dgm:pt>
    <dgm:pt modelId="{47D6509B-3EB0-4A89-8544-D72A3A6FC569}" type="sibTrans" cxnId="{8F89175C-F6F2-4058-9B7F-1A62EA2E737C}">
      <dgm:prSet/>
      <dgm:spPr/>
      <dgm:t>
        <a:bodyPr/>
        <a:lstStyle/>
        <a:p>
          <a:endParaRPr lang="en-US"/>
        </a:p>
      </dgm:t>
    </dgm:pt>
    <dgm:pt modelId="{073F0510-A625-4216-BF18-E49F4D390B45}">
      <dgm:prSet/>
      <dgm:spPr/>
      <dgm:t>
        <a:bodyPr/>
        <a:lstStyle/>
        <a:p>
          <a:pPr rtl="0"/>
          <a:r>
            <a:rPr lang="en-US" dirty="0" smtClean="0"/>
            <a:t>Division of cytoplasm</a:t>
          </a:r>
          <a:endParaRPr lang="en-US" dirty="0"/>
        </a:p>
      </dgm:t>
    </dgm:pt>
    <dgm:pt modelId="{C5BD2B53-F18C-4450-A9C0-DCDFA752182C}" type="parTrans" cxnId="{0A89BC1A-E701-4618-89BB-145BDF483BBE}">
      <dgm:prSet/>
      <dgm:spPr/>
      <dgm:t>
        <a:bodyPr/>
        <a:lstStyle/>
        <a:p>
          <a:endParaRPr lang="en-US"/>
        </a:p>
      </dgm:t>
    </dgm:pt>
    <dgm:pt modelId="{83D7434D-0C5C-458E-BE39-F6F49576FD4F}" type="sibTrans" cxnId="{0A89BC1A-E701-4618-89BB-145BDF483BBE}">
      <dgm:prSet/>
      <dgm:spPr/>
      <dgm:t>
        <a:bodyPr/>
        <a:lstStyle/>
        <a:p>
          <a:endParaRPr lang="en-US"/>
        </a:p>
      </dgm:t>
    </dgm:pt>
    <dgm:pt modelId="{F067B6FC-30D1-4510-B187-930999A1C555}">
      <dgm:prSet/>
      <dgm:spPr/>
      <dgm:t>
        <a:bodyPr/>
        <a:lstStyle/>
        <a:p>
          <a:pPr rtl="0"/>
          <a:r>
            <a:rPr lang="en-US" dirty="0" smtClean="0"/>
            <a:t>S   - synthesis, cell makes a copy of DNA</a:t>
          </a:r>
          <a:endParaRPr lang="en-US" dirty="0"/>
        </a:p>
      </dgm:t>
    </dgm:pt>
    <dgm:pt modelId="{98E472D9-09D0-4AB2-BB1A-F88354125F7D}" type="parTrans" cxnId="{A3B68BC8-8AEA-4315-83F0-00BC5C60C89E}">
      <dgm:prSet/>
      <dgm:spPr/>
      <dgm:t>
        <a:bodyPr/>
        <a:lstStyle/>
        <a:p>
          <a:endParaRPr lang="en-US"/>
        </a:p>
      </dgm:t>
    </dgm:pt>
    <dgm:pt modelId="{D7565824-0E66-43CD-A7CE-548194ED5402}" type="sibTrans" cxnId="{A3B68BC8-8AEA-4315-83F0-00BC5C60C89E}">
      <dgm:prSet/>
      <dgm:spPr/>
      <dgm:t>
        <a:bodyPr/>
        <a:lstStyle/>
        <a:p>
          <a:endParaRPr lang="en-US"/>
        </a:p>
      </dgm:t>
    </dgm:pt>
    <dgm:pt modelId="{47058193-D374-4434-9201-8F0B8E21B593}">
      <dgm:prSet/>
      <dgm:spPr/>
      <dgm:t>
        <a:bodyPr/>
        <a:lstStyle/>
        <a:p>
          <a:pPr rtl="0"/>
          <a:r>
            <a:rPr lang="en-US" dirty="0" smtClean="0"/>
            <a:t>The process of dividing the DNA</a:t>
          </a:r>
          <a:endParaRPr lang="en-US" dirty="0"/>
        </a:p>
      </dgm:t>
    </dgm:pt>
    <dgm:pt modelId="{6CAB6452-6B61-46DC-9D23-0548DDC25C6A}" type="parTrans" cxnId="{F6095FE8-3D67-4E9D-85FD-84FE6F1CBAAE}">
      <dgm:prSet/>
      <dgm:spPr/>
      <dgm:t>
        <a:bodyPr/>
        <a:lstStyle/>
        <a:p>
          <a:endParaRPr lang="en-US"/>
        </a:p>
      </dgm:t>
    </dgm:pt>
    <dgm:pt modelId="{E3D4C04F-B6AB-449E-B777-644A5BA804B2}" type="sibTrans" cxnId="{F6095FE8-3D67-4E9D-85FD-84FE6F1CBAAE}">
      <dgm:prSet/>
      <dgm:spPr/>
      <dgm:t>
        <a:bodyPr/>
        <a:lstStyle/>
        <a:p>
          <a:endParaRPr lang="en-US"/>
        </a:p>
      </dgm:t>
    </dgm:pt>
    <dgm:pt modelId="{8DAE1F24-090C-461C-A7CD-074DEFA921B0}">
      <dgm:prSet custT="1"/>
      <dgm:spPr/>
      <dgm:t>
        <a:bodyPr/>
        <a:lstStyle/>
        <a:p>
          <a:pPr rtl="0"/>
          <a:r>
            <a:rPr lang="en-US" sz="1600" dirty="0" smtClean="0"/>
            <a:t>Two nuclei with identical DNA</a:t>
          </a:r>
          <a:endParaRPr lang="en-US" sz="1600" dirty="0"/>
        </a:p>
      </dgm:t>
    </dgm:pt>
    <dgm:pt modelId="{25147308-6C13-4474-9866-B5E5BCB07FC8}" type="parTrans" cxnId="{3F21DB57-8244-4FAD-BC52-96725C350D14}">
      <dgm:prSet/>
      <dgm:spPr/>
      <dgm:t>
        <a:bodyPr/>
        <a:lstStyle/>
        <a:p>
          <a:endParaRPr lang="en-US"/>
        </a:p>
      </dgm:t>
    </dgm:pt>
    <dgm:pt modelId="{434892CB-FCD5-40BB-A142-9E5FF2CBF1AA}" type="sibTrans" cxnId="{3F21DB57-8244-4FAD-BC52-96725C350D14}">
      <dgm:prSet/>
      <dgm:spPr/>
      <dgm:t>
        <a:bodyPr/>
        <a:lstStyle/>
        <a:p>
          <a:endParaRPr lang="en-US"/>
        </a:p>
      </dgm:t>
    </dgm:pt>
    <dgm:pt modelId="{5EF1F6ED-9094-4F88-9902-AD5F26AC5427}">
      <dgm:prSet custT="1"/>
      <dgm:spPr/>
      <dgm:t>
        <a:bodyPr/>
        <a:lstStyle/>
        <a:p>
          <a:pPr rtl="0"/>
          <a:r>
            <a:rPr lang="en-US" sz="1600" dirty="0" smtClean="0"/>
            <a:t>The cytoplasm is divided between the two new cells</a:t>
          </a:r>
          <a:endParaRPr lang="en-US" sz="1600" dirty="0"/>
        </a:p>
      </dgm:t>
    </dgm:pt>
    <dgm:pt modelId="{40C9434B-B46E-4CB8-ADFC-A50BDC803D02}" type="parTrans" cxnId="{B83C7C46-14FB-4518-B005-AED4A7092235}">
      <dgm:prSet/>
      <dgm:spPr/>
      <dgm:t>
        <a:bodyPr/>
        <a:lstStyle/>
        <a:p>
          <a:endParaRPr lang="en-US"/>
        </a:p>
      </dgm:t>
    </dgm:pt>
    <dgm:pt modelId="{F1236C4B-07BB-4E5A-AECA-D631CB237E58}" type="sibTrans" cxnId="{B83C7C46-14FB-4518-B005-AED4A7092235}">
      <dgm:prSet/>
      <dgm:spPr/>
      <dgm:t>
        <a:bodyPr/>
        <a:lstStyle/>
        <a:p>
          <a:endParaRPr lang="en-US"/>
        </a:p>
      </dgm:t>
    </dgm:pt>
    <dgm:pt modelId="{C51563B3-8FC7-447D-B143-FF28CE22C020}">
      <dgm:prSet custT="1"/>
      <dgm:spPr/>
      <dgm:t>
        <a:bodyPr/>
        <a:lstStyle/>
        <a:p>
          <a:pPr rtl="0"/>
          <a:r>
            <a:rPr lang="en-US" sz="1600" dirty="0" smtClean="0"/>
            <a:t>Cell membrane is pinched in to separate the two daughter cells</a:t>
          </a:r>
          <a:endParaRPr lang="en-US" sz="1600" dirty="0"/>
        </a:p>
      </dgm:t>
    </dgm:pt>
    <dgm:pt modelId="{6BB49342-4B25-4EEF-B753-75ECD0777E99}" type="parTrans" cxnId="{18EEDF9F-12AD-41AF-9B1D-8F08C05DB0CD}">
      <dgm:prSet/>
      <dgm:spPr/>
      <dgm:t>
        <a:bodyPr/>
        <a:lstStyle/>
        <a:p>
          <a:endParaRPr lang="en-US"/>
        </a:p>
      </dgm:t>
    </dgm:pt>
    <dgm:pt modelId="{39A0F6EA-934C-4BFA-BE32-9F3073C41A45}" type="sibTrans" cxnId="{18EEDF9F-12AD-41AF-9B1D-8F08C05DB0CD}">
      <dgm:prSet/>
      <dgm:spPr/>
      <dgm:t>
        <a:bodyPr/>
        <a:lstStyle/>
        <a:p>
          <a:endParaRPr lang="en-US"/>
        </a:p>
      </dgm:t>
    </dgm:pt>
    <dgm:pt modelId="{AA935634-2D49-48E6-835B-00622E496781}">
      <dgm:prSet custT="1"/>
      <dgm:spPr/>
      <dgm:t>
        <a:bodyPr/>
        <a:lstStyle/>
        <a:p>
          <a:pPr rtl="0"/>
          <a:r>
            <a:rPr lang="en-US" sz="1600" dirty="0" smtClean="0"/>
            <a:t>In plats a cell plate forms and then a new cell wall</a:t>
          </a:r>
          <a:endParaRPr lang="en-US" sz="1600" dirty="0"/>
        </a:p>
      </dgm:t>
    </dgm:pt>
    <dgm:pt modelId="{1F78FA4F-2595-426B-8050-3080832E841A}" type="parTrans" cxnId="{529796A1-E070-494A-850C-0D1D62A48665}">
      <dgm:prSet/>
      <dgm:spPr/>
      <dgm:t>
        <a:bodyPr/>
        <a:lstStyle/>
        <a:p>
          <a:endParaRPr lang="en-US"/>
        </a:p>
      </dgm:t>
    </dgm:pt>
    <dgm:pt modelId="{0EAD674D-86DD-4951-9948-122FB0BCAD7C}" type="sibTrans" cxnId="{529796A1-E070-494A-850C-0D1D62A48665}">
      <dgm:prSet/>
      <dgm:spPr/>
      <dgm:t>
        <a:bodyPr/>
        <a:lstStyle/>
        <a:p>
          <a:endParaRPr lang="en-US"/>
        </a:p>
      </dgm:t>
    </dgm:pt>
    <dgm:pt modelId="{5003AB56-33B8-454E-8922-A6D1167ACF0D}" type="pres">
      <dgm:prSet presAssocID="{6BEDE1D4-082F-497E-AAB5-3B46C4F9A45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6F1993-115C-486E-84AF-6E7291303079}" type="pres">
      <dgm:prSet presAssocID="{10A07F89-08B7-4668-96E8-C8E482C226E1}" presName="composite" presStyleCnt="0"/>
      <dgm:spPr/>
    </dgm:pt>
    <dgm:pt modelId="{A5EA9E08-D01B-4706-9EB5-902133048AF4}" type="pres">
      <dgm:prSet presAssocID="{10A07F89-08B7-4668-96E8-C8E482C226E1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5EDF7-20DE-4CBD-B620-1CE3A6906C72}" type="pres">
      <dgm:prSet presAssocID="{10A07F89-08B7-4668-96E8-C8E482C226E1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EC5C2-F6CD-4F27-A9ED-129C0DFAA1DC}" type="pres">
      <dgm:prSet presAssocID="{10A07F89-08B7-4668-96E8-C8E482C226E1}" presName="Accent" presStyleLbl="parChTrans1D1" presStyleIdx="0" presStyleCnt="3"/>
      <dgm:spPr/>
    </dgm:pt>
    <dgm:pt modelId="{D7995285-C346-4BCE-8ECF-BA3AB0278F6F}" type="pres">
      <dgm:prSet presAssocID="{10A07F89-08B7-4668-96E8-C8E482C226E1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05FAD-7BA4-4400-8A30-5D0E75392F27}" type="pres">
      <dgm:prSet presAssocID="{3E55DE8D-08DF-44AD-B5F7-CC8EAC0F2DB8}" presName="sibTrans" presStyleCnt="0"/>
      <dgm:spPr/>
    </dgm:pt>
    <dgm:pt modelId="{7AA00685-776B-4182-91CE-93219F288A0B}" type="pres">
      <dgm:prSet presAssocID="{EA20C0A8-6AAB-4AAF-AEDC-AF3AFFFE9871}" presName="composite" presStyleCnt="0"/>
      <dgm:spPr/>
    </dgm:pt>
    <dgm:pt modelId="{B35DECD3-5E72-487C-8C14-27D2681EC7AC}" type="pres">
      <dgm:prSet presAssocID="{EA20C0A8-6AAB-4AAF-AEDC-AF3AFFFE9871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69C96-C56F-4D5D-B7DA-299C2D60AB9E}" type="pres">
      <dgm:prSet presAssocID="{EA20C0A8-6AAB-4AAF-AEDC-AF3AFFFE9871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650F0-B95C-4986-90C5-C115AC3E3C31}" type="pres">
      <dgm:prSet presAssocID="{EA20C0A8-6AAB-4AAF-AEDC-AF3AFFFE9871}" presName="Accent" presStyleLbl="parChTrans1D1" presStyleIdx="1" presStyleCnt="3"/>
      <dgm:spPr/>
    </dgm:pt>
    <dgm:pt modelId="{3CC134B6-F7C1-4A54-83EF-ABB91B7E2543}" type="pres">
      <dgm:prSet presAssocID="{EA20C0A8-6AAB-4AAF-AEDC-AF3AFFFE9871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2D929-FE9F-4CA7-A726-159A9E3BA346}" type="pres">
      <dgm:prSet presAssocID="{78C02BFC-BF5D-4C88-988E-A2FD97EE7E67}" presName="sibTrans" presStyleCnt="0"/>
      <dgm:spPr/>
    </dgm:pt>
    <dgm:pt modelId="{6E4A8A80-8D8B-44FF-805D-41D8FCD3814B}" type="pres">
      <dgm:prSet presAssocID="{D16751FE-AB03-4DA3-B0AD-D692B7468728}" presName="composite" presStyleCnt="0"/>
      <dgm:spPr/>
    </dgm:pt>
    <dgm:pt modelId="{2AF0959B-50B8-43B7-9AF9-C6F9829B0EA9}" type="pres">
      <dgm:prSet presAssocID="{D16751FE-AB03-4DA3-B0AD-D692B7468728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7E97E-D72D-453B-9ED0-36014B626B97}" type="pres">
      <dgm:prSet presAssocID="{D16751FE-AB03-4DA3-B0AD-D692B7468728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832EC-E87C-4477-8D5E-71E1B79EDE05}" type="pres">
      <dgm:prSet presAssocID="{D16751FE-AB03-4DA3-B0AD-D692B7468728}" presName="Accent" presStyleLbl="parChTrans1D1" presStyleIdx="2" presStyleCnt="3"/>
      <dgm:spPr/>
    </dgm:pt>
    <dgm:pt modelId="{30E30ECA-7462-4052-9994-01AC7A653E4F}" type="pres">
      <dgm:prSet presAssocID="{D16751FE-AB03-4DA3-B0AD-D692B7468728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A874E9-A040-477A-83EA-D4290E4116CE}" srcId="{EA20C0A8-6AAB-4AAF-AEDC-AF3AFFFE9871}" destId="{5B9B46DF-86AA-401B-9DF4-240F11D38506}" srcOrd="1" destOrd="0" parTransId="{B118BFE9-9923-4978-A126-C236FF0EE92F}" sibTransId="{BC819E07-AA27-48B9-A80F-36184EBF5DE1}"/>
    <dgm:cxn modelId="{A985E3CE-B810-4843-A9C4-D88B9B6966B1}" type="presOf" srcId="{AA935634-2D49-48E6-835B-00622E496781}" destId="{30E30ECA-7462-4052-9994-01AC7A653E4F}" srcOrd="0" destOrd="3" presId="urn:microsoft.com/office/officeart/2011/layout/TabList"/>
    <dgm:cxn modelId="{3208FCA0-D410-4243-8B79-F79FD8DB834F}" type="presOf" srcId="{383A22B9-9881-4A9B-BD36-7F8E31704F33}" destId="{D7995285-C346-4BCE-8ECF-BA3AB0278F6F}" srcOrd="0" destOrd="2" presId="urn:microsoft.com/office/officeart/2011/layout/TabList"/>
    <dgm:cxn modelId="{30E75D7F-F10A-440D-9ABE-0F47A9144D8E}" srcId="{EA20C0A8-6AAB-4AAF-AEDC-AF3AFFFE9871}" destId="{A4676933-7D24-45B4-97F2-4066EEF4219A}" srcOrd="3" destOrd="0" parTransId="{B81AC833-01AB-42B8-B57B-19F81F8140EA}" sibTransId="{3535FBBB-F4D8-4123-9323-B49FE4E8BDF1}"/>
    <dgm:cxn modelId="{67A64C88-1F96-41A4-B83E-3AF2BD97F454}" srcId="{EA20C0A8-6AAB-4AAF-AEDC-AF3AFFFE9871}" destId="{AFE80ED9-959E-4762-8080-E5899EC23E65}" srcOrd="2" destOrd="0" parTransId="{6172B70F-CE5D-4E8B-99C4-78224C79A395}" sibTransId="{31993427-1803-46F7-997F-23B30985E132}"/>
    <dgm:cxn modelId="{F6095FE8-3D67-4E9D-85FD-84FE6F1CBAAE}" srcId="{EA20C0A8-6AAB-4AAF-AEDC-AF3AFFFE9871}" destId="{47058193-D374-4434-9201-8F0B8E21B593}" srcOrd="0" destOrd="0" parTransId="{6CAB6452-6B61-46DC-9D23-0548DDC25C6A}" sibTransId="{E3D4C04F-B6AB-449E-B777-644A5BA804B2}"/>
    <dgm:cxn modelId="{A3763E22-D014-4E54-A7B5-CC40B61033D8}" srcId="{6BEDE1D4-082F-497E-AAB5-3B46C4F9A459}" destId="{10A07F89-08B7-4668-96E8-C8E482C226E1}" srcOrd="0" destOrd="0" parTransId="{D6ABDB01-70E2-4722-AD48-D8F4BBE6C919}" sibTransId="{3E55DE8D-08DF-44AD-B5F7-CC8EAC0F2DB8}"/>
    <dgm:cxn modelId="{0A89BC1A-E701-4618-89BB-145BDF483BBE}" srcId="{D16751FE-AB03-4DA3-B0AD-D692B7468728}" destId="{073F0510-A625-4216-BF18-E49F4D390B45}" srcOrd="0" destOrd="0" parTransId="{C5BD2B53-F18C-4450-A9C0-DCDFA752182C}" sibTransId="{83D7434D-0C5C-458E-BE39-F6F49576FD4F}"/>
    <dgm:cxn modelId="{51B65ACD-8077-4381-87D8-A59374FA98EB}" type="presOf" srcId="{C51563B3-8FC7-447D-B143-FF28CE22C020}" destId="{30E30ECA-7462-4052-9994-01AC7A653E4F}" srcOrd="0" destOrd="2" presId="urn:microsoft.com/office/officeart/2011/layout/TabList"/>
    <dgm:cxn modelId="{14F99C8F-4133-4787-9C85-140A752029B3}" srcId="{6BEDE1D4-082F-497E-AAB5-3B46C4F9A459}" destId="{EA20C0A8-6AAB-4AAF-AEDC-AF3AFFFE9871}" srcOrd="1" destOrd="0" parTransId="{8F4EA9F0-FBDA-4521-9D7C-792B69B4B590}" sibTransId="{78C02BFC-BF5D-4C88-988E-A2FD97EE7E67}"/>
    <dgm:cxn modelId="{76D0ADF3-7DBA-4B49-B68B-2798048B4828}" srcId="{EA20C0A8-6AAB-4AAF-AEDC-AF3AFFFE9871}" destId="{4963816C-8D91-4782-A0EC-1DC104579F69}" srcOrd="4" destOrd="0" parTransId="{5439232C-4256-49E9-862C-F4F2D961DA90}" sibTransId="{64ECB4B8-0799-4EF9-A6BD-329FCE789C82}"/>
    <dgm:cxn modelId="{898B34E1-8FB8-4839-BE27-1255D69D691D}" type="presOf" srcId="{073F0510-A625-4216-BF18-E49F4D390B45}" destId="{2AF0959B-50B8-43B7-9AF9-C6F9829B0EA9}" srcOrd="0" destOrd="0" presId="urn:microsoft.com/office/officeart/2011/layout/TabList"/>
    <dgm:cxn modelId="{3528FEBB-10B7-4834-8143-845CEC3674CE}" type="presOf" srcId="{6BEDE1D4-082F-497E-AAB5-3B46C4F9A459}" destId="{5003AB56-33B8-454E-8922-A6D1167ACF0D}" srcOrd="0" destOrd="0" presId="urn:microsoft.com/office/officeart/2011/layout/TabList"/>
    <dgm:cxn modelId="{529796A1-E070-494A-850C-0D1D62A48665}" srcId="{D16751FE-AB03-4DA3-B0AD-D692B7468728}" destId="{AA935634-2D49-48E6-835B-00622E496781}" srcOrd="4" destOrd="0" parTransId="{1F78FA4F-2595-426B-8050-3080832E841A}" sibTransId="{0EAD674D-86DD-4951-9948-122FB0BCAD7C}"/>
    <dgm:cxn modelId="{E9F59953-220A-4177-A2BD-81AC9788A532}" type="presOf" srcId="{F4B8FD9F-F2A4-4E46-93CE-91A4F9A08A7E}" destId="{A5EA9E08-D01B-4706-9EB5-902133048AF4}" srcOrd="0" destOrd="0" presId="urn:microsoft.com/office/officeart/2011/layout/TabList"/>
    <dgm:cxn modelId="{62AF21DD-BBD5-448E-AB91-CFB482E29160}" type="presOf" srcId="{47058193-D374-4434-9201-8F0B8E21B593}" destId="{B35DECD3-5E72-487C-8C14-27D2681EC7AC}" srcOrd="0" destOrd="0" presId="urn:microsoft.com/office/officeart/2011/layout/TabList"/>
    <dgm:cxn modelId="{EAC520C1-4044-4CDD-B16D-B9D115EFA800}" type="presOf" srcId="{F067B6FC-30D1-4510-B187-930999A1C555}" destId="{D7995285-C346-4BCE-8ECF-BA3AB0278F6F}" srcOrd="0" destOrd="1" presId="urn:microsoft.com/office/officeart/2011/layout/TabList"/>
    <dgm:cxn modelId="{7936FA03-AC97-496E-B418-B44433144F92}" type="presOf" srcId="{8DAE1F24-090C-461C-A7CD-074DEFA921B0}" destId="{30E30ECA-7462-4052-9994-01AC7A653E4F}" srcOrd="0" destOrd="0" presId="urn:microsoft.com/office/officeart/2011/layout/TabList"/>
    <dgm:cxn modelId="{07C81B05-6F34-4806-97C7-190B64FF2624}" type="presOf" srcId="{EA20C0A8-6AAB-4AAF-AEDC-AF3AFFFE9871}" destId="{ED069C96-C56F-4D5D-B7DA-299C2D60AB9E}" srcOrd="0" destOrd="0" presId="urn:microsoft.com/office/officeart/2011/layout/TabList"/>
    <dgm:cxn modelId="{768F0D5D-ACC5-405E-8279-6728B7553CC8}" type="presOf" srcId="{D16751FE-AB03-4DA3-B0AD-D692B7468728}" destId="{FF47E97E-D72D-453B-9ED0-36014B626B97}" srcOrd="0" destOrd="0" presId="urn:microsoft.com/office/officeart/2011/layout/TabList"/>
    <dgm:cxn modelId="{80454A1A-0E9B-4749-ADCF-4700A2D5C253}" type="presOf" srcId="{4963816C-8D91-4782-A0EC-1DC104579F69}" destId="{3CC134B6-F7C1-4A54-83EF-ABB91B7E2543}" srcOrd="0" destOrd="3" presId="urn:microsoft.com/office/officeart/2011/layout/TabList"/>
    <dgm:cxn modelId="{3F21DB57-8244-4FAD-BC52-96725C350D14}" srcId="{D16751FE-AB03-4DA3-B0AD-D692B7468728}" destId="{8DAE1F24-090C-461C-A7CD-074DEFA921B0}" srcOrd="1" destOrd="0" parTransId="{25147308-6C13-4474-9866-B5E5BCB07FC8}" sibTransId="{434892CB-FCD5-40BB-A142-9E5FF2CBF1AA}"/>
    <dgm:cxn modelId="{A3BDE618-05A1-4ADB-878E-914F06FA3034}" type="presOf" srcId="{5EF1F6ED-9094-4F88-9902-AD5F26AC5427}" destId="{30E30ECA-7462-4052-9994-01AC7A653E4F}" srcOrd="0" destOrd="1" presId="urn:microsoft.com/office/officeart/2011/layout/TabList"/>
    <dgm:cxn modelId="{AFE373B8-361E-46C3-9AC6-E80171E2C333}" srcId="{10A07F89-08B7-4668-96E8-C8E482C226E1}" destId="{F4B8FD9F-F2A4-4E46-93CE-91A4F9A08A7E}" srcOrd="0" destOrd="0" parTransId="{620E182A-ACD0-463B-9F07-1958B4A34D10}" sibTransId="{CD64C136-2A3D-47B8-8720-3A0BB1B9B2B5}"/>
    <dgm:cxn modelId="{969336A9-AC80-41BE-959E-E7858411989B}" type="presOf" srcId="{5B9B46DF-86AA-401B-9DF4-240F11D38506}" destId="{3CC134B6-F7C1-4A54-83EF-ABB91B7E2543}" srcOrd="0" destOrd="0" presId="urn:microsoft.com/office/officeart/2011/layout/TabList"/>
    <dgm:cxn modelId="{C49ADD61-4D70-4DC3-BF20-E9EDA53DF2B7}" type="presOf" srcId="{10A07F89-08B7-4668-96E8-C8E482C226E1}" destId="{7595EDF7-20DE-4CBD-B620-1CE3A6906C72}" srcOrd="0" destOrd="0" presId="urn:microsoft.com/office/officeart/2011/layout/TabList"/>
    <dgm:cxn modelId="{8F89175C-F6F2-4058-9B7F-1A62EA2E737C}" srcId="{6BEDE1D4-082F-497E-AAB5-3B46C4F9A459}" destId="{D16751FE-AB03-4DA3-B0AD-D692B7468728}" srcOrd="2" destOrd="0" parTransId="{D62EF24C-D24A-40CA-9542-535A74755C9A}" sibTransId="{47D6509B-3EB0-4A89-8544-D72A3A6FC569}"/>
    <dgm:cxn modelId="{A3B68BC8-8AEA-4315-83F0-00BC5C60C89E}" srcId="{10A07F89-08B7-4668-96E8-C8E482C226E1}" destId="{F067B6FC-30D1-4510-B187-930999A1C555}" srcOrd="2" destOrd="0" parTransId="{98E472D9-09D0-4AB2-BB1A-F88354125F7D}" sibTransId="{D7565824-0E66-43CD-A7CE-548194ED5402}"/>
    <dgm:cxn modelId="{1D82142A-ED05-4F32-8A13-29C177ECE9AF}" type="presOf" srcId="{AFE80ED9-959E-4762-8080-E5899EC23E65}" destId="{3CC134B6-F7C1-4A54-83EF-ABB91B7E2543}" srcOrd="0" destOrd="1" presId="urn:microsoft.com/office/officeart/2011/layout/TabList"/>
    <dgm:cxn modelId="{B118FF84-49F8-4D7E-A352-9206DD5C69D3}" srcId="{10A07F89-08B7-4668-96E8-C8E482C226E1}" destId="{4060BB64-A680-4435-863F-ACB63C187424}" srcOrd="1" destOrd="0" parTransId="{5C709FCA-F48E-46A4-B541-F4D9A12B0D1C}" sibTransId="{9CA04D69-FB96-456B-B3B0-170B69359C2F}"/>
    <dgm:cxn modelId="{456B3351-1D17-439B-B513-3F33C902C7DB}" srcId="{10A07F89-08B7-4668-96E8-C8E482C226E1}" destId="{383A22B9-9881-4A9B-BD36-7F8E31704F33}" srcOrd="3" destOrd="0" parTransId="{EC89F5B5-0402-48D6-AC63-6CBC11FECC63}" sibTransId="{F4032E53-16DA-469D-8A2A-BDFB169A610C}"/>
    <dgm:cxn modelId="{CB776E1F-FA74-4BCB-B373-99E3C20EAA93}" type="presOf" srcId="{A4676933-7D24-45B4-97F2-4066EEF4219A}" destId="{3CC134B6-F7C1-4A54-83EF-ABB91B7E2543}" srcOrd="0" destOrd="2" presId="urn:microsoft.com/office/officeart/2011/layout/TabList"/>
    <dgm:cxn modelId="{B83C7C46-14FB-4518-B005-AED4A7092235}" srcId="{D16751FE-AB03-4DA3-B0AD-D692B7468728}" destId="{5EF1F6ED-9094-4F88-9902-AD5F26AC5427}" srcOrd="2" destOrd="0" parTransId="{40C9434B-B46E-4CB8-ADFC-A50BDC803D02}" sibTransId="{F1236C4B-07BB-4E5A-AECA-D631CB237E58}"/>
    <dgm:cxn modelId="{10B887ED-34F6-4A17-982A-619076D9A646}" type="presOf" srcId="{4060BB64-A680-4435-863F-ACB63C187424}" destId="{D7995285-C346-4BCE-8ECF-BA3AB0278F6F}" srcOrd="0" destOrd="0" presId="urn:microsoft.com/office/officeart/2011/layout/TabList"/>
    <dgm:cxn modelId="{18EEDF9F-12AD-41AF-9B1D-8F08C05DB0CD}" srcId="{D16751FE-AB03-4DA3-B0AD-D692B7468728}" destId="{C51563B3-8FC7-447D-B143-FF28CE22C020}" srcOrd="3" destOrd="0" parTransId="{6BB49342-4B25-4EEF-B753-75ECD0777E99}" sibTransId="{39A0F6EA-934C-4BFA-BE32-9F3073C41A45}"/>
    <dgm:cxn modelId="{EF46DBEE-AE7A-484A-94EC-A5CEFDCA5100}" type="presParOf" srcId="{5003AB56-33B8-454E-8922-A6D1167ACF0D}" destId="{FB6F1993-115C-486E-84AF-6E7291303079}" srcOrd="0" destOrd="0" presId="urn:microsoft.com/office/officeart/2011/layout/TabList"/>
    <dgm:cxn modelId="{AE687485-B853-4B54-AFF4-5AF127BF9D58}" type="presParOf" srcId="{FB6F1993-115C-486E-84AF-6E7291303079}" destId="{A5EA9E08-D01B-4706-9EB5-902133048AF4}" srcOrd="0" destOrd="0" presId="urn:microsoft.com/office/officeart/2011/layout/TabList"/>
    <dgm:cxn modelId="{505B0D47-FEE6-4E0D-AA12-CAF197454BA9}" type="presParOf" srcId="{FB6F1993-115C-486E-84AF-6E7291303079}" destId="{7595EDF7-20DE-4CBD-B620-1CE3A6906C72}" srcOrd="1" destOrd="0" presId="urn:microsoft.com/office/officeart/2011/layout/TabList"/>
    <dgm:cxn modelId="{E61EFCFB-F21F-4D04-B35D-379C4C625ED8}" type="presParOf" srcId="{FB6F1993-115C-486E-84AF-6E7291303079}" destId="{847EC5C2-F6CD-4F27-A9ED-129C0DFAA1DC}" srcOrd="2" destOrd="0" presId="urn:microsoft.com/office/officeart/2011/layout/TabList"/>
    <dgm:cxn modelId="{37BF56BA-231F-4896-9F11-6FA601E1D137}" type="presParOf" srcId="{5003AB56-33B8-454E-8922-A6D1167ACF0D}" destId="{D7995285-C346-4BCE-8ECF-BA3AB0278F6F}" srcOrd="1" destOrd="0" presId="urn:microsoft.com/office/officeart/2011/layout/TabList"/>
    <dgm:cxn modelId="{7A4C4B1C-0D54-48A8-9720-3DACE8CD4BA3}" type="presParOf" srcId="{5003AB56-33B8-454E-8922-A6D1167ACF0D}" destId="{6D305FAD-7BA4-4400-8A30-5D0E75392F27}" srcOrd="2" destOrd="0" presId="urn:microsoft.com/office/officeart/2011/layout/TabList"/>
    <dgm:cxn modelId="{4AB18A1D-4C08-4B6E-8A62-C1BF418D01DF}" type="presParOf" srcId="{5003AB56-33B8-454E-8922-A6D1167ACF0D}" destId="{7AA00685-776B-4182-91CE-93219F288A0B}" srcOrd="3" destOrd="0" presId="urn:microsoft.com/office/officeart/2011/layout/TabList"/>
    <dgm:cxn modelId="{F99BFECF-3559-4507-BC95-FE29617F4E6A}" type="presParOf" srcId="{7AA00685-776B-4182-91CE-93219F288A0B}" destId="{B35DECD3-5E72-487C-8C14-27D2681EC7AC}" srcOrd="0" destOrd="0" presId="urn:microsoft.com/office/officeart/2011/layout/TabList"/>
    <dgm:cxn modelId="{DED73D1B-119F-43D1-AA56-C82412AF6436}" type="presParOf" srcId="{7AA00685-776B-4182-91CE-93219F288A0B}" destId="{ED069C96-C56F-4D5D-B7DA-299C2D60AB9E}" srcOrd="1" destOrd="0" presId="urn:microsoft.com/office/officeart/2011/layout/TabList"/>
    <dgm:cxn modelId="{DD08FA05-A9F0-45C7-B388-D0C7DAC3283F}" type="presParOf" srcId="{7AA00685-776B-4182-91CE-93219F288A0B}" destId="{234650F0-B95C-4986-90C5-C115AC3E3C31}" srcOrd="2" destOrd="0" presId="urn:microsoft.com/office/officeart/2011/layout/TabList"/>
    <dgm:cxn modelId="{B9AB7B85-948A-48AF-BB69-81913DD3168E}" type="presParOf" srcId="{5003AB56-33B8-454E-8922-A6D1167ACF0D}" destId="{3CC134B6-F7C1-4A54-83EF-ABB91B7E2543}" srcOrd="4" destOrd="0" presId="urn:microsoft.com/office/officeart/2011/layout/TabList"/>
    <dgm:cxn modelId="{EC0B4B17-EB47-465D-87FB-0BCAF2076762}" type="presParOf" srcId="{5003AB56-33B8-454E-8922-A6D1167ACF0D}" destId="{A402D929-FE9F-4CA7-A726-159A9E3BA346}" srcOrd="5" destOrd="0" presId="urn:microsoft.com/office/officeart/2011/layout/TabList"/>
    <dgm:cxn modelId="{117FC4E7-1EFF-43E6-9061-C28EE23612BE}" type="presParOf" srcId="{5003AB56-33B8-454E-8922-A6D1167ACF0D}" destId="{6E4A8A80-8D8B-44FF-805D-41D8FCD3814B}" srcOrd="6" destOrd="0" presId="urn:microsoft.com/office/officeart/2011/layout/TabList"/>
    <dgm:cxn modelId="{67DA3D76-7197-40DE-B62E-5FE6DB7B8319}" type="presParOf" srcId="{6E4A8A80-8D8B-44FF-805D-41D8FCD3814B}" destId="{2AF0959B-50B8-43B7-9AF9-C6F9829B0EA9}" srcOrd="0" destOrd="0" presId="urn:microsoft.com/office/officeart/2011/layout/TabList"/>
    <dgm:cxn modelId="{930A5932-5703-4CCB-9A57-C431CA25B033}" type="presParOf" srcId="{6E4A8A80-8D8B-44FF-805D-41D8FCD3814B}" destId="{FF47E97E-D72D-453B-9ED0-36014B626B97}" srcOrd="1" destOrd="0" presId="urn:microsoft.com/office/officeart/2011/layout/TabList"/>
    <dgm:cxn modelId="{F2864A0C-370F-4A9E-8207-3F36D6DFA4B1}" type="presParOf" srcId="{6E4A8A80-8D8B-44FF-805D-41D8FCD3814B}" destId="{E08832EC-E87C-4477-8D5E-71E1B79EDE05}" srcOrd="2" destOrd="0" presId="urn:microsoft.com/office/officeart/2011/layout/TabList"/>
    <dgm:cxn modelId="{2EF0643A-9E09-41C0-8C8E-FFD7C14AC7A9}" type="presParOf" srcId="{5003AB56-33B8-454E-8922-A6D1167ACF0D}" destId="{30E30ECA-7462-4052-9994-01AC7A653E4F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773E-417E-1140-872D-37811F67AB18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44089-C244-E64D-BCEF-EE58A5717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7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727280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72728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79" y="4406900"/>
            <a:ext cx="7200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79" y="2906713"/>
            <a:ext cx="7200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32403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88843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273050"/>
            <a:ext cx="36827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148478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1600200"/>
            <a:ext cx="727280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C1B3-5B29-47D5-A020-7CBF491EBCA4}" type="datetimeFigureOut">
              <a:rPr lang="en-GB" smtClean="0"/>
              <a:pPr/>
              <a:t>13/01/2014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60E8-B676-448C-A13F-6D57667784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13324"/>
            <a:ext cx="1547664" cy="1570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1" y="3284984"/>
            <a:ext cx="1546607" cy="1872208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5085185"/>
            <a:ext cx="1547663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" y="1556792"/>
            <a:ext cx="1547664" cy="1807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6ucKWIIFm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Process of Cell Division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10.2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9923" r="-29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13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cell cycle consists of 4 phases. The 2 phases of division (mitosis and cytokinesis) take place during the 4</a:t>
            </a:r>
            <a:r>
              <a:rPr lang="en-US" baseline="30000" dirty="0" smtClean="0"/>
              <a:t>th</a:t>
            </a:r>
            <a:r>
              <a:rPr lang="en-US" dirty="0" smtClean="0"/>
              <a:t> phase – M phase of the the cycle.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The remaining 3 Phases are termed collectively </a:t>
            </a:r>
            <a:r>
              <a:rPr lang="en-US" sz="3600" b="1" dirty="0" smtClean="0"/>
              <a:t>interphase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dirty="0" smtClean="0"/>
              <a:t>A copy of the genetic code (DNA) is made during the S phase.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 smtClean="0"/>
              <a:t>The other two phases are G</a:t>
            </a:r>
            <a:r>
              <a:rPr lang="en-US" baseline="-25000" dirty="0" smtClean="0"/>
              <a:t>1</a:t>
            </a:r>
            <a:r>
              <a:rPr lang="en-US" dirty="0" smtClean="0"/>
              <a:t> and G</a:t>
            </a:r>
            <a:r>
              <a:rPr lang="en-US" baseline="-25000" dirty="0" smtClean="0"/>
              <a:t>2</a:t>
            </a:r>
            <a:r>
              <a:rPr lang="en-US" dirty="0" smtClean="0"/>
              <a:t>. the G stands for gap but the periods are actually periods of intense growth.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, S, and G</a:t>
            </a:r>
            <a:r>
              <a:rPr lang="en-US" baseline="-25000" dirty="0" smtClean="0"/>
              <a:t>2</a:t>
            </a:r>
            <a:r>
              <a:rPr lang="en-US" dirty="0" smtClean="0"/>
              <a:t>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G</a:t>
            </a:r>
            <a:r>
              <a:rPr lang="en-US" baseline="-25000" dirty="0" smtClean="0"/>
              <a:t>1</a:t>
            </a:r>
            <a:r>
              <a:rPr lang="en-US" dirty="0" smtClean="0"/>
              <a:t>, S, and G</a:t>
            </a:r>
            <a:r>
              <a:rPr lang="en-US" baseline="-25000" dirty="0" smtClean="0"/>
              <a:t>2</a:t>
            </a:r>
            <a:r>
              <a:rPr lang="en-US" dirty="0" smtClean="0"/>
              <a:t> phase are collectively termed </a:t>
            </a:r>
            <a:r>
              <a:rPr lang="en-US" b="1" dirty="0" smtClean="0"/>
              <a:t>interphase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During the </a:t>
            </a:r>
            <a:r>
              <a:rPr lang="en-US" b="1" dirty="0" smtClean="0"/>
              <a:t>G</a:t>
            </a:r>
            <a:r>
              <a:rPr lang="en-US" b="1" baseline="-25000" dirty="0" smtClean="0"/>
              <a:t>1</a:t>
            </a:r>
            <a:r>
              <a:rPr lang="en-US" dirty="0" smtClean="0"/>
              <a:t> phase cells undergo most of their growth. They increase in size and synthesize new proteins and organelles.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During the </a:t>
            </a:r>
            <a:r>
              <a:rPr lang="en-US" b="1" dirty="0" smtClean="0"/>
              <a:t>S</a:t>
            </a:r>
            <a:r>
              <a:rPr lang="en-US" dirty="0" smtClean="0"/>
              <a:t> phase chromosomes are replicated – creating </a:t>
            </a:r>
            <a:r>
              <a:rPr lang="en-US" b="1" dirty="0" smtClean="0"/>
              <a:t>sister chromatids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G</a:t>
            </a:r>
            <a:r>
              <a:rPr lang="en-US" b="1" baseline="-25000" dirty="0" smtClean="0"/>
              <a:t>2</a:t>
            </a:r>
            <a:r>
              <a:rPr lang="en-US" baseline="-25000" dirty="0" smtClean="0"/>
              <a:t> </a:t>
            </a:r>
            <a:r>
              <a:rPr lang="en-US" dirty="0" smtClean="0"/>
              <a:t>phase is the shortest of the cell phases. During this phase many of the organelles and molecules needed for cell division are produced.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59" r="-10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09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During the </a:t>
            </a:r>
            <a:r>
              <a:rPr lang="en-US" b="1" dirty="0" smtClean="0"/>
              <a:t>M phase </a:t>
            </a:r>
            <a:r>
              <a:rPr lang="en-US" dirty="0" smtClean="0"/>
              <a:t>the cell undergoes the process of </a:t>
            </a:r>
            <a:r>
              <a:rPr lang="en-US" b="1" dirty="0" smtClean="0"/>
              <a:t>mitosis</a:t>
            </a:r>
            <a:r>
              <a:rPr lang="en-US" dirty="0" smtClean="0"/>
              <a:t> and </a:t>
            </a:r>
            <a:r>
              <a:rPr lang="en-US" b="1" dirty="0" smtClean="0"/>
              <a:t>cytokinesis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Mitosis is sub divided into four phases; </a:t>
            </a:r>
            <a:r>
              <a:rPr lang="en-US" b="1" dirty="0" smtClean="0"/>
              <a:t>prophase</a:t>
            </a:r>
            <a:r>
              <a:rPr lang="en-US" dirty="0" smtClean="0"/>
              <a:t>, </a:t>
            </a:r>
            <a:r>
              <a:rPr lang="en-US" b="1" dirty="0" smtClean="0"/>
              <a:t>metaphase</a:t>
            </a:r>
            <a:r>
              <a:rPr lang="en-US" dirty="0" smtClean="0"/>
              <a:t>, </a:t>
            </a:r>
            <a:r>
              <a:rPr lang="en-US" b="1" dirty="0" smtClean="0"/>
              <a:t>anaphase</a:t>
            </a:r>
            <a:r>
              <a:rPr lang="en-US" dirty="0" smtClean="0"/>
              <a:t>, </a:t>
            </a:r>
            <a:r>
              <a:rPr lang="en-US" b="1" dirty="0" err="1" smtClean="0"/>
              <a:t>telophase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Once these phases are complete the cell undergoes </a:t>
            </a:r>
            <a:r>
              <a:rPr lang="en-US" b="1" dirty="0" smtClean="0"/>
              <a:t>cytokinesis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9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7659" r="-17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45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GB" dirty="0"/>
          </a:p>
        </p:txBody>
      </p:sp>
      <p:pic>
        <p:nvPicPr>
          <p:cNvPr id="1026" name="Picture 2" descr="http://www.edupic.net/Images/Mitosis/proph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674" y="1700808"/>
            <a:ext cx="6136950" cy="4331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chromatin condenses into </a:t>
            </a:r>
            <a:r>
              <a:rPr lang="en-US" b="1" dirty="0" smtClean="0"/>
              <a:t>chromosomes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centrioles</a:t>
            </a:r>
            <a:r>
              <a:rPr lang="en-US" dirty="0" smtClean="0"/>
              <a:t> separate, move to the polls and a </a:t>
            </a:r>
            <a:r>
              <a:rPr lang="en-US" b="1" dirty="0" smtClean="0"/>
              <a:t>spindle</a:t>
            </a:r>
            <a:r>
              <a:rPr lang="en-US" dirty="0" smtClean="0"/>
              <a:t> begins to form. The centrioles lie in regions called the </a:t>
            </a:r>
            <a:r>
              <a:rPr lang="en-US" b="1" dirty="0" smtClean="0"/>
              <a:t>centrosomes</a:t>
            </a:r>
          </a:p>
          <a:p>
            <a:r>
              <a:rPr lang="en-US" dirty="0" smtClean="0"/>
              <a:t>The nuclear envelope breaks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340768"/>
            <a:ext cx="727280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Centrioles: </a:t>
            </a:r>
            <a:r>
              <a:rPr lang="en-US" dirty="0" smtClean="0"/>
              <a:t>two tiny structures located in the cytoplasm near the nuclear envelope that separate and take up positions on opposite sides of the cell.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Centrosomes: </a:t>
            </a:r>
            <a:r>
              <a:rPr lang="en-US" dirty="0" smtClean="0"/>
              <a:t>the region where the centrioles lie that helps organize the spindle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Spindle</a:t>
            </a:r>
            <a:r>
              <a:rPr lang="en-US" dirty="0" smtClean="0"/>
              <a:t>: fanlike microtubule structures that help separate the chromosomes.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5158959"/>
            <a:ext cx="1963936" cy="16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404664"/>
            <a:ext cx="5004048" cy="1143000"/>
          </a:xfrm>
        </p:spPr>
        <p:txBody>
          <a:bodyPr/>
          <a:lstStyle/>
          <a:p>
            <a:r>
              <a:rPr lang="en-US" dirty="0" smtClean="0"/>
              <a:t>Centrosomes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738" b="-2738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764704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 Division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What would happen if a cell simply split into two?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dirty="0" smtClean="0"/>
              <a:t>We would have no way of knowing if each new cell had a full compliment of genetic information.</a:t>
            </a:r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buNone/>
            </a:pPr>
            <a:r>
              <a:rPr lang="en-GB" dirty="0" smtClean="0"/>
              <a:t>Cell division in prokaryotic cells is a fairly simple procedure once the genetic information has been copied.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 smtClean="0"/>
              <a:t>As Eukaryotic cells typically have multiple chromosomes division is more complex.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 smtClean="0"/>
              <a:t>Cell division is therefore split into two main components </a:t>
            </a:r>
            <a:r>
              <a:rPr lang="en-US" dirty="0" smtClean="0"/>
              <a:t>–</a:t>
            </a:r>
            <a:r>
              <a:rPr lang="en-GB" dirty="0" smtClean="0"/>
              <a:t> </a:t>
            </a:r>
            <a:r>
              <a:rPr lang="en-GB" b="1" dirty="0" smtClean="0"/>
              <a:t>Mitosis and Cytokinesis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chromosomes line up across the center of the cell. This is termed the meta-phase plate</a:t>
            </a:r>
          </a:p>
          <a:p>
            <a:endParaRPr lang="en-US" sz="1700" dirty="0"/>
          </a:p>
          <a:p>
            <a:r>
              <a:rPr lang="en-US" dirty="0" smtClean="0"/>
              <a:t>Each chromosome is connected to a spindle fiber at its centromere</a:t>
            </a:r>
          </a:p>
          <a:p>
            <a:endParaRPr lang="en-US" sz="1900" dirty="0"/>
          </a:p>
          <a:p>
            <a:r>
              <a:rPr lang="en-US" dirty="0" smtClean="0"/>
              <a:t>Remember these ‘phases’ are a </a:t>
            </a:r>
            <a:r>
              <a:rPr lang="en-US" b="1" dirty="0" smtClean="0"/>
              <a:t>dynamic</a:t>
            </a:r>
            <a:r>
              <a:rPr lang="en-US" dirty="0" smtClean="0"/>
              <a:t> </a:t>
            </a:r>
            <a:r>
              <a:rPr lang="en-US" b="1" dirty="0" smtClean="0"/>
              <a:t>process</a:t>
            </a:r>
            <a:r>
              <a:rPr lang="en-US" dirty="0" smtClean="0"/>
              <a:t> and division moves from one phase to the next seamlessly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Pro-metaphase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59" r="-10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47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GB" dirty="0"/>
          </a:p>
        </p:txBody>
      </p:sp>
      <p:pic>
        <p:nvPicPr>
          <p:cNvPr id="33794" name="Picture 2" descr="http://www.edupic.net/Images/Mitosis/metaph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6673367" cy="4709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centromeres that join the sister chromatids split – the sister chromatids become </a:t>
            </a:r>
            <a:r>
              <a:rPr lang="en-US" b="1" dirty="0" smtClean="0"/>
              <a:t>individual chromosomes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chromosomes continue to move apart until they have separated into two groups near the poles of the spindle</a:t>
            </a:r>
          </a:p>
          <a:p>
            <a:endParaRPr lang="en-US" dirty="0"/>
          </a:p>
          <a:p>
            <a:r>
              <a:rPr lang="en-US" dirty="0" smtClean="0"/>
              <a:t>Anaphase ends when the chromosomes stop moving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GB" dirty="0"/>
          </a:p>
        </p:txBody>
      </p:sp>
      <p:pic>
        <p:nvPicPr>
          <p:cNvPr id="34818" name="Picture 2" descr="http://www.edupic.net/Images/Mitosis/anaph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6775270" cy="4468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elophase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chromosomes begin to disperse into a tangle of dense material (</a:t>
            </a:r>
            <a:r>
              <a:rPr lang="en-US" b="1" dirty="0" smtClean="0"/>
              <a:t>chromatin</a:t>
            </a:r>
            <a:r>
              <a:rPr lang="en-US" dirty="0" smtClean="0"/>
              <a:t>)</a:t>
            </a:r>
          </a:p>
          <a:p>
            <a:endParaRPr lang="en-US" sz="1900" dirty="0"/>
          </a:p>
          <a:p>
            <a:r>
              <a:rPr lang="en-US" dirty="0" smtClean="0"/>
              <a:t>A nuclear envelope reforms around each cluster of chromosomes</a:t>
            </a:r>
          </a:p>
          <a:p>
            <a:endParaRPr lang="en-US" sz="1600" dirty="0"/>
          </a:p>
          <a:p>
            <a:r>
              <a:rPr lang="en-US" dirty="0" smtClean="0"/>
              <a:t>The spindle begins to break apart and a nucleolus becomes visible in each daughter nucleus</a:t>
            </a:r>
          </a:p>
          <a:p>
            <a:endParaRPr lang="en-US" sz="1600" dirty="0"/>
          </a:p>
          <a:p>
            <a:r>
              <a:rPr lang="en-US" dirty="0" smtClean="0"/>
              <a:t>Mitosis is complete but cell division is not yet over.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endParaRPr lang="en-GB" dirty="0"/>
          </a:p>
        </p:txBody>
      </p:sp>
      <p:pic>
        <p:nvPicPr>
          <p:cNvPr id="35842" name="Picture 2" descr="http://www.edupic.net/Images/Mitosis/telophase_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6800156" cy="416426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80928"/>
            <a:ext cx="1905000" cy="215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780928"/>
            <a:ext cx="1905000" cy="215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996952"/>
            <a:ext cx="1778474" cy="1871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924944"/>
            <a:ext cx="1778474" cy="1871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Cytokinesis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After mitosis we are left with two nuclei each with identical copies of chromosomes. </a:t>
            </a:r>
          </a:p>
          <a:p>
            <a:endParaRPr lang="en-GB" dirty="0"/>
          </a:p>
          <a:p>
            <a:r>
              <a:rPr lang="en-GB" dirty="0" smtClean="0"/>
              <a:t>Cytokinesis is the division of the cytoplasm and will complete the M phase. </a:t>
            </a:r>
          </a:p>
          <a:p>
            <a:endParaRPr lang="en-GB" dirty="0"/>
          </a:p>
          <a:p>
            <a:r>
              <a:rPr lang="en-GB" dirty="0" smtClean="0"/>
              <a:t>In animal cells the cell membrane is drawn in </a:t>
            </a:r>
            <a:r>
              <a:rPr lang="en-GB" smtClean="0"/>
              <a:t>until the </a:t>
            </a:r>
            <a:r>
              <a:rPr lang="en-GB" dirty="0" smtClean="0"/>
              <a:t>cytoplasm is pinched of into two equal parts. </a:t>
            </a:r>
          </a:p>
          <a:p>
            <a:endParaRPr lang="en-GB" dirty="0"/>
          </a:p>
          <a:p>
            <a:r>
              <a:rPr lang="en-GB" dirty="0" smtClean="0"/>
              <a:t>In plants a </a:t>
            </a:r>
            <a:r>
              <a:rPr lang="en-GB" b="1" dirty="0" smtClean="0"/>
              <a:t>cell plate </a:t>
            </a:r>
            <a:r>
              <a:rPr lang="en-GB" dirty="0" smtClean="0"/>
              <a:t>forms. This plate develops into a membrane and then a cell wall begins to form in the cell plate.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272808" cy="1143000"/>
          </a:xfrm>
        </p:spPr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pic>
        <p:nvPicPr>
          <p:cNvPr id="2052" name="Picture 4" descr="http://www.edupic.net/Images/Mitosis/cytokine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4319884" cy="2658642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3779912" y="3284984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www.edupic.net/Images/Mitosis/telophase_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3415780" cy="209174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556792"/>
            <a:ext cx="833899" cy="945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556792"/>
            <a:ext cx="778287" cy="9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6446"/>
            <a:ext cx="7272808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Mitosis Overview</a:t>
            </a:r>
            <a:endParaRPr lang="en-GB" dirty="0"/>
          </a:p>
        </p:txBody>
      </p:sp>
      <p:pic>
        <p:nvPicPr>
          <p:cNvPr id="36866" name="Picture 2" descr="Interphase(G2) of Mitosis - Cell Div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1905000" cy="1428750"/>
          </a:xfrm>
          <a:prstGeom prst="rect">
            <a:avLst/>
          </a:prstGeom>
          <a:noFill/>
        </p:spPr>
      </p:pic>
      <p:pic>
        <p:nvPicPr>
          <p:cNvPr id="36868" name="Picture 4" descr="Early Prophase of Mitosis - Cell Divi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1905000" cy="1428750"/>
          </a:xfrm>
          <a:prstGeom prst="rect">
            <a:avLst/>
          </a:prstGeom>
          <a:noFill/>
        </p:spPr>
      </p:pic>
      <p:pic>
        <p:nvPicPr>
          <p:cNvPr id="36870" name="Picture 6" descr="Prophase of Mitosis - Cell Divi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628800"/>
            <a:ext cx="1905000" cy="1428750"/>
          </a:xfrm>
          <a:prstGeom prst="rect">
            <a:avLst/>
          </a:prstGeom>
          <a:noFill/>
        </p:spPr>
      </p:pic>
      <p:pic>
        <p:nvPicPr>
          <p:cNvPr id="36872" name="Picture 8" descr="Prometaphase of Mitosis - Cell Divi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356992"/>
            <a:ext cx="1905000" cy="1428750"/>
          </a:xfrm>
          <a:prstGeom prst="rect">
            <a:avLst/>
          </a:prstGeom>
          <a:noFill/>
        </p:spPr>
      </p:pic>
      <p:pic>
        <p:nvPicPr>
          <p:cNvPr id="36874" name="Picture 10" descr="Metaphase of Mitosis - Cell Divis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429000"/>
            <a:ext cx="1905000" cy="1428750"/>
          </a:xfrm>
          <a:prstGeom prst="rect">
            <a:avLst/>
          </a:prstGeom>
          <a:noFill/>
        </p:spPr>
      </p:pic>
      <p:pic>
        <p:nvPicPr>
          <p:cNvPr id="36876" name="Picture 12" descr="Anaphase of Mitosis - Cell Divis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429000"/>
            <a:ext cx="1905000" cy="1428750"/>
          </a:xfrm>
          <a:prstGeom prst="rect">
            <a:avLst/>
          </a:prstGeom>
          <a:noFill/>
        </p:spPr>
      </p:pic>
      <p:pic>
        <p:nvPicPr>
          <p:cNvPr id="36878" name="Picture 14" descr="Telophase of Mitosis - Cell Divis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085184"/>
            <a:ext cx="2476500" cy="1619251"/>
          </a:xfrm>
          <a:prstGeom prst="rect">
            <a:avLst/>
          </a:prstGeom>
          <a:noFill/>
        </p:spPr>
      </p:pic>
      <p:pic>
        <p:nvPicPr>
          <p:cNvPr id="36880" name="Picture 16" descr="Cytokinesis of Mitosis - Cell Divis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5085184"/>
            <a:ext cx="2476500" cy="1619251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>
            <a:off x="3563888" y="2276872"/>
            <a:ext cx="687288" cy="5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444208" y="227687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35896" y="40050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444208" y="4077072"/>
            <a:ext cx="576064" cy="5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07704" y="11967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Interphase – G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7308304" y="11967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16016" y="30689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52320" y="30689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87824" y="47971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Telophase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372200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835696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Pro-metaphase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83968" y="11967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Interphase – S and G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148064" y="594928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1800" y="5517232"/>
            <a:ext cx="680863" cy="77164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1920" y="5445224"/>
            <a:ext cx="680863" cy="77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During Mitosis the cells genetic information is copied and 2 full copies of genetic information are separated from each other.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Mitosis is also the source of new cells in a multicellular organisms.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considered asexual as the cells produced are exact copies of the original.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Interphase (G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0259" r="-10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2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prophase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59" r="-10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90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59" r="-10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12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Pro-metaphase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59" r="-10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95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59" r="-10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49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59" r="-10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6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Telophase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408" b="2408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564904"/>
            <a:ext cx="1905000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564904"/>
            <a:ext cx="1905000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708920"/>
            <a:ext cx="1905000" cy="215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2780928"/>
            <a:ext cx="1905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408" b="2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97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501648"/>
              </p:ext>
            </p:extLst>
          </p:nvPr>
        </p:nvGraphicFramePr>
        <p:xfrm>
          <a:off x="1691680" y="980728"/>
          <a:ext cx="74523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Cell Division Overview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57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hlinkClick r:id="rId2"/>
              </a:rPr>
              <a:t>Cell division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de-DE" dirty="0" err="1" smtClean="0"/>
              <a:t>Mitosis</a:t>
            </a:r>
            <a:endParaRPr lang="de-DE" dirty="0" smtClean="0"/>
          </a:p>
          <a:p>
            <a:pPr marL="0" indent="0">
              <a:buNone/>
            </a:pPr>
            <a:r>
              <a:rPr lang="pl-PL" dirty="0"/>
              <a:t>http://</a:t>
            </a:r>
            <a:r>
              <a:rPr lang="pl-PL" dirty="0" err="1"/>
              <a:t>www.youtube.com</a:t>
            </a:r>
            <a:r>
              <a:rPr lang="pl-PL" dirty="0"/>
              <a:t>/</a:t>
            </a:r>
            <a:r>
              <a:rPr lang="pl-PL" dirty="0" err="1"/>
              <a:t>watch?v</a:t>
            </a:r>
            <a:r>
              <a:rPr lang="pl-PL" dirty="0"/>
              <a:t>=VGV3fv-uZYI&amp;list=PLB261A77941D856DC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891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7188" r="-271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41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Cytokinesis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second stage of cell division is known as cytokinesis.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is when the cytoplasm of a cell is divided to form two </a:t>
            </a:r>
            <a:r>
              <a:rPr lang="en-US" b="1" dirty="0" smtClean="0"/>
              <a:t>daughter cells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437112"/>
            <a:ext cx="2687428" cy="20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eukaryotic cells DNA is divided up into chromosomes, which carry the cells genetic information.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Chromosomes consist of the genetic information in the form of DNA wrapped in proteins (histones).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During cell division the DNA is condensed into the visible form of a chromosome that we are more used to seeing. 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473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Sister Chromatids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Before cell division each chromosome is replicated. This creates the double pronged image of “sister” chromatids that we are used to seeing in images.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During cell division the sister chromatids are </a:t>
            </a:r>
            <a:r>
              <a:rPr lang="en-US" dirty="0" smtClean="0"/>
              <a:t>separated </a:t>
            </a:r>
            <a:r>
              <a:rPr lang="en-US" dirty="0"/>
              <a:t>leaving each new cell with a full compliment of genetic 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3916" r="-13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33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cell cycle is the series of events that cells go through as they grow and divide.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During this cycle a cell grows, prepares for division, then divides forming two daughter cells.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Each of these daughter cells then begins the cell cycle again.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1043</Words>
  <Application>Microsoft Office PowerPoint</Application>
  <PresentationFormat>On-screen Show (4:3)</PresentationFormat>
  <Paragraphs>154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Cells</vt:lpstr>
      <vt:lpstr>The Process of Cell Division</vt:lpstr>
      <vt:lpstr>Cell Division</vt:lpstr>
      <vt:lpstr>Mitosis</vt:lpstr>
      <vt:lpstr>Mitosis</vt:lpstr>
      <vt:lpstr>Cytokinesis</vt:lpstr>
      <vt:lpstr>Chromosomes</vt:lpstr>
      <vt:lpstr>Sister Chromatids</vt:lpstr>
      <vt:lpstr>Chromosomes</vt:lpstr>
      <vt:lpstr>The Cell Cycle</vt:lpstr>
      <vt:lpstr>The Cell Cycle</vt:lpstr>
      <vt:lpstr>The Cell Cycle</vt:lpstr>
      <vt:lpstr>G1, S, and G2 Phases</vt:lpstr>
      <vt:lpstr>Interphase</vt:lpstr>
      <vt:lpstr>The M Phase</vt:lpstr>
      <vt:lpstr>Mitosis</vt:lpstr>
      <vt:lpstr>Prophase</vt:lpstr>
      <vt:lpstr>Prophase</vt:lpstr>
      <vt:lpstr>Centrioles</vt:lpstr>
      <vt:lpstr>Centrosomes</vt:lpstr>
      <vt:lpstr>Metaphase</vt:lpstr>
      <vt:lpstr>Pro-metaphase</vt:lpstr>
      <vt:lpstr>Metaphase</vt:lpstr>
      <vt:lpstr>Anaphase</vt:lpstr>
      <vt:lpstr>Anaphase</vt:lpstr>
      <vt:lpstr>Telophase</vt:lpstr>
      <vt:lpstr>Telophase</vt:lpstr>
      <vt:lpstr>Cytokinesis</vt:lpstr>
      <vt:lpstr>Cytokinesis</vt:lpstr>
      <vt:lpstr>Mitosis Overview</vt:lpstr>
      <vt:lpstr>Late Interphase (G2)</vt:lpstr>
      <vt:lpstr>Early prophase</vt:lpstr>
      <vt:lpstr>Prophase</vt:lpstr>
      <vt:lpstr>Pro-metaphase</vt:lpstr>
      <vt:lpstr>Metaphase</vt:lpstr>
      <vt:lpstr>Anaphase</vt:lpstr>
      <vt:lpstr>Telophase</vt:lpstr>
      <vt:lpstr>Cytokinesis</vt:lpstr>
      <vt:lpstr>PowerPoint Presentation</vt:lpstr>
      <vt:lpstr>Websites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</dc:title>
  <dc:creator>Andrew McLean</dc:creator>
  <cp:lastModifiedBy>Andrew McLean</cp:lastModifiedBy>
  <cp:revision>36</cp:revision>
  <cp:lastPrinted>2013-12-13T12:22:20Z</cp:lastPrinted>
  <dcterms:created xsi:type="dcterms:W3CDTF">2013-10-14T12:48:25Z</dcterms:created>
  <dcterms:modified xsi:type="dcterms:W3CDTF">2014-01-13T09:03:03Z</dcterms:modified>
</cp:coreProperties>
</file>