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59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698254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565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14756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147565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701905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701905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3843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6" y="1535113"/>
            <a:ext cx="352839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656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8064" y="1535113"/>
            <a:ext cx="353873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8064" y="2174875"/>
            <a:ext cx="353873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6" y="1600200"/>
            <a:ext cx="72111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47565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276872"/>
            <a:ext cx="14756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581128"/>
            <a:ext cx="147565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Process of Photosynthesis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8.3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NADP</a:t>
            </a:r>
            <a:r>
              <a:rPr lang="en-US" baseline="30000" dirty="0" smtClean="0"/>
              <a:t>+</a:t>
            </a:r>
            <a:r>
              <a:rPr lang="en-US" dirty="0" smtClean="0"/>
              <a:t> and NADPH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dirty="0" smtClean="0"/>
              <a:t>Nicotinamide </a:t>
            </a:r>
            <a:r>
              <a:rPr lang="ro-RO" dirty="0"/>
              <a:t>adenine dinucleotide </a:t>
            </a:r>
            <a:r>
              <a:rPr lang="ro-RO" dirty="0" smtClean="0"/>
              <a:t>phosphate or NADP</a:t>
            </a:r>
            <a:r>
              <a:rPr lang="ro-RO" baseline="30000" dirty="0" smtClean="0"/>
              <a:t>+</a:t>
            </a:r>
            <a:r>
              <a:rPr lang="ro-RO" dirty="0" smtClean="0"/>
              <a:t> is a</a:t>
            </a:r>
            <a:r>
              <a:rPr lang="en-US" dirty="0" smtClean="0"/>
              <a:t>n</a:t>
            </a:r>
            <a:r>
              <a:rPr lang="ro-RO" dirty="0" smtClean="0"/>
              <a:t> </a:t>
            </a:r>
            <a:r>
              <a:rPr lang="en-US" b="1" dirty="0" smtClean="0"/>
              <a:t>electron carrier</a:t>
            </a:r>
            <a:r>
              <a:rPr lang="ro-RO" dirty="0" smtClean="0"/>
              <a:t> used in anabolic reactions. </a:t>
            </a:r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NADP+ is </a:t>
            </a:r>
            <a:r>
              <a:rPr lang="ro-RO" b="1" dirty="0" smtClean="0"/>
              <a:t>reduced</a:t>
            </a:r>
            <a:r>
              <a:rPr lang="ro-RO" dirty="0" smtClean="0"/>
              <a:t> to NADPH </a:t>
            </a:r>
            <a:r>
              <a:rPr lang="en-US" dirty="0" smtClean="0"/>
              <a:t>during</a:t>
            </a:r>
            <a:r>
              <a:rPr lang="ro-RO" dirty="0" smtClean="0"/>
              <a:t> the </a:t>
            </a:r>
            <a:r>
              <a:rPr lang="en-US" dirty="0" smtClean="0"/>
              <a:t>light dependant reactions</a:t>
            </a:r>
            <a:r>
              <a:rPr lang="ro-RO" dirty="0" smtClean="0"/>
              <a:t>. When NADPH is sent to the </a:t>
            </a:r>
            <a:r>
              <a:rPr lang="ro-RO" b="1" dirty="0" smtClean="0"/>
              <a:t>Calvin Cycle </a:t>
            </a:r>
            <a:r>
              <a:rPr lang="ro-RO" dirty="0" smtClean="0"/>
              <a:t>it supplie</a:t>
            </a:r>
            <a:r>
              <a:rPr lang="en-US" dirty="0" smtClean="0"/>
              <a:t>s energy and</a:t>
            </a:r>
            <a:r>
              <a:rPr lang="ro-RO" dirty="0" smtClean="0"/>
              <a:t> a source of Hydrogen in the production of carbohydrates.</a:t>
            </a:r>
            <a:endParaRPr lang="ro-RO" dirty="0"/>
          </a:p>
        </p:txBody>
      </p:sp>
    </p:spTree>
    <p:extLst>
      <p:ext uri="{BB962C8B-B14F-4D97-AF65-F5344CB8AC3E}">
        <p14:creationId xmlns="" xmlns:p14="http://schemas.microsoft.com/office/powerpoint/2010/main" val="180475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560" y="1600200"/>
            <a:ext cx="60200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640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Calvin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The </a:t>
            </a:r>
            <a:r>
              <a:rPr lang="en-US" b="1" dirty="0" smtClean="0"/>
              <a:t>Calvin cycle</a:t>
            </a:r>
            <a:r>
              <a:rPr lang="en-US" dirty="0" smtClean="0"/>
              <a:t>, also known as the </a:t>
            </a:r>
            <a:r>
              <a:rPr lang="en-US" b="1" dirty="0" smtClean="0"/>
              <a:t>light independent reactions </a:t>
            </a:r>
            <a:r>
              <a:rPr lang="en-US" dirty="0" smtClean="0"/>
              <a:t>or the </a:t>
            </a:r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b="1" dirty="0" smtClean="0"/>
              <a:t> cycle</a:t>
            </a:r>
            <a:r>
              <a:rPr lang="en-US" dirty="0" smtClean="0"/>
              <a:t>, involves the combining of existing compounds and CO</a:t>
            </a:r>
            <a:r>
              <a:rPr lang="en-US" baseline="-25000" dirty="0" smtClean="0"/>
              <a:t>2</a:t>
            </a:r>
            <a:r>
              <a:rPr lang="en-US" dirty="0" smtClean="0"/>
              <a:t> to make sugars.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These reaction occur in the </a:t>
            </a:r>
            <a:r>
              <a:rPr lang="en-US" b="1" dirty="0" err="1" smtClean="0"/>
              <a:t>stroma</a:t>
            </a:r>
            <a:r>
              <a:rPr lang="en-US" dirty="0" smtClean="0"/>
              <a:t> of the </a:t>
            </a:r>
            <a:r>
              <a:rPr lang="en-US" b="1" dirty="0" smtClean="0"/>
              <a:t>chloroplasts</a:t>
            </a:r>
            <a:r>
              <a:rPr lang="en-US" dirty="0" smtClean="0"/>
              <a:t>.  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Calvin Cycle</a:t>
            </a:r>
            <a:endParaRPr lang="en-US" dirty="0"/>
          </a:p>
        </p:txBody>
      </p:sp>
      <p:pic>
        <p:nvPicPr>
          <p:cNvPr id="4" name="Content Placeholder 3" descr="Calvin Cycl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526" r="-1052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352325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Photosynthesis and Cellular Respiration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Photosynthesis and cellular respiration are closely related chains of reactions.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dirty="0" smtClean="0"/>
              <a:t>	We can see that both these reactions are basically the </a:t>
            </a:r>
            <a:r>
              <a:rPr lang="en-US" b="1" dirty="0" smtClean="0"/>
              <a:t>reverse</a:t>
            </a:r>
            <a:r>
              <a:rPr lang="en-US" dirty="0" smtClean="0"/>
              <a:t> of each other. 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Photosynthesis involves using ATP to build sugar.</a:t>
            </a:r>
          </a:p>
          <a:p>
            <a:pPr>
              <a:buNone/>
            </a:pPr>
            <a:endParaRPr lang="en-US" sz="1900" b="1" dirty="0" smtClean="0"/>
          </a:p>
          <a:p>
            <a:pPr>
              <a:buNone/>
            </a:pPr>
            <a:r>
              <a:rPr lang="en-US" b="1" dirty="0" smtClean="0"/>
              <a:t>	Cellular respiration involves breaking down sugar to produce ATP.</a:t>
            </a:r>
            <a:endParaRPr lang="en-GB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Photosynthesis and Cellular Respiration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6696744" cy="50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372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 Summary</a:t>
            </a:r>
            <a:endParaRPr lang="en-US" dirty="0"/>
          </a:p>
        </p:txBody>
      </p:sp>
      <p:pic>
        <p:nvPicPr>
          <p:cNvPr id="4" name="Content Placeholder 3" descr="Photosynthesis leaf diagram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00460" b="-10046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11976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and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340768"/>
            <a:ext cx="7211144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Because light is a form of </a:t>
            </a:r>
            <a:r>
              <a:rPr lang="en-US" b="1" dirty="0" smtClean="0"/>
              <a:t>energy</a:t>
            </a:r>
            <a:r>
              <a:rPr lang="en-US" dirty="0" smtClean="0"/>
              <a:t> any compound that absorbs it also absorbs energy.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When chlorophyll absorbs energy from light much of that energy is transferred directly to </a:t>
            </a:r>
            <a:r>
              <a:rPr lang="en-US" b="1" dirty="0" smtClean="0"/>
              <a:t>electrons</a:t>
            </a:r>
            <a:r>
              <a:rPr lang="en-US" dirty="0" smtClean="0"/>
              <a:t>, raising their energy levels.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These </a:t>
            </a:r>
            <a:r>
              <a:rPr lang="en-US" b="1" dirty="0" smtClean="0"/>
              <a:t>high energy electrons </a:t>
            </a:r>
            <a:r>
              <a:rPr lang="en-US" dirty="0" smtClean="0"/>
              <a:t>are used to make ATP (and NADPH – a high energy electron carrier).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ATP and NADPH are used to power the </a:t>
            </a:r>
            <a:r>
              <a:rPr lang="en-US" b="1" dirty="0" smtClean="0"/>
              <a:t>Calvin cycle</a:t>
            </a:r>
            <a:r>
              <a:rPr lang="en-US" dirty="0" smtClean="0"/>
              <a:t> that produces sugar.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66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7211144" cy="1143000"/>
          </a:xfrm>
        </p:spPr>
        <p:txBody>
          <a:bodyPr/>
          <a:lstStyle/>
          <a:p>
            <a:r>
              <a:rPr lang="en-US" dirty="0" smtClean="0"/>
              <a:t>Light Dependant Reactions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17077" y="6173911"/>
            <a:ext cx="265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9670" y="2359870"/>
            <a:ext cx="2273326" cy="37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Photosystem 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077" y="823163"/>
            <a:ext cx="6925394" cy="603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284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Dependant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The light dependant reactions involve electron transport between an electron donor (NADH) and an electron acceptor (oxygen).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creates a proton gradient which is used to activate an enzyme known as </a:t>
            </a:r>
            <a:r>
              <a:rPr lang="en-US" b="1" dirty="0" smtClean="0"/>
              <a:t>ATP synthase</a:t>
            </a:r>
            <a:r>
              <a:rPr lang="en-US" dirty="0" smtClean="0"/>
              <a:t> which </a:t>
            </a:r>
            <a:r>
              <a:rPr lang="en-US" b="1" dirty="0" smtClean="0"/>
              <a:t>re-phosphorylates ADP + P into ATP.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The light dependant phase is split into three parts; </a:t>
            </a:r>
            <a:r>
              <a:rPr lang="en-US" b="1" dirty="0" err="1" smtClean="0"/>
              <a:t>photosystem</a:t>
            </a:r>
            <a:r>
              <a:rPr lang="en-US" b="1" dirty="0" smtClean="0"/>
              <a:t> II, electron transport chain, and </a:t>
            </a:r>
            <a:r>
              <a:rPr lang="en-US" b="1" dirty="0" err="1" smtClean="0"/>
              <a:t>photosystem</a:t>
            </a:r>
            <a:r>
              <a:rPr lang="en-US" b="1" dirty="0" smtClean="0"/>
              <a:t> I.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25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Photosystem 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Photosystem</a:t>
            </a:r>
            <a:r>
              <a:rPr lang="en-US" b="1" dirty="0" smtClean="0"/>
              <a:t> II</a:t>
            </a:r>
          </a:p>
          <a:p>
            <a:pPr marL="0" indent="0">
              <a:buNone/>
            </a:pPr>
            <a:endParaRPr lang="en-US" sz="1900" dirty="0" smtClean="0"/>
          </a:p>
          <a:p>
            <a:r>
              <a:rPr lang="en-US" b="1" dirty="0" smtClean="0"/>
              <a:t>Light absorption </a:t>
            </a:r>
            <a:r>
              <a:rPr lang="en-US" dirty="0" smtClean="0"/>
              <a:t>– light enters the reaction center and excites chlorophyll</a:t>
            </a:r>
          </a:p>
          <a:p>
            <a:endParaRPr lang="en-US" sz="1900" dirty="0"/>
          </a:p>
          <a:p>
            <a:r>
              <a:rPr lang="en-US" b="1" dirty="0" smtClean="0"/>
              <a:t>Electron capture </a:t>
            </a:r>
            <a:r>
              <a:rPr lang="en-US" dirty="0" smtClean="0"/>
              <a:t>– the electron is captured by the electron acceptor</a:t>
            </a:r>
          </a:p>
          <a:p>
            <a:endParaRPr lang="en-US" sz="2100" dirty="0"/>
          </a:p>
          <a:p>
            <a:r>
              <a:rPr lang="en-US" b="1" dirty="0" smtClean="0"/>
              <a:t>Splitting water and releasing oxygen </a:t>
            </a:r>
            <a:r>
              <a:rPr lang="en-US" dirty="0" smtClean="0"/>
              <a:t>– water is split and its electrons replace those lost in the chlorophyll and H</a:t>
            </a:r>
            <a:r>
              <a:rPr lang="en-US" baseline="30000" dirty="0" smtClean="0"/>
              <a:t>+</a:t>
            </a:r>
            <a:r>
              <a:rPr lang="en-US" dirty="0" smtClean="0"/>
              <a:t> ions are released into the </a:t>
            </a:r>
            <a:r>
              <a:rPr lang="en-US" dirty="0" err="1" smtClean="0"/>
              <a:t>thylakoid</a:t>
            </a:r>
            <a:r>
              <a:rPr lang="en-US" dirty="0" smtClean="0"/>
              <a:t> space. </a:t>
            </a:r>
          </a:p>
          <a:p>
            <a:pPr>
              <a:buNone/>
            </a:pPr>
            <a:endParaRPr lang="en-US" sz="2100" dirty="0" smtClean="0"/>
          </a:p>
          <a:p>
            <a:r>
              <a:rPr lang="en-US" b="1" dirty="0" smtClean="0"/>
              <a:t>Oxygen</a:t>
            </a:r>
            <a:r>
              <a:rPr lang="en-US" dirty="0" smtClean="0"/>
              <a:t> is released as a waste product.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91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Transport Chain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	Electron transport chain (ETC) </a:t>
            </a:r>
            <a:r>
              <a:rPr lang="en-US" dirty="0" smtClean="0"/>
              <a:t>- Electrons are pass through the chain to </a:t>
            </a:r>
            <a:r>
              <a:rPr lang="en-US" dirty="0" err="1" smtClean="0"/>
              <a:t>Photosystem</a:t>
            </a:r>
            <a:r>
              <a:rPr lang="en-US" dirty="0" smtClean="0"/>
              <a:t> I.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Energy generated is used to pump more H</a:t>
            </a:r>
            <a:r>
              <a:rPr lang="en-US" baseline="30000" dirty="0" smtClean="0"/>
              <a:t>+</a:t>
            </a:r>
            <a:r>
              <a:rPr lang="en-US" dirty="0" smtClean="0"/>
              <a:t> ions into the </a:t>
            </a:r>
            <a:r>
              <a:rPr lang="en-US" dirty="0" err="1" smtClean="0"/>
              <a:t>thylakoid</a:t>
            </a:r>
            <a:r>
              <a:rPr lang="en-US" dirty="0" smtClean="0"/>
              <a:t> space or lumen from the </a:t>
            </a:r>
            <a:r>
              <a:rPr lang="en-US" dirty="0" err="1" smtClean="0"/>
              <a:t>stroma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This creates a gradient that will force H</a:t>
            </a:r>
            <a:r>
              <a:rPr lang="en-US" baseline="30000" dirty="0" smtClean="0"/>
              <a:t>+</a:t>
            </a:r>
            <a:r>
              <a:rPr lang="en-US" dirty="0" smtClean="0"/>
              <a:t> ions back across the </a:t>
            </a:r>
            <a:r>
              <a:rPr lang="en-US" dirty="0" err="1" smtClean="0"/>
              <a:t>thylakoid</a:t>
            </a:r>
            <a:r>
              <a:rPr lang="en-US" dirty="0" smtClean="0"/>
              <a:t> membrane back into the </a:t>
            </a:r>
            <a:r>
              <a:rPr lang="en-US" dirty="0" err="1" smtClean="0"/>
              <a:t>stroma</a:t>
            </a:r>
            <a:r>
              <a:rPr lang="en-US" dirty="0" smtClean="0"/>
              <a:t>. The movement of ions will provide the power for ATP </a:t>
            </a:r>
            <a:r>
              <a:rPr lang="en-US" dirty="0" err="1" smtClean="0"/>
              <a:t>synthase</a:t>
            </a:r>
            <a:r>
              <a:rPr lang="en-US" dirty="0" smtClean="0"/>
              <a:t>.  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Photosystem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Photosystem</a:t>
            </a:r>
            <a:r>
              <a:rPr lang="en-US" b="1" dirty="0" smtClean="0"/>
              <a:t> I</a:t>
            </a:r>
          </a:p>
          <a:p>
            <a:endParaRPr lang="en-US" sz="1900" dirty="0"/>
          </a:p>
          <a:p>
            <a:r>
              <a:rPr lang="en-US" b="1" dirty="0" err="1" smtClean="0"/>
              <a:t>Photosystem</a:t>
            </a:r>
            <a:r>
              <a:rPr lang="en-US" b="1" dirty="0" smtClean="0"/>
              <a:t> I </a:t>
            </a:r>
            <a:r>
              <a:rPr lang="en-US" dirty="0" smtClean="0"/>
              <a:t>– electrons transferred from ETC and chlorophyll is excited by sunlight.</a:t>
            </a:r>
          </a:p>
          <a:p>
            <a:endParaRPr lang="en-US" sz="1900" dirty="0"/>
          </a:p>
          <a:p>
            <a:r>
              <a:rPr lang="en-US" b="1" dirty="0" smtClean="0"/>
              <a:t>NADP</a:t>
            </a:r>
            <a:r>
              <a:rPr lang="en-US" b="1" baseline="30000" dirty="0" smtClean="0"/>
              <a:t>+</a:t>
            </a:r>
            <a:r>
              <a:rPr lang="en-US" b="1" dirty="0" smtClean="0"/>
              <a:t> &gt;&gt;&gt; NADPH </a:t>
            </a:r>
            <a:r>
              <a:rPr lang="en-US" dirty="0" smtClean="0"/>
              <a:t>– the excited electrons are transferred in a second ETC to NADP</a:t>
            </a:r>
            <a:r>
              <a:rPr lang="en-US" baseline="30000" dirty="0" smtClean="0"/>
              <a:t>+</a:t>
            </a:r>
            <a:r>
              <a:rPr lang="en-US" dirty="0" smtClean="0"/>
              <a:t> to produce NADPH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108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Hydrogen Movement and ATP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In chloroplasts </a:t>
            </a:r>
            <a:r>
              <a:rPr lang="en-US" b="1" dirty="0" smtClean="0"/>
              <a:t>light energy </a:t>
            </a:r>
            <a:r>
              <a:rPr lang="en-US" dirty="0" smtClean="0"/>
              <a:t>drives the conversion of </a:t>
            </a: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O to 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NADP</a:t>
            </a:r>
            <a:r>
              <a:rPr lang="en-US" b="1" baseline="30000" dirty="0" smtClean="0"/>
              <a:t>+</a:t>
            </a:r>
            <a:r>
              <a:rPr lang="en-US" b="1" dirty="0" smtClean="0"/>
              <a:t> to NADPH</a:t>
            </a:r>
            <a:r>
              <a:rPr lang="en-US" dirty="0" smtClean="0"/>
              <a:t>. NADPH will be used later in the Calvin cycle.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Thylakoid</a:t>
            </a:r>
            <a:r>
              <a:rPr lang="en-US" dirty="0" smtClean="0"/>
              <a:t> space fills up with H</a:t>
            </a:r>
            <a:r>
              <a:rPr lang="en-US" baseline="30000" dirty="0" smtClean="0"/>
              <a:t>+</a:t>
            </a:r>
            <a:r>
              <a:rPr lang="en-US" dirty="0" smtClean="0"/>
              <a:t> ions and becomes positively charged (relative to the outside). H</a:t>
            </a:r>
            <a:r>
              <a:rPr lang="en-US" baseline="30000" dirty="0" smtClean="0"/>
              <a:t>+</a:t>
            </a:r>
            <a:r>
              <a:rPr lang="en-US" dirty="0" smtClean="0"/>
              <a:t> ions pass back across the </a:t>
            </a:r>
            <a:r>
              <a:rPr lang="en-US" dirty="0" err="1" smtClean="0"/>
              <a:t>thylakoid</a:t>
            </a:r>
            <a:r>
              <a:rPr lang="en-US" dirty="0" smtClean="0"/>
              <a:t> membrane, through ATP </a:t>
            </a:r>
            <a:r>
              <a:rPr lang="en-US" dirty="0" err="1" smtClean="0"/>
              <a:t>synthase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 the ions pass through ATP </a:t>
            </a:r>
            <a:r>
              <a:rPr lang="en-US" dirty="0" err="1" smtClean="0"/>
              <a:t>synthase</a:t>
            </a:r>
            <a:r>
              <a:rPr lang="en-US" dirty="0" smtClean="0"/>
              <a:t>, it rotates and the energy produced converts ADP + P to ATP.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2789480"/>
      </p:ext>
    </p:extLst>
  </p:cSld>
  <p:clrMapOvr>
    <a:masterClrMapping/>
  </p:clrMapOvr>
</p:sld>
</file>

<file path=ppt/theme/theme1.xml><?xml version="1.0" encoding="utf-8"?>
<a:theme xmlns:a="http://schemas.openxmlformats.org/drawingml/2006/main" name="cellular respira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cellular respiration master</Template>
  <TotalTime>14</TotalTime>
  <Words>416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cellular respiration master</vt:lpstr>
      <vt:lpstr>The Process of Photosynthesis</vt:lpstr>
      <vt:lpstr>Photosynthesis Summary</vt:lpstr>
      <vt:lpstr>Light and Energy</vt:lpstr>
      <vt:lpstr>Light Dependant Reactions</vt:lpstr>
      <vt:lpstr>Light Dependant Reactions</vt:lpstr>
      <vt:lpstr>Photosystem II </vt:lpstr>
      <vt:lpstr>Electron Transport Chain</vt:lpstr>
      <vt:lpstr>Photosystem I</vt:lpstr>
      <vt:lpstr>Hydrogen Movement and ATP Formation</vt:lpstr>
      <vt:lpstr>NADP+ and NADPH</vt:lpstr>
      <vt:lpstr>Photosynthesis</vt:lpstr>
      <vt:lpstr>The Calvin Cycle</vt:lpstr>
      <vt:lpstr>The Calvin Cycle</vt:lpstr>
      <vt:lpstr>Photosynthesis and Cellular Respiration</vt:lpstr>
      <vt:lpstr>Photosynthesis and Cellular Respiration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Process of Photosynthesis</dc:title>
  <dc:creator>Andrew McLean</dc:creator>
  <cp:lastModifiedBy>Andrew McLean</cp:lastModifiedBy>
  <cp:revision>4</cp:revision>
  <dcterms:created xsi:type="dcterms:W3CDTF">2013-11-09T01:18:57Z</dcterms:created>
  <dcterms:modified xsi:type="dcterms:W3CDTF">2013-11-24T18:59:35Z</dcterms:modified>
</cp:coreProperties>
</file>